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handoutMasterIdLst>
    <p:handoutMasterId r:id="rId25"/>
  </p:handoutMasterIdLst>
  <p:sldIdLst>
    <p:sldId id="296" r:id="rId2"/>
    <p:sldId id="260" r:id="rId3"/>
    <p:sldId id="261" r:id="rId4"/>
    <p:sldId id="407" r:id="rId5"/>
    <p:sldId id="265" r:id="rId6"/>
    <p:sldId id="387" r:id="rId7"/>
    <p:sldId id="399" r:id="rId8"/>
    <p:sldId id="393" r:id="rId9"/>
    <p:sldId id="408" r:id="rId10"/>
    <p:sldId id="405" r:id="rId11"/>
    <p:sldId id="390" r:id="rId12"/>
    <p:sldId id="409" r:id="rId13"/>
    <p:sldId id="395" r:id="rId14"/>
    <p:sldId id="402" r:id="rId15"/>
    <p:sldId id="391" r:id="rId16"/>
    <p:sldId id="392" r:id="rId17"/>
    <p:sldId id="394" r:id="rId18"/>
    <p:sldId id="388" r:id="rId19"/>
    <p:sldId id="396" r:id="rId20"/>
    <p:sldId id="397" r:id="rId21"/>
    <p:sldId id="389" r:id="rId22"/>
    <p:sldId id="401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anose="02020404030301010803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C2F7"/>
    <a:srgbClr val="E0FDFE"/>
    <a:srgbClr val="8FF3F5"/>
    <a:srgbClr val="F6B600"/>
    <a:srgbClr val="0080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500" autoAdjust="0"/>
  </p:normalViewPr>
  <p:slideViewPr>
    <p:cSldViewPr>
      <p:cViewPr varScale="1">
        <p:scale>
          <a:sx n="65" d="100"/>
          <a:sy n="65" d="100"/>
        </p:scale>
        <p:origin x="145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2520" y="-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fld id="{D95642BC-9BF0-4938-AC2C-3747FB4EDA0A}" type="datetimeFigureOut">
              <a:rPr lang="en-US"/>
              <a:pPr>
                <a:defRPr/>
              </a:pPr>
              <a:t>10/26/2020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Arial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56B5DB8-1F93-4DCB-BCE0-352D4E87FC0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425ADB84-B01C-4749-9726-515336E1FC9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83F0308-E776-4D8C-A62D-A211F6668CCA}" type="slidenum">
              <a:rPr lang="en-US" altLang="en-US">
                <a:latin typeface="Arial" panose="020B0604020202020204" pitchFamily="34" charset="0"/>
              </a:rPr>
              <a:pPr eaLnBrk="1" hangingPunct="1"/>
              <a:t>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EDE74828-FEB9-4011-BCED-F25752F25381}" type="slidenum">
              <a:rPr lang="en-US" altLang="en-US">
                <a:latin typeface="Arial" panose="020B0604020202020204" pitchFamily="34" charset="0"/>
              </a:rPr>
              <a:pPr eaLnBrk="1" hangingPunct="1"/>
              <a:t>13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ABA1461-9720-4380-B7DB-2A61FFE39F82}" type="slidenum">
              <a:rPr lang="en-US" altLang="en-US">
                <a:latin typeface="Arial" panose="020B0604020202020204" pitchFamily="34" charset="0"/>
              </a:rPr>
              <a:pPr eaLnBrk="1" hangingPunct="1"/>
              <a:t>15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3437459-8060-4902-9613-AC3BF8C0398E}" type="slidenum">
              <a:rPr lang="en-US" altLang="en-US">
                <a:latin typeface="Arial" panose="020B0604020202020204" pitchFamily="34" charset="0"/>
              </a:rPr>
              <a:pPr eaLnBrk="1" hangingPunct="1"/>
              <a:t>16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67BFF6B-DF6B-4FDA-9D0B-1BACF48A5622}" type="slidenum">
              <a:rPr lang="en-US" altLang="en-US">
                <a:latin typeface="Arial" panose="020B0604020202020204" pitchFamily="34" charset="0"/>
              </a:rPr>
              <a:pPr eaLnBrk="1" hangingPunct="1"/>
              <a:t>17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id-ID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58378848-C648-4D6F-BD8B-D76AF73957A0}" type="slidenum">
              <a:rPr lang="en-US" altLang="en-US">
                <a:latin typeface="Arial" panose="020B0604020202020204" pitchFamily="34" charset="0"/>
              </a:rPr>
              <a:pPr eaLnBrk="1" hangingPunct="1"/>
              <a:t>18</a:t>
            </a:fld>
            <a:endParaRPr lang="en-US" altLang="en-US">
              <a:latin typeface="Arial" panose="020B0604020202020204" pitchFamily="34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id-ID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45FDE482-36BD-4E10-B086-81F293812338}" type="slidenum">
              <a:rPr lang="en-GB" altLang="en-US">
                <a:latin typeface="Arial" panose="020B0604020202020204" pitchFamily="34" charset="0"/>
              </a:rPr>
              <a:pPr eaLnBrk="1" hangingPunct="1"/>
              <a:t>21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D2550D15-D8AA-4266-A402-6311E414CC15}" type="slidenum">
              <a:rPr lang="en-GB" altLang="en-US">
                <a:latin typeface="Arial" panose="020B0604020202020204" pitchFamily="34" charset="0"/>
              </a:rPr>
              <a:pPr eaLnBrk="1" hangingPunct="1"/>
              <a:t>22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pic>
        <p:nvPicPr>
          <p:cNvPr id="8" name="Picture 96" descr="&#10;World Art.bmp                                                  000022C7Rosebud                        B3DED69B: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9" name="Group 1031"/>
          <p:cNvGrpSpPr>
            <a:grpSpLocks/>
          </p:cNvGrpSpPr>
          <p:nvPr userDrawn="1"/>
        </p:nvGrpSpPr>
        <p:grpSpPr bwMode="auto">
          <a:xfrm rot="10630885">
            <a:off x="484188" y="5481638"/>
            <a:ext cx="8405812" cy="1246187"/>
            <a:chOff x="0" y="864"/>
            <a:chExt cx="5295" cy="785"/>
          </a:xfrm>
        </p:grpSpPr>
        <p:sp>
          <p:nvSpPr>
            <p:cNvPr id="10" name="Freeform 1032"/>
            <p:cNvSpPr>
              <a:spLocks/>
            </p:cNvSpPr>
            <p:nvPr userDrawn="1"/>
          </p:nvSpPr>
          <p:spPr bwMode="auto">
            <a:xfrm rot="-507431">
              <a:off x="7" y="1469"/>
              <a:ext cx="1059" cy="172"/>
            </a:xfrm>
            <a:custGeom>
              <a:avLst/>
              <a:gdLst/>
              <a:ahLst/>
              <a:cxnLst>
                <a:cxn ang="0">
                  <a:pos x="1059" y="0"/>
                </a:cxn>
                <a:cxn ang="0">
                  <a:pos x="147" y="144"/>
                </a:cxn>
                <a:cxn ang="0">
                  <a:pos x="177" y="171"/>
                </a:cxn>
                <a:cxn ang="0">
                  <a:pos x="1059" y="24"/>
                </a:cxn>
                <a:cxn ang="0">
                  <a:pos x="1059" y="0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11" name="Freeform 1033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3544" y="348"/>
                </a:cxn>
                <a:cxn ang="0">
                  <a:pos x="3680" y="630"/>
                </a:cxn>
                <a:cxn ang="0">
                  <a:pos x="3616" y="624"/>
                </a:cxn>
                <a:cxn ang="0">
                  <a:pos x="3534" y="368"/>
                </a:cxn>
                <a:cxn ang="0">
                  <a:pos x="17" y="231"/>
                </a:cxn>
                <a:cxn ang="0">
                  <a:pos x="0" y="204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2" name="Group 1034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13" name="Oval 1035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4" name="Oval 1036"/>
              <p:cNvSpPr>
                <a:spLocks noChangeArrowheads="1"/>
              </p:cNvSpPr>
              <p:nvPr/>
            </p:nvSpPr>
            <p:spPr bwMode="auto">
              <a:xfrm>
                <a:off x="1130" y="378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5" name="Oval 1037"/>
              <p:cNvSpPr>
                <a:spLocks noChangeArrowheads="1"/>
              </p:cNvSpPr>
              <p:nvPr/>
            </p:nvSpPr>
            <p:spPr bwMode="auto">
              <a:xfrm>
                <a:off x="1064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6" name="Oval 1038"/>
              <p:cNvSpPr>
                <a:spLocks noChangeArrowheads="1"/>
              </p:cNvSpPr>
              <p:nvPr/>
            </p:nvSpPr>
            <p:spPr bwMode="auto">
              <a:xfrm>
                <a:off x="1064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7" name="Oval 1039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8" name="Oval 1040"/>
              <p:cNvSpPr>
                <a:spLocks noChangeArrowheads="1"/>
              </p:cNvSpPr>
              <p:nvPr/>
            </p:nvSpPr>
            <p:spPr bwMode="auto">
              <a:xfrm>
                <a:off x="1177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19" name="Oval 1041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0" name="Oval 1042"/>
              <p:cNvSpPr>
                <a:spLocks noChangeArrowheads="1"/>
              </p:cNvSpPr>
              <p:nvPr/>
            </p:nvSpPr>
            <p:spPr bwMode="auto">
              <a:xfrm>
                <a:off x="1072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21" name="Oval 1043"/>
              <p:cNvSpPr>
                <a:spLocks noChangeArrowheads="1"/>
              </p:cNvSpPr>
              <p:nvPr/>
            </p:nvSpPr>
            <p:spPr bwMode="auto">
              <a:xfrm>
                <a:off x="1117" y="33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</p:grpSp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dirty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2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8D6F62-6174-4A2C-ACFF-8EFE4BCE5B3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73415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repeatCount="indefinite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142732C-696D-4F98-85CA-9B360073F23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19572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6DF399-6713-4DB1-8346-006747E29AC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360858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2F2EA0E-B745-47C3-B834-6EBED8A9B38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248002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1C14A3-4D08-49EE-B26A-E136131A6504}" type="datetimeFigureOut">
              <a:rPr lang="id-ID" smtClean="0"/>
              <a:pPr/>
              <a:t>26/10/2020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id-ID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A1FBAE72-47FB-4D0D-AC3B-8250C138ED44}" type="slidenum">
              <a:rPr lang="id-ID" smtClean="0"/>
              <a:pPr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36476868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E58CE6-C13E-4624-B4EF-278CA634B4A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21070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EF8E5A-7B81-4318-AF52-BD7D08E2C7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1136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32126A-D44B-4C01-8A7C-0DAEFECC4C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685447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3E288-D3F7-46DF-8DFA-D8F6F7D13D1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1453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22EE657-ED17-4DEA-A12D-23BCC8479B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573094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8370E74-0B2B-4ADA-ACB6-3F18FB76A76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50116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39C252-4C59-4E34-8A44-8249082413E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7357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01D182-8AA3-46C9-B354-CE2473A5FCC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44936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03A9C636-6B96-4835-997D-7FF5FFB5BE1B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522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sp>
        <p:nvSpPr>
          <p:cNvPr id="522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>
              <a:cs typeface="Arial" charset="0"/>
            </a:endParaRPr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8305800" y="304800"/>
            <a:ext cx="792163" cy="1295400"/>
            <a:chOff x="5136" y="960"/>
            <a:chExt cx="528" cy="864"/>
          </a:xfrm>
        </p:grpSpPr>
        <p:sp>
          <p:nvSpPr>
            <p:cNvPr id="52234" name="Oval 10"/>
            <p:cNvSpPr>
              <a:spLocks noChangeArrowheads="1"/>
            </p:cNvSpPr>
            <p:nvPr/>
          </p:nvSpPr>
          <p:spPr bwMode="auto">
            <a:xfrm>
              <a:off x="5136" y="960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35" name="Oval 11"/>
            <p:cNvSpPr>
              <a:spLocks noChangeArrowheads="1"/>
            </p:cNvSpPr>
            <p:nvPr/>
          </p:nvSpPr>
          <p:spPr bwMode="auto">
            <a:xfrm>
              <a:off x="5248" y="960"/>
              <a:ext cx="79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36" name="Oval 12"/>
            <p:cNvSpPr>
              <a:spLocks noChangeArrowheads="1"/>
            </p:cNvSpPr>
            <p:nvPr/>
          </p:nvSpPr>
          <p:spPr bwMode="auto">
            <a:xfrm>
              <a:off x="5360" y="960"/>
              <a:ext cx="76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37" name="Oval 13"/>
            <p:cNvSpPr>
              <a:spLocks noChangeArrowheads="1"/>
            </p:cNvSpPr>
            <p:nvPr/>
          </p:nvSpPr>
          <p:spPr bwMode="auto">
            <a:xfrm>
              <a:off x="5136" y="1072"/>
              <a:ext cx="80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38" name="Oval 14"/>
            <p:cNvSpPr>
              <a:spLocks noChangeArrowheads="1"/>
            </p:cNvSpPr>
            <p:nvPr/>
          </p:nvSpPr>
          <p:spPr bwMode="auto">
            <a:xfrm>
              <a:off x="5248" y="1072"/>
              <a:ext cx="79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39" name="Oval 15"/>
            <p:cNvSpPr>
              <a:spLocks noChangeArrowheads="1"/>
            </p:cNvSpPr>
            <p:nvPr/>
          </p:nvSpPr>
          <p:spPr bwMode="auto">
            <a:xfrm>
              <a:off x="5360" y="1072"/>
              <a:ext cx="76" cy="77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0" name="Oval 16"/>
            <p:cNvSpPr>
              <a:spLocks noChangeArrowheads="1"/>
            </p:cNvSpPr>
            <p:nvPr/>
          </p:nvSpPr>
          <p:spPr bwMode="auto">
            <a:xfrm>
              <a:off x="5472" y="1072"/>
              <a:ext cx="73" cy="77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1" name="Oval 17"/>
            <p:cNvSpPr>
              <a:spLocks noChangeArrowheads="1"/>
            </p:cNvSpPr>
            <p:nvPr/>
          </p:nvSpPr>
          <p:spPr bwMode="auto">
            <a:xfrm>
              <a:off x="5136" y="1184"/>
              <a:ext cx="80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2" name="Oval 18"/>
            <p:cNvSpPr>
              <a:spLocks noChangeArrowheads="1"/>
            </p:cNvSpPr>
            <p:nvPr/>
          </p:nvSpPr>
          <p:spPr bwMode="auto">
            <a:xfrm>
              <a:off x="5248" y="1184"/>
              <a:ext cx="79" cy="73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3" name="Oval 19"/>
            <p:cNvSpPr>
              <a:spLocks noChangeArrowheads="1"/>
            </p:cNvSpPr>
            <p:nvPr/>
          </p:nvSpPr>
          <p:spPr bwMode="auto">
            <a:xfrm>
              <a:off x="5360" y="1184"/>
              <a:ext cx="76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4" name="Oval 20"/>
            <p:cNvSpPr>
              <a:spLocks noChangeArrowheads="1"/>
            </p:cNvSpPr>
            <p:nvPr/>
          </p:nvSpPr>
          <p:spPr bwMode="auto">
            <a:xfrm>
              <a:off x="5472" y="1184"/>
              <a:ext cx="73" cy="73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5" name="Oval 21"/>
            <p:cNvSpPr>
              <a:spLocks noChangeArrowheads="1"/>
            </p:cNvSpPr>
            <p:nvPr/>
          </p:nvSpPr>
          <p:spPr bwMode="auto">
            <a:xfrm>
              <a:off x="5584" y="1184"/>
              <a:ext cx="80" cy="73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6" name="Oval 22"/>
            <p:cNvSpPr>
              <a:spLocks noChangeArrowheads="1"/>
            </p:cNvSpPr>
            <p:nvPr/>
          </p:nvSpPr>
          <p:spPr bwMode="auto">
            <a:xfrm>
              <a:off x="5136" y="1296"/>
              <a:ext cx="80" cy="80"/>
            </a:xfrm>
            <a:prstGeom prst="ellipse">
              <a:avLst/>
            </a:prstGeom>
            <a:solidFill>
              <a:schemeClr val="tx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7" name="Oval 23"/>
            <p:cNvSpPr>
              <a:spLocks noChangeArrowheads="1"/>
            </p:cNvSpPr>
            <p:nvPr/>
          </p:nvSpPr>
          <p:spPr bwMode="auto">
            <a:xfrm>
              <a:off x="5248" y="1296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8" name="Oval 24"/>
            <p:cNvSpPr>
              <a:spLocks noChangeArrowheads="1"/>
            </p:cNvSpPr>
            <p:nvPr/>
          </p:nvSpPr>
          <p:spPr bwMode="auto">
            <a:xfrm>
              <a:off x="5360" y="1296"/>
              <a:ext cx="76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49" name="Oval 25"/>
            <p:cNvSpPr>
              <a:spLocks noChangeArrowheads="1"/>
            </p:cNvSpPr>
            <p:nvPr/>
          </p:nvSpPr>
          <p:spPr bwMode="auto">
            <a:xfrm>
              <a:off x="5472" y="1296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0" name="Oval 26"/>
            <p:cNvSpPr>
              <a:spLocks noChangeArrowheads="1"/>
            </p:cNvSpPr>
            <p:nvPr/>
          </p:nvSpPr>
          <p:spPr bwMode="auto">
            <a:xfrm>
              <a:off x="5136" y="1408"/>
              <a:ext cx="80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1" name="Oval 27"/>
            <p:cNvSpPr>
              <a:spLocks noChangeArrowheads="1"/>
            </p:cNvSpPr>
            <p:nvPr/>
          </p:nvSpPr>
          <p:spPr bwMode="auto">
            <a:xfrm>
              <a:off x="5248" y="1408"/>
              <a:ext cx="79" cy="80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2" name="Oval 28"/>
            <p:cNvSpPr>
              <a:spLocks noChangeArrowheads="1"/>
            </p:cNvSpPr>
            <p:nvPr/>
          </p:nvSpPr>
          <p:spPr bwMode="auto">
            <a:xfrm>
              <a:off x="5360" y="1408"/>
              <a:ext cx="76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3" name="Oval 29"/>
            <p:cNvSpPr>
              <a:spLocks noChangeArrowheads="1"/>
            </p:cNvSpPr>
            <p:nvPr/>
          </p:nvSpPr>
          <p:spPr bwMode="auto">
            <a:xfrm>
              <a:off x="5472" y="1408"/>
              <a:ext cx="73" cy="80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4" name="Oval 30"/>
            <p:cNvSpPr>
              <a:spLocks noChangeArrowheads="1"/>
            </p:cNvSpPr>
            <p:nvPr/>
          </p:nvSpPr>
          <p:spPr bwMode="auto">
            <a:xfrm>
              <a:off x="5584" y="1408"/>
              <a:ext cx="80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5" name="Oval 31"/>
            <p:cNvSpPr>
              <a:spLocks noChangeArrowheads="1"/>
            </p:cNvSpPr>
            <p:nvPr/>
          </p:nvSpPr>
          <p:spPr bwMode="auto">
            <a:xfrm>
              <a:off x="5136" y="1520"/>
              <a:ext cx="80" cy="79"/>
            </a:xfrm>
            <a:prstGeom prst="ellipse">
              <a:avLst/>
            </a:prstGeom>
            <a:solidFill>
              <a:schemeClr val="accent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6" name="Oval 32"/>
            <p:cNvSpPr>
              <a:spLocks noChangeArrowheads="1"/>
            </p:cNvSpPr>
            <p:nvPr/>
          </p:nvSpPr>
          <p:spPr bwMode="auto">
            <a:xfrm>
              <a:off x="5248" y="1520"/>
              <a:ext cx="79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7" name="Oval 33"/>
            <p:cNvSpPr>
              <a:spLocks noChangeArrowheads="1"/>
            </p:cNvSpPr>
            <p:nvPr/>
          </p:nvSpPr>
          <p:spPr bwMode="auto">
            <a:xfrm>
              <a:off x="5360" y="1520"/>
              <a:ext cx="76" cy="79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8" name="Oval 34"/>
            <p:cNvSpPr>
              <a:spLocks noChangeArrowheads="1"/>
            </p:cNvSpPr>
            <p:nvPr/>
          </p:nvSpPr>
          <p:spPr bwMode="auto">
            <a:xfrm>
              <a:off x="5472" y="1520"/>
              <a:ext cx="73" cy="79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59" name="Oval 35"/>
            <p:cNvSpPr>
              <a:spLocks noChangeArrowheads="1"/>
            </p:cNvSpPr>
            <p:nvPr/>
          </p:nvSpPr>
          <p:spPr bwMode="auto">
            <a:xfrm>
              <a:off x="5136" y="1632"/>
              <a:ext cx="80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60" name="Oval 36"/>
            <p:cNvSpPr>
              <a:spLocks noChangeArrowheads="1"/>
            </p:cNvSpPr>
            <p:nvPr/>
          </p:nvSpPr>
          <p:spPr bwMode="auto">
            <a:xfrm>
              <a:off x="5248" y="1632"/>
              <a:ext cx="79" cy="75"/>
            </a:xfrm>
            <a:prstGeom prst="ellipse">
              <a:avLst/>
            </a:prstGeom>
            <a:solidFill>
              <a:schemeClr val="accent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61" name="Oval 37"/>
            <p:cNvSpPr>
              <a:spLocks noChangeArrowheads="1"/>
            </p:cNvSpPr>
            <p:nvPr/>
          </p:nvSpPr>
          <p:spPr bwMode="auto">
            <a:xfrm>
              <a:off x="5360" y="1632"/>
              <a:ext cx="76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62" name="Oval 38"/>
            <p:cNvSpPr>
              <a:spLocks noChangeArrowheads="1"/>
            </p:cNvSpPr>
            <p:nvPr/>
          </p:nvSpPr>
          <p:spPr bwMode="auto">
            <a:xfrm>
              <a:off x="5472" y="1632"/>
              <a:ext cx="73" cy="75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63" name="Oval 39"/>
            <p:cNvSpPr>
              <a:spLocks noChangeArrowheads="1"/>
            </p:cNvSpPr>
            <p:nvPr/>
          </p:nvSpPr>
          <p:spPr bwMode="auto">
            <a:xfrm>
              <a:off x="5248" y="1744"/>
              <a:ext cx="79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52264" name="Oval 40"/>
            <p:cNvSpPr>
              <a:spLocks noChangeArrowheads="1"/>
            </p:cNvSpPr>
            <p:nvPr/>
          </p:nvSpPr>
          <p:spPr bwMode="auto">
            <a:xfrm>
              <a:off x="5472" y="1744"/>
              <a:ext cx="73" cy="80"/>
            </a:xfrm>
            <a:prstGeom prst="ellipse">
              <a:avLst/>
            </a:prstGeom>
            <a:solidFill>
              <a:schemeClr val="folHlink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</p:grpSp>
      <p:sp>
        <p:nvSpPr>
          <p:cNvPr id="42" name="Explosion 2 41"/>
          <p:cNvSpPr/>
          <p:nvPr userDrawn="1"/>
        </p:nvSpPr>
        <p:spPr>
          <a:xfrm>
            <a:off x="7315200" y="5410200"/>
            <a:ext cx="1600200" cy="1143000"/>
          </a:xfrm>
          <a:prstGeom prst="irregularSeal2">
            <a:avLst/>
          </a:prstGeom>
          <a:blipFill dpi="0" rotWithShape="1">
            <a:blip r:embed="rId15" cstate="print">
              <a:alphaModFix amt="65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1200" dirty="0">
                <a:solidFill>
                  <a:schemeClr val="accent2">
                    <a:lumMod val="75000"/>
                  </a:schemeClr>
                </a:solidFill>
              </a:rPr>
              <a:t>Khatib</a:t>
            </a:r>
          </a:p>
        </p:txBody>
      </p:sp>
      <p:pic>
        <p:nvPicPr>
          <p:cNvPr id="44" name="Picture 96" descr="&#10;World Art.bmp                                                  000022C7Rosebud                        B3DED69B:"/>
          <p:cNvPicPr>
            <a:picLocks noChangeAspect="1" noChangeArrowheads="1"/>
          </p:cNvPicPr>
          <p:nvPr userDrawn="1"/>
        </p:nvPicPr>
        <p:blipFill>
          <a:blip r:embed="rId1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52400"/>
            <a:ext cx="10668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" name="Group 1031"/>
          <p:cNvGrpSpPr>
            <a:grpSpLocks/>
          </p:cNvGrpSpPr>
          <p:nvPr userDrawn="1"/>
        </p:nvGrpSpPr>
        <p:grpSpPr bwMode="auto">
          <a:xfrm rot="10630885">
            <a:off x="484188" y="5481638"/>
            <a:ext cx="8405812" cy="1246187"/>
            <a:chOff x="0" y="864"/>
            <a:chExt cx="5295" cy="785"/>
          </a:xfrm>
        </p:grpSpPr>
        <p:sp>
          <p:nvSpPr>
            <p:cNvPr id="46" name="Freeform 1032"/>
            <p:cNvSpPr>
              <a:spLocks/>
            </p:cNvSpPr>
            <p:nvPr userDrawn="1"/>
          </p:nvSpPr>
          <p:spPr bwMode="auto">
            <a:xfrm rot="-507431">
              <a:off x="7" y="1469"/>
              <a:ext cx="1059" cy="172"/>
            </a:xfrm>
            <a:custGeom>
              <a:avLst/>
              <a:gdLst/>
              <a:ahLst/>
              <a:cxnLst>
                <a:cxn ang="0">
                  <a:pos x="1059" y="0"/>
                </a:cxn>
                <a:cxn ang="0">
                  <a:pos x="147" y="144"/>
                </a:cxn>
                <a:cxn ang="0">
                  <a:pos x="177" y="171"/>
                </a:cxn>
                <a:cxn ang="0">
                  <a:pos x="1059" y="24"/>
                </a:cxn>
                <a:cxn ang="0">
                  <a:pos x="1059" y="0"/>
                </a:cxn>
              </a:cxnLst>
              <a:rect l="0" t="0" r="r" b="b"/>
              <a:pathLst>
                <a:path w="1059" h="172">
                  <a:moveTo>
                    <a:pt x="1059" y="0"/>
                  </a:moveTo>
                  <a:cubicBezTo>
                    <a:pt x="543" y="45"/>
                    <a:pt x="291" y="112"/>
                    <a:pt x="147" y="144"/>
                  </a:cubicBezTo>
                  <a:cubicBezTo>
                    <a:pt x="0" y="172"/>
                    <a:pt x="153" y="147"/>
                    <a:pt x="177" y="171"/>
                  </a:cubicBezTo>
                  <a:cubicBezTo>
                    <a:pt x="329" y="151"/>
                    <a:pt x="339" y="99"/>
                    <a:pt x="1059" y="24"/>
                  </a:cubicBezTo>
                  <a:cubicBezTo>
                    <a:pt x="1059" y="24"/>
                    <a:pt x="1059" y="0"/>
                    <a:pt x="1059" y="0"/>
                  </a:cubicBezTo>
                  <a:close/>
                </a:path>
              </a:pathLst>
            </a:custGeom>
            <a:gradFill rotWithShape="0">
              <a:gsLst>
                <a:gs pos="0">
                  <a:schemeClr val="accent1"/>
                </a:gs>
                <a:gs pos="100000">
                  <a:schemeClr val="bg2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sp>
          <p:nvSpPr>
            <p:cNvPr id="47" name="Freeform 1033"/>
            <p:cNvSpPr>
              <a:spLocks/>
            </p:cNvSpPr>
            <p:nvPr userDrawn="1"/>
          </p:nvSpPr>
          <p:spPr bwMode="auto">
            <a:xfrm rot="-507431">
              <a:off x="1173" y="864"/>
              <a:ext cx="4122" cy="630"/>
            </a:xfrm>
            <a:custGeom>
              <a:avLst/>
              <a:gdLst/>
              <a:ahLst/>
              <a:cxnLst>
                <a:cxn ang="0">
                  <a:pos x="0" y="204"/>
                </a:cxn>
                <a:cxn ang="0">
                  <a:pos x="3544" y="348"/>
                </a:cxn>
                <a:cxn ang="0">
                  <a:pos x="3680" y="630"/>
                </a:cxn>
                <a:cxn ang="0">
                  <a:pos x="3616" y="624"/>
                </a:cxn>
                <a:cxn ang="0">
                  <a:pos x="3534" y="368"/>
                </a:cxn>
                <a:cxn ang="0">
                  <a:pos x="17" y="231"/>
                </a:cxn>
                <a:cxn ang="0">
                  <a:pos x="0" y="204"/>
                </a:cxn>
              </a:cxnLst>
              <a:rect l="0" t="0" r="r" b="b"/>
              <a:pathLst>
                <a:path w="4122" h="630">
                  <a:moveTo>
                    <a:pt x="0" y="204"/>
                  </a:moveTo>
                  <a:cubicBezTo>
                    <a:pt x="255" y="198"/>
                    <a:pt x="1686" y="0"/>
                    <a:pt x="3544" y="348"/>
                  </a:cubicBezTo>
                  <a:cubicBezTo>
                    <a:pt x="4122" y="464"/>
                    <a:pt x="3754" y="614"/>
                    <a:pt x="3680" y="630"/>
                  </a:cubicBezTo>
                  <a:cubicBezTo>
                    <a:pt x="3680" y="630"/>
                    <a:pt x="3642" y="626"/>
                    <a:pt x="3616" y="624"/>
                  </a:cubicBezTo>
                  <a:cubicBezTo>
                    <a:pt x="3678" y="612"/>
                    <a:pt x="4118" y="488"/>
                    <a:pt x="3534" y="368"/>
                  </a:cubicBezTo>
                  <a:cubicBezTo>
                    <a:pt x="2029" y="98"/>
                    <a:pt x="696" y="156"/>
                    <a:pt x="17" y="231"/>
                  </a:cubicBezTo>
                  <a:cubicBezTo>
                    <a:pt x="17" y="231"/>
                    <a:pt x="0" y="204"/>
                    <a:pt x="0" y="204"/>
                  </a:cubicBez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Arial" charset="0"/>
              </a:endParaRPr>
            </a:p>
          </p:txBody>
        </p:sp>
        <p:grpSp>
          <p:nvGrpSpPr>
            <p:cNvPr id="1045" name="Group 1034"/>
            <p:cNvGrpSpPr>
              <a:grpSpLocks/>
            </p:cNvGrpSpPr>
            <p:nvPr userDrawn="1"/>
          </p:nvGrpSpPr>
          <p:grpSpPr bwMode="auto">
            <a:xfrm>
              <a:off x="1008" y="1248"/>
              <a:ext cx="288" cy="288"/>
              <a:chOff x="1033" y="326"/>
              <a:chExt cx="192" cy="192"/>
            </a:xfrm>
          </p:grpSpPr>
          <p:sp>
            <p:nvSpPr>
              <p:cNvPr id="49" name="Oval 1035"/>
              <p:cNvSpPr>
                <a:spLocks noChangeArrowheads="1"/>
              </p:cNvSpPr>
              <p:nvPr/>
            </p:nvSpPr>
            <p:spPr bwMode="auto">
              <a:xfrm>
                <a:off x="1033" y="326"/>
                <a:ext cx="192" cy="192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0" name="Oval 1036"/>
              <p:cNvSpPr>
                <a:spLocks noChangeArrowheads="1"/>
              </p:cNvSpPr>
              <p:nvPr/>
            </p:nvSpPr>
            <p:spPr bwMode="auto">
              <a:xfrm>
                <a:off x="1130" y="378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1" name="Oval 1037"/>
              <p:cNvSpPr>
                <a:spLocks noChangeArrowheads="1"/>
              </p:cNvSpPr>
              <p:nvPr/>
            </p:nvSpPr>
            <p:spPr bwMode="auto">
              <a:xfrm>
                <a:off x="1064" y="35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2" name="Oval 1038"/>
              <p:cNvSpPr>
                <a:spLocks noChangeArrowheads="1"/>
              </p:cNvSpPr>
              <p:nvPr/>
            </p:nvSpPr>
            <p:spPr bwMode="auto">
              <a:xfrm>
                <a:off x="1064" y="404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3" name="Oval 1039"/>
              <p:cNvSpPr>
                <a:spLocks noChangeArrowheads="1"/>
              </p:cNvSpPr>
              <p:nvPr/>
            </p:nvSpPr>
            <p:spPr bwMode="auto">
              <a:xfrm>
                <a:off x="1108" y="42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4" name="Oval 1040"/>
              <p:cNvSpPr>
                <a:spLocks noChangeArrowheads="1"/>
              </p:cNvSpPr>
              <p:nvPr/>
            </p:nvSpPr>
            <p:spPr bwMode="auto">
              <a:xfrm>
                <a:off x="1177" y="416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5" name="Oval 1041"/>
              <p:cNvSpPr>
                <a:spLocks noChangeArrowheads="1"/>
              </p:cNvSpPr>
              <p:nvPr/>
            </p:nvSpPr>
            <p:spPr bwMode="auto">
              <a:xfrm>
                <a:off x="1120" y="461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6" name="Oval 1042"/>
              <p:cNvSpPr>
                <a:spLocks noChangeArrowheads="1"/>
              </p:cNvSpPr>
              <p:nvPr/>
            </p:nvSpPr>
            <p:spPr bwMode="auto">
              <a:xfrm>
                <a:off x="1072" y="452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  <p:sp>
            <p:nvSpPr>
              <p:cNvPr id="57" name="Oval 1043"/>
              <p:cNvSpPr>
                <a:spLocks noChangeArrowheads="1"/>
              </p:cNvSpPr>
              <p:nvPr/>
            </p:nvSpPr>
            <p:spPr bwMode="auto">
              <a:xfrm>
                <a:off x="1117" y="330"/>
                <a:ext cx="47" cy="48"/>
              </a:xfrm>
              <a:prstGeom prst="ellipse">
                <a:avLst/>
              </a:prstGeom>
              <a:gradFill rotWithShape="0">
                <a:gsLst>
                  <a:gs pos="0">
                    <a:srgbClr val="FFFFCC"/>
                  </a:gs>
                  <a:gs pos="100000">
                    <a:srgbClr val="000000"/>
                  </a:gs>
                </a:gsLst>
                <a:path path="shape">
                  <a:fillToRect l="50000" t="50000" r="50000" b="50000"/>
                </a:path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>
                  <a:defRPr/>
                </a:pPr>
                <a:endParaRPr lang="en-US">
                  <a:cs typeface="Arial" charset="0"/>
                </a:endParaRPr>
              </a:p>
            </p:txBody>
          </p: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2" r:id="rId1"/>
    <p:sldLayoutId id="2147484011" r:id="rId2"/>
    <p:sldLayoutId id="2147484012" r:id="rId3"/>
    <p:sldLayoutId id="2147484013" r:id="rId4"/>
    <p:sldLayoutId id="2147484014" r:id="rId5"/>
    <p:sldLayoutId id="2147484015" r:id="rId6"/>
    <p:sldLayoutId id="2147484016" r:id="rId7"/>
    <p:sldLayoutId id="2147484017" r:id="rId8"/>
    <p:sldLayoutId id="2147484018" r:id="rId9"/>
    <p:sldLayoutId id="2147484019" r:id="rId10"/>
    <p:sldLayoutId id="2147484020" r:id="rId11"/>
    <p:sldLayoutId id="2147484021" r:id="rId12"/>
    <p:sldLayoutId id="2147484023" r:id="rId13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repeatCount="indefinite" decel="10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5" presetClass="exit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2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alatief@gmail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2"/>
          <p:cNvSpPr>
            <a:spLocks noGrp="1"/>
          </p:cNvSpPr>
          <p:nvPr>
            <p:ph type="subTitle" idx="1"/>
          </p:nvPr>
        </p:nvSpPr>
        <p:spPr>
          <a:xfrm>
            <a:off x="1219200" y="4267200"/>
            <a:ext cx="6553200" cy="609600"/>
          </a:xfrm>
        </p:spPr>
        <p:txBody>
          <a:bodyPr/>
          <a:lstStyle/>
          <a:p>
            <a:r>
              <a:rPr lang="en-US" altLang="en-US" b="1"/>
              <a:t>Khatib A. Latief</a:t>
            </a:r>
          </a:p>
          <a:p>
            <a:r>
              <a:rPr lang="en-US" altLang="en-US" sz="1800" b="1"/>
              <a:t>Email: </a:t>
            </a:r>
            <a:r>
              <a:rPr lang="en-US" altLang="en-US" sz="1800" b="1">
                <a:hlinkClick r:id="rId2"/>
              </a:rPr>
              <a:t>kalatief@gmail.com</a:t>
            </a:r>
            <a:r>
              <a:rPr lang="en-US" altLang="en-US" sz="1800" b="1"/>
              <a:t>; khatibalatif@yahoo.com</a:t>
            </a:r>
          </a:p>
          <a:p>
            <a:r>
              <a:rPr lang="en-US" altLang="en-US" sz="1800" b="1"/>
              <a:t>Twitter: @khatibalatief</a:t>
            </a:r>
          </a:p>
          <a:p>
            <a:r>
              <a:rPr lang="en-US" altLang="en-US" sz="1800" b="1"/>
              <a:t>Mobile: +628 1168 3019</a:t>
            </a:r>
          </a:p>
          <a:p>
            <a:endParaRPr lang="en-US" altLang="en-US" b="1"/>
          </a:p>
          <a:p>
            <a:endParaRPr lang="en-US" altLang="en-US" b="1"/>
          </a:p>
        </p:txBody>
      </p:sp>
      <p:sp>
        <p:nvSpPr>
          <p:cNvPr id="6" name="Rectangle 5"/>
          <p:cNvSpPr/>
          <p:nvPr/>
        </p:nvSpPr>
        <p:spPr>
          <a:xfrm>
            <a:off x="304800" y="838200"/>
            <a:ext cx="7772399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fr-FR" sz="3600" b="1" dirty="0" err="1">
                <a:latin typeface="Times New Roman" pitchFamily="18" charset="0"/>
                <a:cs typeface="Times New Roman" pitchFamily="18" charset="0"/>
              </a:rPr>
              <a:t>Pengertian</a:t>
            </a:r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fr-FR" sz="3600" b="1" dirty="0" err="1">
                <a:latin typeface="Times New Roman" pitchFamily="18" charset="0"/>
                <a:cs typeface="Times New Roman" pitchFamily="18" charset="0"/>
              </a:rPr>
              <a:t>Paradigma</a:t>
            </a:r>
            <a:br>
              <a:rPr lang="fr-FR" sz="3600" b="1" dirty="0">
                <a:latin typeface="Times New Roman" pitchFamily="18" charset="0"/>
                <a:cs typeface="Times New Roman" pitchFamily="18" charset="0"/>
              </a:rPr>
            </a:br>
            <a:r>
              <a:rPr lang="fr-FR" sz="3600" b="1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b="1" dirty="0" err="1">
                <a:latin typeface="Times New Roman" pitchFamily="18" charset="0"/>
                <a:cs typeface="Times New Roman" pitchFamily="18" charset="0"/>
              </a:rPr>
              <a:t>Kualitatif</a:t>
            </a:r>
            <a:r>
              <a:rPr lang="fr-FR" sz="3600" b="1" dirty="0">
                <a:latin typeface="Times New Roman" pitchFamily="18" charset="0"/>
                <a:cs typeface="Times New Roman" pitchFamily="18" charset="0"/>
              </a:rPr>
              <a:t> dan </a:t>
            </a:r>
            <a:r>
              <a:rPr lang="fr-FR" sz="3600" b="1" dirty="0" err="1">
                <a:latin typeface="Times New Roman" pitchFamily="18" charset="0"/>
                <a:cs typeface="Times New Roman" pitchFamily="18" charset="0"/>
              </a:rPr>
              <a:t>Kuantitatif</a:t>
            </a:r>
            <a:endParaRPr lang="en-US" sz="36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76" name="TextBox 3"/>
          <p:cNvSpPr txBox="1">
            <a:spLocks noChangeArrowheads="1"/>
          </p:cNvSpPr>
          <p:nvPr/>
        </p:nvSpPr>
        <p:spPr bwMode="auto">
          <a:xfrm>
            <a:off x="3124200" y="3048000"/>
            <a:ext cx="3657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b="1"/>
              <a:t>Fourth - Fifth Meeting</a:t>
            </a:r>
          </a:p>
        </p:txBody>
      </p:sp>
    </p:spTree>
  </p:cSld>
  <p:clrMapOvr>
    <a:masterClrMapping/>
  </p:clrMapOvr>
  <p:transition>
    <p:push dir="d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38889-4666-451B-BA64-A2583EF70A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1295400"/>
            <a:ext cx="8229600" cy="1139825"/>
          </a:xfrm>
        </p:spPr>
        <p:txBody>
          <a:bodyPr/>
          <a:lstStyle/>
          <a:p>
            <a:r>
              <a:rPr lang="en-ID" dirty="0" err="1"/>
              <a:t>Pengertian</a:t>
            </a:r>
            <a:r>
              <a:rPr lang="en-ID" dirty="0"/>
              <a:t> </a:t>
            </a:r>
            <a:r>
              <a:rPr lang="en-ID" dirty="0" err="1"/>
              <a:t>Kuantitatif</a:t>
            </a:r>
            <a:endParaRPr lang="en-ID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1E63D66-0053-49AF-B15D-5FCCDEC11F57}"/>
              </a:ext>
            </a:extLst>
          </p:cNvPr>
          <p:cNvSpPr txBox="1"/>
          <p:nvPr/>
        </p:nvSpPr>
        <p:spPr>
          <a:xfrm>
            <a:off x="685800" y="2690336"/>
            <a:ext cx="82296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Penelitian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kuantitatif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diartikan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sebagai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proses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mencari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pengetahuan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dengan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menggunakan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data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data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berupa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angka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yang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dijadikan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alat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untuk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membuat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analisis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keterangan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mengenai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hal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yang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ingin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diteliti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 dan </a:t>
            </a:r>
            <a:r>
              <a:rPr lang="en-ID" sz="3000" b="0" i="0" dirty="0" err="1">
                <a:solidFill>
                  <a:srgbClr val="000000"/>
                </a:solidFill>
                <a:effectLst/>
                <a:latin typeface="NonBreakingSpaceOverride"/>
              </a:rPr>
              <a:t>diketahui</a:t>
            </a:r>
            <a:r>
              <a:rPr lang="en-ID" sz="3000" b="0" i="0" dirty="0">
                <a:solidFill>
                  <a:srgbClr val="000000"/>
                </a:solidFill>
                <a:effectLst/>
                <a:latin typeface="NonBreakingSpaceOverride"/>
              </a:rPr>
              <a:t>.</a:t>
            </a: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2668909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1447800" y="277813"/>
            <a:ext cx="7239000" cy="636587"/>
          </a:xfrm>
        </p:spPr>
        <p:txBody>
          <a:bodyPr/>
          <a:lstStyle/>
          <a:p>
            <a:r>
              <a:rPr lang="en-US" altLang="en-US" sz="2800" b="1"/>
              <a:t>Paradigma Penelitian Kuantitatif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457200" y="990600"/>
            <a:ext cx="8229600" cy="5140325"/>
          </a:xfrm>
        </p:spPr>
        <p:txBody>
          <a:bodyPr/>
          <a:lstStyle/>
          <a:p>
            <a:pPr algn="just"/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menekankan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aspek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pengukuran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obyektif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fenomena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social. </a:t>
            </a:r>
          </a:p>
          <a:p>
            <a:pPr algn="just"/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melakukan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pengukuran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fenomena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social di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jabarkan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beberapa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komponen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variable dan indicator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Setiap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variable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ditentukan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ukur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symbol – symbol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berbeda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beda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sesuai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kategori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variable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menggunakan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symbol – symbol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angka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tersebut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teknik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perhitungan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secara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matematik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lakukan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belaku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parameter. </a:t>
            </a:r>
          </a:p>
          <a:p>
            <a:pPr algn="just"/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Tujuan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menjelaskan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tetapi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menghasilkan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generalisasi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Generalisasi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ialah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kenyataan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kebenaran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terjadi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realitas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tentang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masalah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di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perkirakan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pada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populasi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tertentu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Generalisasi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dihasilkan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melalui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perkiraan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estimasi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berlaku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statistika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induktif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Metode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estimasi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itu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sendiri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dilakukan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berdasarkan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pengukuran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keadaan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nyata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terbatas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lingkupnya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juga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sering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disebut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“sample”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algn="just"/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mengadakan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eksplorasi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lebih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lanjut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serta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menemukan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fakta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menguji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teori-teori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altLang="en-US" sz="1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timbul</a:t>
            </a:r>
            <a:r>
              <a:rPr lang="en-US" alt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en-US" alt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13733-DBF6-4885-98E9-E6FEA873E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24200" y="240942"/>
            <a:ext cx="3962400" cy="631824"/>
          </a:xfrm>
          <a:solidFill>
            <a:srgbClr val="FEC2F7"/>
          </a:solidFill>
        </p:spPr>
        <p:txBody>
          <a:bodyPr/>
          <a:lstStyle/>
          <a:p>
            <a:pPr algn="ctr"/>
            <a:r>
              <a:rPr lang="en-ID" dirty="0" err="1"/>
              <a:t>Ringkas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0028-0913-4AFB-87CF-2883D249F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866900"/>
            <a:ext cx="8229600" cy="4533900"/>
          </a:xfrm>
          <a:solidFill>
            <a:srgbClr val="E0FDFE"/>
          </a:solidFill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"/>
              <a:tabLst>
                <a:tab pos="457200" algn="l"/>
              </a:tabLst>
            </a:pP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Paradigma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Kuantitatif</a:t>
            </a:r>
            <a:endParaRPr lang="en-ID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</a:pP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Paradigma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Tradisional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Positivis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Eksperimental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Empiris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</a:pP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Menekankan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Pengujian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Teori-Teori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a typeface="Calibri" panose="020F0502020204030204" pitchFamily="34" charset="0"/>
                <a:cs typeface="Times New Roman" panose="02020603050405020304" pitchFamily="18" charset="0"/>
              </a:rPr>
              <a:t>m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elalui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Pengukuran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Variabel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engan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Angka dan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Melakukan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Analisis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Data </a:t>
            </a:r>
            <a:r>
              <a:rPr lang="en-GB" sz="3000" dirty="0" err="1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engan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Prosedur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Statistik</a:t>
            </a:r>
            <a:r>
              <a:rPr lang="en-GB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30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1425453"/>
      </p:ext>
    </p:extLst>
  </p:cSld>
  <p:clrMapOvr>
    <a:masterClrMapping/>
  </p:clrMapOvr>
  <p:transition>
    <p:fade thruBlk="1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ext Box 2"/>
          <p:cNvSpPr txBox="1">
            <a:spLocks noChangeArrowheads="1"/>
          </p:cNvSpPr>
          <p:nvPr/>
        </p:nvSpPr>
        <p:spPr bwMode="auto">
          <a:xfrm>
            <a:off x="1219200" y="152400"/>
            <a:ext cx="7086600" cy="400050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ASUMSI  PARADIGMA KUANTITATIF DAN KUALITATIF</a:t>
            </a:r>
          </a:p>
        </p:txBody>
      </p:sp>
      <p:graphicFrame>
        <p:nvGraphicFramePr>
          <p:cNvPr id="90231" name="Group 119"/>
          <p:cNvGraphicFramePr>
            <a:graphicFrameLocks noGrp="1"/>
          </p:cNvGraphicFramePr>
          <p:nvPr>
            <p:ph/>
          </p:nvPr>
        </p:nvGraphicFramePr>
        <p:xfrm>
          <a:off x="304800" y="762000"/>
          <a:ext cx="8534400" cy="5876925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90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23109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Questions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Kuantitatif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Kualitatif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864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ontologis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is the nature of reality?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Reality is objective and singular, apart from the researcher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Reality is subjective and multiple as seen by participant in a study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180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epistemologis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is the relationship of the researcher to that researched?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Reseacher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is independent from that being researched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Researcher interact with that being researched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477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aksiologis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is the role of values?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Value-free and unbiased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Value-bound and biased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1809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rhetoris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is the language of research?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Formal; based on set definitions; impersonal voice; use of accepted quantitative words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Informal; evolving; decisions; personal voice; accepted qualitative words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1764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Asumsi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metodologis</a:t>
                      </a:r>
                      <a:endParaRPr kumimoji="0" lang="en-US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What is the process of the research?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Deductive process; cause and effect; static design categories isolated before study; context-free; </a:t>
                      </a:r>
                      <a:r>
                        <a:rPr kumimoji="0" lang="en-US" sz="16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genaralization</a:t>
                      </a: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leading to prediction, explanation, and understanding; accurate and reliable through validity and reliability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9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Monotype Sorts" pitchFamily="2" charset="2"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Inductive process; mutual simultaneous shaping of factors; emerging design  categories  identified during research process; context bound; patterns, theories developed for understanding; accurate and reliable through verification.</a:t>
                      </a: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d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Content Placeholder 2">
            <a:extLst>
              <a:ext uri="{FF2B5EF4-FFF2-40B4-BE49-F238E27FC236}">
                <a16:creationId xmlns:a16="http://schemas.microsoft.com/office/drawing/2014/main" id="{75A0775F-B441-4AB6-8D18-D560EBA066A5}"/>
              </a:ext>
            </a:extLst>
          </p:cNvPr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288623012"/>
              </p:ext>
            </p:extLst>
          </p:nvPr>
        </p:nvGraphicFramePr>
        <p:xfrm>
          <a:off x="381000" y="277812"/>
          <a:ext cx="8458200" cy="61704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490287">
                  <a:extLst>
                    <a:ext uri="{9D8B030D-6E8A-4147-A177-3AD203B41FA5}">
                      <a16:colId xmlns:a16="http://schemas.microsoft.com/office/drawing/2014/main" val="2854891139"/>
                    </a:ext>
                  </a:extLst>
                </a:gridCol>
                <a:gridCol w="1987046">
                  <a:extLst>
                    <a:ext uri="{9D8B030D-6E8A-4147-A177-3AD203B41FA5}">
                      <a16:colId xmlns:a16="http://schemas.microsoft.com/office/drawing/2014/main" val="2288943798"/>
                    </a:ext>
                  </a:extLst>
                </a:gridCol>
                <a:gridCol w="2251987">
                  <a:extLst>
                    <a:ext uri="{9D8B030D-6E8A-4147-A177-3AD203B41FA5}">
                      <a16:colId xmlns:a16="http://schemas.microsoft.com/office/drawing/2014/main" val="2635340684"/>
                    </a:ext>
                  </a:extLst>
                </a:gridCol>
                <a:gridCol w="2728880">
                  <a:extLst>
                    <a:ext uri="{9D8B030D-6E8A-4147-A177-3AD203B41FA5}">
                      <a16:colId xmlns:a16="http://schemas.microsoft.com/office/drawing/2014/main" val="3628315605"/>
                    </a:ext>
                  </a:extLst>
                </a:gridCol>
              </a:tblGrid>
              <a:tr h="296269"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b="1" u="none" strike="noStrike" dirty="0" err="1">
                          <a:effectLst/>
                        </a:rPr>
                        <a:t>Asumsi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b="1" u="none" strike="noStrike" dirty="0" err="1">
                          <a:effectLst/>
                        </a:rPr>
                        <a:t>Pertanyaan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b="1" u="none" strike="noStrike" dirty="0" err="1">
                          <a:effectLst/>
                        </a:rPr>
                        <a:t>Kuantitatif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D" sz="1600" b="1" u="none" strike="noStrike" dirty="0" err="1">
                          <a:effectLst/>
                        </a:rPr>
                        <a:t>Kualitatif</a:t>
                      </a:r>
                      <a:endParaRPr lang="en-ID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226" marR="7226" marT="7226" marB="0" anchor="ctr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2857545"/>
                  </a:ext>
                </a:extLst>
              </a:tr>
              <a:tr h="758737"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Asumsi ontologis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 err="1">
                          <a:effectLst/>
                        </a:rPr>
                        <a:t>Apakah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realitas</a:t>
                      </a:r>
                      <a:r>
                        <a:rPr lang="en-ID" sz="1600" u="none" strike="noStrike" dirty="0">
                          <a:effectLst/>
                        </a:rPr>
                        <a:t>?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ES" sz="1600" u="none" strike="noStrike">
                          <a:effectLst/>
                        </a:rPr>
                        <a:t>Realitas itu objektif, tunggal, dan bebas dari peneliti</a:t>
                      </a:r>
                      <a:endParaRPr lang="es-ES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 err="1">
                          <a:effectLst/>
                        </a:rPr>
                        <a:t>Realitas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itu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subjektif</a:t>
                      </a:r>
                      <a:r>
                        <a:rPr lang="en-ID" sz="1600" u="none" strike="noStrike" dirty="0">
                          <a:effectLst/>
                        </a:rPr>
                        <a:t>, </a:t>
                      </a:r>
                      <a:r>
                        <a:rPr lang="en-ID" sz="1600" u="none" strike="noStrike" dirty="0" err="1">
                          <a:effectLst/>
                        </a:rPr>
                        <a:t>banyak</a:t>
                      </a:r>
                      <a:r>
                        <a:rPr lang="en-ID" sz="1600" u="none" strike="noStrike" dirty="0">
                          <a:effectLst/>
                        </a:rPr>
                        <a:t>, dan </a:t>
                      </a:r>
                      <a:r>
                        <a:rPr lang="en-ID" sz="1600" u="none" strike="noStrike" dirty="0" err="1">
                          <a:effectLst/>
                        </a:rPr>
                        <a:t>terikat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dengan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peneliti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93245909"/>
                  </a:ext>
                </a:extLst>
              </a:tr>
              <a:tr h="737059"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Asumsi epistemologis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E0FD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apa hubungan peneliti dengan apa yang diteliti?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E0FD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Peneliti independen dari apa yang sedang diteliti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E0FDFE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 err="1">
                          <a:effectLst/>
                        </a:rPr>
                        <a:t>peneliti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berinteraksi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dengan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apa</a:t>
                      </a:r>
                      <a:r>
                        <a:rPr lang="en-ID" sz="1600" u="none" strike="noStrike" dirty="0">
                          <a:effectLst/>
                        </a:rPr>
                        <a:t> yang </a:t>
                      </a:r>
                      <a:r>
                        <a:rPr lang="en-ID" sz="1600" u="none" strike="noStrike" dirty="0" err="1">
                          <a:effectLst/>
                        </a:rPr>
                        <a:t>sedang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diteliti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E0FDF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445258"/>
                  </a:ext>
                </a:extLst>
              </a:tr>
              <a:tr h="433564"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Asumsi aksiologis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apa peran nilai?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nl-NL" sz="1600" u="none" strike="noStrike">
                          <a:effectLst/>
                        </a:rPr>
                        <a:t>bebas nilai dan tidak bias</a:t>
                      </a:r>
                      <a:endParaRPr lang="nl-N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 err="1">
                          <a:effectLst/>
                        </a:rPr>
                        <a:t>terikat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dengan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nilai</a:t>
                      </a:r>
                      <a:r>
                        <a:rPr lang="en-ID" sz="1600" u="none" strike="noStrike" dirty="0">
                          <a:effectLst/>
                        </a:rPr>
                        <a:t> dan bias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32351051"/>
                  </a:ext>
                </a:extLst>
              </a:tr>
              <a:tr h="1192301"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 err="1">
                          <a:effectLst/>
                        </a:rPr>
                        <a:t>Asumsi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rhetoris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FEC2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 err="1">
                          <a:effectLst/>
                        </a:rPr>
                        <a:t>apa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bahasa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penelitian</a:t>
                      </a:r>
                      <a:r>
                        <a:rPr lang="en-ID" sz="1600" u="none" strike="noStrike" dirty="0">
                          <a:effectLst/>
                        </a:rPr>
                        <a:t>?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FEC2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Formal; didasarkan pada seperangkat definisi; menggunakan kata-kata kuatantitatif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FEC2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</a:rPr>
                        <a:t>Informal; </a:t>
                      </a:r>
                      <a:r>
                        <a:rPr lang="en-ID" sz="1600" u="none" strike="noStrike" dirty="0" err="1">
                          <a:effectLst/>
                        </a:rPr>
                        <a:t>berkembang</a:t>
                      </a:r>
                      <a:r>
                        <a:rPr lang="en-ID" sz="1600" u="none" strike="noStrike" dirty="0">
                          <a:effectLst/>
                        </a:rPr>
                        <a:t>; </a:t>
                      </a:r>
                      <a:r>
                        <a:rPr lang="en-ID" sz="1600" u="none" strike="noStrike" dirty="0" err="1">
                          <a:effectLst/>
                        </a:rPr>
                        <a:t>keputusan-keputusan</a:t>
                      </a:r>
                      <a:r>
                        <a:rPr lang="en-ID" sz="1600" u="none" strike="noStrike" dirty="0">
                          <a:effectLst/>
                        </a:rPr>
                        <a:t>; personal; </a:t>
                      </a:r>
                      <a:r>
                        <a:rPr lang="en-ID" sz="1600" u="none" strike="noStrike" dirty="0" err="1">
                          <a:effectLst/>
                        </a:rPr>
                        <a:t>menggunakan</a:t>
                      </a:r>
                      <a:r>
                        <a:rPr lang="en-ID" sz="1600" u="none" strike="noStrike" dirty="0">
                          <a:effectLst/>
                        </a:rPr>
                        <a:t> kata-kata </a:t>
                      </a:r>
                      <a:r>
                        <a:rPr lang="en-ID" sz="1600" u="none" strike="noStrike" dirty="0" err="1">
                          <a:effectLst/>
                        </a:rPr>
                        <a:t>kualitatif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FEC2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0267951"/>
                  </a:ext>
                </a:extLst>
              </a:tr>
              <a:tr h="2435184"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Asumsi metodologis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8FF3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 err="1">
                          <a:effectLst/>
                        </a:rPr>
                        <a:t>bagaimana</a:t>
                      </a:r>
                      <a:r>
                        <a:rPr lang="en-ID" sz="1600" u="none" strike="noStrike" dirty="0">
                          <a:effectLst/>
                        </a:rPr>
                        <a:t> proses </a:t>
                      </a:r>
                      <a:r>
                        <a:rPr lang="en-ID" sz="1600" u="none" strike="noStrike" dirty="0" err="1">
                          <a:effectLst/>
                        </a:rPr>
                        <a:t>penelitian</a:t>
                      </a:r>
                      <a:r>
                        <a:rPr lang="en-ID" sz="1600" u="none" strike="noStrike" dirty="0">
                          <a:effectLst/>
                        </a:rPr>
                        <a:t>?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8FF3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>
                          <a:effectLst/>
                        </a:rPr>
                        <a:t>proses deductif; sebab dan akibat; rancangan statis sebelum penelitian dimulai, bebas kontek, dapat menggeneralkan, penjelasan, pemahaman; akurat dan konsistensi melalui pengujian validitas dan reliabilitas</a:t>
                      </a:r>
                      <a:endParaRPr lang="en-ID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8FF3F5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ID" sz="1600" u="none" strike="noStrike" dirty="0">
                          <a:effectLst/>
                        </a:rPr>
                        <a:t>proses </a:t>
                      </a:r>
                      <a:r>
                        <a:rPr lang="en-ID" sz="1600" u="none" strike="noStrike" dirty="0" err="1">
                          <a:effectLst/>
                        </a:rPr>
                        <a:t>Induktif</a:t>
                      </a:r>
                      <a:r>
                        <a:rPr lang="en-ID" sz="1600" u="none" strike="noStrike" dirty="0">
                          <a:effectLst/>
                        </a:rPr>
                        <a:t>; </a:t>
                      </a:r>
                      <a:r>
                        <a:rPr lang="en-ID" sz="1600" u="none" strike="noStrike" dirty="0" err="1">
                          <a:effectLst/>
                        </a:rPr>
                        <a:t>membentuk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faktor-faktor</a:t>
                      </a:r>
                      <a:r>
                        <a:rPr lang="en-ID" sz="1600" u="none" strike="noStrike" dirty="0">
                          <a:effectLst/>
                        </a:rPr>
                        <a:t> yang </a:t>
                      </a:r>
                      <a:r>
                        <a:rPr lang="en-ID" sz="1600" u="none" strike="noStrike" dirty="0" err="1">
                          <a:effectLst/>
                        </a:rPr>
                        <a:t>simultan</a:t>
                      </a:r>
                      <a:r>
                        <a:rPr lang="en-ID" sz="1600" u="none" strike="noStrike" dirty="0">
                          <a:effectLst/>
                        </a:rPr>
                        <a:t>; </a:t>
                      </a:r>
                      <a:r>
                        <a:rPr lang="en-ID" sz="1600" u="none" strike="noStrike" dirty="0" err="1">
                          <a:effectLst/>
                        </a:rPr>
                        <a:t>tidak</a:t>
                      </a:r>
                      <a:r>
                        <a:rPr lang="en-ID" sz="1600" u="none" strike="noStrike" dirty="0">
                          <a:effectLst/>
                        </a:rPr>
                        <a:t> statis dan </a:t>
                      </a:r>
                      <a:r>
                        <a:rPr lang="en-ID" sz="1600" u="none" strike="noStrike" dirty="0" err="1">
                          <a:effectLst/>
                        </a:rPr>
                        <a:t>dapat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berkembang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saat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penelitian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berlangsung</a:t>
                      </a:r>
                      <a:r>
                        <a:rPr lang="en-ID" sz="1600" u="none" strike="noStrike" dirty="0">
                          <a:effectLst/>
                        </a:rPr>
                        <a:t>, </a:t>
                      </a:r>
                      <a:r>
                        <a:rPr lang="en-ID" sz="1600" u="none" strike="noStrike" dirty="0" err="1">
                          <a:effectLst/>
                        </a:rPr>
                        <a:t>terikat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dengan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kontek</a:t>
                      </a:r>
                      <a:r>
                        <a:rPr lang="en-ID" sz="1600" u="none" strike="noStrike" dirty="0">
                          <a:effectLst/>
                        </a:rPr>
                        <a:t>, </a:t>
                      </a:r>
                      <a:r>
                        <a:rPr lang="en-ID" sz="1600" u="none" strike="noStrike" dirty="0" err="1">
                          <a:effectLst/>
                        </a:rPr>
                        <a:t>berpola</a:t>
                      </a:r>
                      <a:r>
                        <a:rPr lang="en-ID" sz="1600" u="none" strike="noStrike" dirty="0">
                          <a:effectLst/>
                        </a:rPr>
                        <a:t>, </a:t>
                      </a:r>
                      <a:r>
                        <a:rPr lang="en-ID" sz="1600" u="none" strike="noStrike" dirty="0" err="1">
                          <a:effectLst/>
                        </a:rPr>
                        <a:t>teori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dibangun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untuk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memahami</a:t>
                      </a:r>
                      <a:r>
                        <a:rPr lang="en-ID" sz="1600" u="none" strike="noStrike" dirty="0">
                          <a:effectLst/>
                        </a:rPr>
                        <a:t>, </a:t>
                      </a:r>
                      <a:r>
                        <a:rPr lang="en-ID" sz="1600" u="none" strike="noStrike" dirty="0" err="1">
                          <a:effectLst/>
                        </a:rPr>
                        <a:t>akurat</a:t>
                      </a:r>
                      <a:r>
                        <a:rPr lang="en-ID" sz="1600" u="none" strike="noStrike" dirty="0">
                          <a:effectLst/>
                        </a:rPr>
                        <a:t> dan </a:t>
                      </a:r>
                      <a:r>
                        <a:rPr lang="en-ID" sz="1600" u="none" strike="noStrike" dirty="0" err="1">
                          <a:effectLst/>
                        </a:rPr>
                        <a:t>konsistensi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dibangun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melalui</a:t>
                      </a:r>
                      <a:r>
                        <a:rPr lang="en-ID" sz="1600" u="none" strike="noStrike" dirty="0">
                          <a:effectLst/>
                        </a:rPr>
                        <a:t> </a:t>
                      </a:r>
                      <a:r>
                        <a:rPr lang="en-ID" sz="1600" u="none" strike="noStrike" dirty="0" err="1">
                          <a:effectLst/>
                        </a:rPr>
                        <a:t>verifikasi</a:t>
                      </a:r>
                      <a:r>
                        <a:rPr lang="en-ID" sz="1600" u="none" strike="noStrike" dirty="0">
                          <a:effectLst/>
                        </a:rPr>
                        <a:t>.</a:t>
                      </a:r>
                      <a:endParaRPr lang="en-ID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5035" marR="7226" marT="7226" marB="0" anchor="ctr">
                    <a:solidFill>
                      <a:srgbClr val="8FF3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642959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2636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609600"/>
            <a:ext cx="8458200" cy="517048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 algn="ctr">
              <a:defRPr/>
            </a:pPr>
            <a:r>
              <a:rPr lang="en-US" sz="2200" b="1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METODE PENELITIAN KUALITATIF</a:t>
            </a:r>
          </a:p>
          <a:p>
            <a:pPr marL="457200" indent="-457200" algn="ctr">
              <a:defRPr/>
            </a:pP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Newman (1997):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enam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ciri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utama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kualitatif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context is critical,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mengutamakan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konteks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sosial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 value of the case study,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Researcher integrity –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bersandar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integritas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peneliti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Grounded theory,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membangun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data,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induktif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Process and sequence,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mencermati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proses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urutan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peristiwanya</a:t>
            </a: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Interpretation,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interpretasinya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 The first order interpretation</a:t>
            </a:r>
          </a:p>
          <a:p>
            <a:pPr marL="457200" indent="-457200"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ii.  The second order interpretation</a:t>
            </a:r>
          </a:p>
          <a:p>
            <a:pPr marL="457200" indent="-457200">
              <a:defRPr/>
            </a:pP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	iii. The third order interpretation,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menghubungkan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teori-teori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umum</a:t>
            </a:r>
            <a:r>
              <a:rPr lang="en-US" sz="22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457200" indent="-457200">
              <a:buFontTx/>
              <a:buAutoNum type="arabicPeriod"/>
              <a:defRPr/>
            </a:pP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endParaRPr lang="en-US" sz="22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push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762000" y="762000"/>
            <a:ext cx="7848600" cy="532447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457200" indent="-457200">
              <a:defRPr/>
            </a:pPr>
            <a:endParaRPr lang="en-US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defRPr/>
            </a:pP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Lincoln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Guba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(1985): 14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karakteristik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kualitatif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Latar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Alamian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(natural setting)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sebagai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instrumen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(Human Instruments)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Penggunaan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Pengetahuan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(utilization of tacit knowledge)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Kualitatif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Sampel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Purposive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induktif</a:t>
            </a:r>
            <a:endParaRPr lang="en-US" sz="2000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Dasar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(Grounded Theory)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Rancangannya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fleksibel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(Emergent design)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Hasilnya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kompromi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(Negotiated outcomes)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laporan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studi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(Case study reporting mode)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Interpretasi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per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(Idiographic interpretation)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Aplikasi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sementara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(Tentative application)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Fokus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pd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batas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ditentukan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(Focus determined boundaries)</a:t>
            </a:r>
          </a:p>
          <a:p>
            <a:pPr marL="457200" indent="-457200">
              <a:buFontTx/>
              <a:buAutoNum type="arabicPeriod"/>
              <a:defRPr/>
            </a:pP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Kriterinya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err="1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khusus</a:t>
            </a:r>
            <a:r>
              <a:rPr lang="en-US" sz="20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(Special criteria for trustworthiness).</a:t>
            </a:r>
          </a:p>
        </p:txBody>
      </p:sp>
    </p:spTree>
  </p:cSld>
  <p:clrMapOvr>
    <a:masterClrMapping/>
  </p:clrMapOvr>
  <p:transition spd="slow">
    <p:push dir="d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28600" y="1295400"/>
            <a:ext cx="3962400" cy="3970338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Interpretative research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Verstehen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Hermeneutics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Ethnomethodology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Ethnography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Cognitive research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Field research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Idealist research</a:t>
            </a:r>
          </a:p>
          <a:p>
            <a:pPr eaLnBrk="1" hangingPunct="1">
              <a:buFontTx/>
              <a:buAutoNum type="arabicPeriod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Subjectivist</a:t>
            </a:r>
          </a:p>
        </p:txBody>
      </p:sp>
      <p:sp>
        <p:nvSpPr>
          <p:cNvPr id="11267" name="Text Box 2"/>
          <p:cNvSpPr txBox="1">
            <a:spLocks noChangeArrowheads="1"/>
          </p:cNvSpPr>
          <p:nvPr/>
        </p:nvSpPr>
        <p:spPr bwMode="auto">
          <a:xfrm>
            <a:off x="4267200" y="1066800"/>
            <a:ext cx="4724400" cy="424656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marL="457200" indent="-4572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n-US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Phenomenological Research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Symbolic interactionism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Naturalistic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Constructivism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Grounded research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Studi Kasus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Perspektif ke dalam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Ekologis</a:t>
            </a:r>
          </a:p>
          <a:p>
            <a:pPr eaLnBrk="1" hangingPunct="1">
              <a:buFont typeface="Garamond" panose="02020404030301010803" pitchFamily="18" charset="0"/>
              <a:buAutoNum type="arabicPeriod" startAt="10"/>
            </a:pPr>
            <a:r>
              <a:rPr lang="en-US" altLang="en-US" sz="2800">
                <a:latin typeface="Times New Roman" panose="02020603050405020304" pitchFamily="18" charset="0"/>
                <a:cs typeface="Times New Roman" panose="02020603050405020304" pitchFamily="18" charset="0"/>
              </a:rPr>
              <a:t>Deskriptif.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524000" y="304800"/>
            <a:ext cx="5257800" cy="83026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JENIS PENELITIAN KUALITATIF</a:t>
            </a:r>
          </a:p>
          <a:p>
            <a:pPr algn="ctr">
              <a:defRPr/>
            </a:pP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Bogdan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Biklen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(1982)</a:t>
            </a:r>
            <a:endParaRPr lang="en-US" sz="2400" dirty="0">
              <a:solidFill>
                <a:schemeClr val="accent2">
                  <a:lumMod val="75000"/>
                </a:schemeClr>
              </a:solidFill>
              <a:cs typeface="Arial" charset="0"/>
            </a:endParaRPr>
          </a:p>
        </p:txBody>
      </p:sp>
    </p:spTree>
  </p:cSld>
  <p:clrMapOvr>
    <a:masterClrMapping/>
  </p:clrMapOvr>
  <p:transition spd="slow">
    <p:wipe dir="u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381000" y="493713"/>
            <a:ext cx="7848600" cy="523875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PENELITIAN KUANTITATIF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VS</a:t>
            </a:r>
            <a:r>
              <a:rPr lang="en-US" altLang="en-US" sz="2800" b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KUALITATIF</a:t>
            </a:r>
          </a:p>
        </p:txBody>
      </p:sp>
      <p:graphicFrame>
        <p:nvGraphicFramePr>
          <p:cNvPr id="5" name="Content Placeholder 2"/>
          <p:cNvGraphicFramePr>
            <a:graphicFrameLocks/>
          </p:cNvGraphicFramePr>
          <p:nvPr/>
        </p:nvGraphicFramePr>
        <p:xfrm>
          <a:off x="228600" y="1295400"/>
          <a:ext cx="8439150" cy="4819650"/>
        </p:xfrm>
        <a:graphic>
          <a:graphicData uri="http://schemas.openxmlformats.org/drawingml/2006/table">
            <a:tbl>
              <a:tblPr/>
              <a:tblGrid>
                <a:gridCol w="39775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6162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Penelitian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Kuantitatif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A98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Penelitian Kualitatif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A1DA9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fi-FI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</a:t>
                      </a:r>
                      <a:r>
                        <a:rPr lang="fi-FI" sz="18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Fakus ringkas dan sempit/deduktif</a:t>
                      </a:r>
                      <a:r>
                        <a:rPr lang="fi-FI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l-NL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1. Fokus kompleks dan luas/induktif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2. Reduksionistik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2. 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Holistik</a:t>
                      </a:r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 </a:t>
                      </a:r>
                      <a:r>
                        <a:rPr lang="en-US" sz="2000" b="1" i="0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Obyektif</a:t>
                      </a:r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3. Subyektif atau perspektif etnik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4. Penalaran logis dan deduktif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4. 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Penalaran</a:t>
                      </a:r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/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berorientasi</a:t>
                      </a:r>
                      <a:r>
                        <a:rPr lang="en-US" sz="2000" b="1" i="0" u="none" strike="noStrike" baseline="0" dirty="0">
                          <a:solidFill>
                            <a:srgbClr val="0070C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baseline="0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proses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5. Basis pengetahuan: Hubungan </a:t>
                      </a:r>
                      <a:b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   sebab-akibat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nl-NL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5. Basis pengetahuan: Makna dan       </a:t>
                      </a:r>
                      <a:br>
                        <a:rPr lang="nl-NL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</a:br>
                      <a:r>
                        <a:rPr lang="nl-NL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    temuan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6. Menguji teori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6. Mengembangkan/membangun teori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7. Kontrol atas variabel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7. 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Relatif</a:t>
                      </a:r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kurang</a:t>
                      </a:r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kontrol</a:t>
                      </a:r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 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variabel</a:t>
                      </a:r>
                      <a:endParaRPr lang="en-US" sz="2000" b="1" i="0" u="none" strike="noStrike" dirty="0">
                        <a:solidFill>
                          <a:srgbClr val="0070C0"/>
                        </a:solidFill>
                        <a:latin typeface="Times New Roman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8.  Instrumen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8. Komunikasi dan observasi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9. Elemen dasar analisis: angka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9. Elemen dasar analisis: kata-kata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10. Analisis statistik atas data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70C0"/>
                          </a:solidFill>
                          <a:latin typeface="Times New Roman"/>
                        </a:rPr>
                        <a:t>10. Interpretasi individual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11. Generalisasi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t"/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11. 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Penjelasan</a:t>
                      </a:r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/</a:t>
                      </a:r>
                      <a:r>
                        <a:rPr lang="en-US" sz="2000" b="1" i="0" u="none" strike="noStrike" dirty="0" err="1">
                          <a:solidFill>
                            <a:srgbClr val="0070C0"/>
                          </a:solidFill>
                          <a:latin typeface="Times New Roman"/>
                        </a:rPr>
                        <a:t>uraian</a:t>
                      </a:r>
                      <a:r>
                        <a:rPr lang="en-US" sz="2000" b="1" i="0" u="none" strike="noStrike" dirty="0">
                          <a:solidFill>
                            <a:srgbClr val="0070C0"/>
                          </a:solidFill>
                          <a:latin typeface="Times New Roman"/>
                        </a:rPr>
                        <a:t> </a:t>
                      </a: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zoom dir="in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685800"/>
            <a:ext cx="7010400" cy="712788"/>
          </a:xfrm>
        </p:spPr>
        <p:txBody>
          <a:bodyPr/>
          <a:lstStyle/>
          <a:p>
            <a:pPr eaLnBrk="1" hangingPunct="1"/>
            <a:r>
              <a:rPr lang="id-ID" altLang="en-US" sz="3200">
                <a:latin typeface="Times New Roman" panose="02020603050405020304" pitchFamily="18" charset="0"/>
                <a:cs typeface="Times New Roman" panose="02020603050405020304" pitchFamily="18" charset="0"/>
              </a:rPr>
              <a:t>Logika atau teori deduktif dan induktif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600200"/>
            <a:ext cx="8229600" cy="3733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Deduktif</a:t>
            </a:r>
            <a:r>
              <a:rPr lang="id-ID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mencerminkan pandangan paling umum tentang hubungan antara teori dan penelitian.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id-ID" alt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id-ID" altLang="en-US" b="1">
                <a:latin typeface="Times New Roman" panose="02020603050405020304" pitchFamily="18" charset="0"/>
                <a:cs typeface="Times New Roman" panose="02020603050405020304" pitchFamily="18" charset="0"/>
              </a:rPr>
              <a:t>Induktif</a:t>
            </a:r>
            <a:r>
              <a:rPr lang="id-ID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	menekankan pentingnya menempatkan teori sebagai hasil dari proses penelitian.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id-ID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</p:spTree>
  </p:cSld>
  <p:clrMapOvr>
    <a:masterClrMapping/>
  </p:clrMapOvr>
  <p:transition spd="slow">
    <p:wedg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2A9B487-233D-4B20-B230-6ABC2AF8AD3B}"/>
              </a:ext>
            </a:extLst>
          </p:cNvPr>
          <p:cNvSpPr txBox="1"/>
          <p:nvPr/>
        </p:nvSpPr>
        <p:spPr>
          <a:xfrm>
            <a:off x="457200" y="4114800"/>
            <a:ext cx="8229600" cy="194115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en-ID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02046"/>
            <a:ext cx="8229600" cy="798154"/>
          </a:xfrm>
          <a:solidFill>
            <a:srgbClr val="0000FF"/>
          </a:solidFill>
        </p:spPr>
        <p:txBody>
          <a:bodyPr>
            <a:normAutofit fontScale="90000"/>
          </a:bodyPr>
          <a:lstStyle/>
          <a:p>
            <a:pPr algn="ctr"/>
            <a:r>
              <a:rPr lang="id-ID" b="1" dirty="0">
                <a:solidFill>
                  <a:schemeClr val="bg1"/>
                </a:solidFill>
              </a:rPr>
              <a:t>Apa itu paradigma?</a:t>
            </a:r>
            <a:br>
              <a:rPr lang="id-ID" b="1" dirty="0">
                <a:solidFill>
                  <a:schemeClr val="bg1"/>
                </a:solidFill>
              </a:rPr>
            </a:br>
            <a:endParaRPr lang="id-ID" b="1" dirty="0">
              <a:solidFill>
                <a:schemeClr val="bg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itchFamily="2" charset="2"/>
              <a:buChar char="v"/>
            </a:pPr>
            <a:r>
              <a:rPr lang="en-ID" dirty="0"/>
              <a:t>C</a:t>
            </a:r>
            <a:r>
              <a:rPr lang="id-ID" dirty="0"/>
              <a:t>ara ber</a:t>
            </a:r>
            <a:r>
              <a:rPr lang="en-ID" dirty="0"/>
              <a:t>p</a:t>
            </a:r>
            <a:r>
              <a:rPr lang="id-ID" dirty="0"/>
              <a:t>ikir</a:t>
            </a:r>
            <a:r>
              <a:rPr lang="en-ID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ID" dirty="0"/>
              <a:t>K</a:t>
            </a:r>
            <a:r>
              <a:rPr lang="id-ID" dirty="0"/>
              <a:t>erangka ber</a:t>
            </a:r>
            <a:r>
              <a:rPr lang="en-ID" dirty="0"/>
              <a:t>p</a:t>
            </a:r>
            <a:r>
              <a:rPr lang="id-ID" dirty="0"/>
              <a:t>ikir</a:t>
            </a:r>
            <a:r>
              <a:rPr lang="en-ID" dirty="0"/>
              <a:t>.</a:t>
            </a:r>
          </a:p>
          <a:p>
            <a:pPr>
              <a:buFont typeface="Wingdings" pitchFamily="2" charset="2"/>
              <a:buChar char="v"/>
            </a:pPr>
            <a:r>
              <a:rPr lang="en-ID" dirty="0"/>
              <a:t>C</a:t>
            </a:r>
            <a:r>
              <a:rPr lang="id-ID" dirty="0"/>
              <a:t>ara pandang seseorang dalam memikirkan dan memahami sesuatu</a:t>
            </a:r>
            <a:r>
              <a:rPr lang="en-ID" dirty="0"/>
              <a:t>.</a:t>
            </a:r>
            <a:endParaRPr lang="id-ID" dirty="0"/>
          </a:p>
          <a:p>
            <a:pPr>
              <a:buNone/>
            </a:pPr>
            <a:endParaRPr lang="id-ID" dirty="0"/>
          </a:p>
          <a:p>
            <a:pPr marL="0" indent="0" eaLnBrk="1" hangingPunct="1">
              <a:buNone/>
              <a:defRPr/>
            </a:pPr>
            <a:r>
              <a:rPr lang="en-GB" sz="2800" dirty="0" err="1"/>
              <a:t>Kerangka</a:t>
            </a:r>
            <a:r>
              <a:rPr lang="en-GB" sz="2800" dirty="0"/>
              <a:t> </a:t>
            </a:r>
            <a:r>
              <a:rPr lang="en-GB" sz="2800" dirty="0" err="1"/>
              <a:t>berpikir</a:t>
            </a:r>
            <a:r>
              <a:rPr lang="en-GB" sz="2800" dirty="0"/>
              <a:t> yang </a:t>
            </a:r>
            <a:r>
              <a:rPr lang="en-GB" sz="2800" dirty="0" err="1"/>
              <a:t>menjelaskan</a:t>
            </a:r>
            <a:r>
              <a:rPr lang="en-GB" sz="2800" dirty="0"/>
              <a:t> </a:t>
            </a:r>
            <a:r>
              <a:rPr lang="en-GB" sz="2800" dirty="0" err="1"/>
              <a:t>bagaimana</a:t>
            </a:r>
            <a:r>
              <a:rPr lang="en-GB" sz="2800" dirty="0"/>
              <a:t> </a:t>
            </a:r>
            <a:r>
              <a:rPr lang="en-GB" sz="2800" dirty="0" err="1"/>
              <a:t>cara</a:t>
            </a:r>
            <a:r>
              <a:rPr lang="en-GB" sz="2800" dirty="0"/>
              <a:t> </a:t>
            </a:r>
            <a:r>
              <a:rPr lang="en-GB" sz="2800" dirty="0" err="1"/>
              <a:t>pandang</a:t>
            </a:r>
            <a:r>
              <a:rPr lang="en-GB" sz="2800" dirty="0"/>
              <a:t> </a:t>
            </a:r>
            <a:r>
              <a:rPr lang="en-GB" sz="2800" dirty="0" err="1"/>
              <a:t>peneliti</a:t>
            </a:r>
            <a:r>
              <a:rPr lang="en-GB" sz="2800" dirty="0"/>
              <a:t> </a:t>
            </a:r>
            <a:r>
              <a:rPr lang="en-GB" sz="2800" dirty="0" err="1"/>
              <a:t>terhadap</a:t>
            </a:r>
            <a:r>
              <a:rPr lang="en-GB" sz="2800" dirty="0"/>
              <a:t> </a:t>
            </a:r>
            <a:r>
              <a:rPr lang="en-GB" sz="2800" dirty="0" err="1"/>
              <a:t>fakta</a:t>
            </a:r>
            <a:r>
              <a:rPr lang="en-GB" sz="2800" dirty="0"/>
              <a:t> </a:t>
            </a:r>
            <a:r>
              <a:rPr lang="en-GB" sz="2800" dirty="0" err="1"/>
              <a:t>kehidupan</a:t>
            </a:r>
            <a:r>
              <a:rPr lang="en-GB" sz="2800" dirty="0"/>
              <a:t> </a:t>
            </a:r>
            <a:r>
              <a:rPr lang="en-GB" sz="2800" dirty="0" err="1"/>
              <a:t>sosial</a:t>
            </a:r>
            <a:r>
              <a:rPr lang="en-GB" sz="2800" dirty="0"/>
              <a:t> dan </a:t>
            </a:r>
            <a:r>
              <a:rPr lang="en-GB" sz="2800" dirty="0" err="1"/>
              <a:t>perlakukan</a:t>
            </a:r>
            <a:r>
              <a:rPr lang="en-GB" sz="2800" dirty="0"/>
              <a:t> </a:t>
            </a:r>
            <a:r>
              <a:rPr lang="en-GB" sz="2800" dirty="0" err="1"/>
              <a:t>peneliti</a:t>
            </a:r>
            <a:r>
              <a:rPr lang="en-GB" sz="2800" dirty="0"/>
              <a:t> </a:t>
            </a:r>
            <a:r>
              <a:rPr lang="en-GB" sz="2800" dirty="0" err="1"/>
              <a:t>terhadap</a:t>
            </a:r>
            <a:r>
              <a:rPr lang="en-GB" sz="2800" dirty="0"/>
              <a:t> </a:t>
            </a:r>
            <a:r>
              <a:rPr lang="en-GB" sz="2800" dirty="0" err="1"/>
              <a:t>ilmu</a:t>
            </a:r>
            <a:r>
              <a:rPr lang="en-GB" sz="2800" dirty="0"/>
              <a:t> dan </a:t>
            </a:r>
            <a:r>
              <a:rPr lang="en-GB" sz="2800" dirty="0" err="1"/>
              <a:t>teori</a:t>
            </a:r>
            <a:endParaRPr lang="id-ID" dirty="0"/>
          </a:p>
          <a:p>
            <a:endParaRPr lang="id-ID" dirty="0"/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1600200" y="609600"/>
            <a:ext cx="5715000" cy="685800"/>
          </a:xfrm>
        </p:spPr>
        <p:txBody>
          <a:bodyPr/>
          <a:lstStyle/>
          <a:p>
            <a:pPr marL="838200" indent="-838200" eaLnBrk="1" hangingPunct="1"/>
            <a:r>
              <a:rPr lang="id-ID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Objektif dan Subjektif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314450"/>
            <a:ext cx="8077200" cy="4019550"/>
          </a:xfrm>
        </p:spPr>
        <p:txBody>
          <a:bodyPr/>
          <a:lstStyle/>
          <a:p>
            <a:pPr eaLnBrk="1" hangingPunct="1"/>
            <a:r>
              <a:rPr lang="id-ID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bjektif</a:t>
            </a:r>
            <a:r>
              <a:rPr lang="id-ID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id-ID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hasil penelitian menceriminkan keadaan sesungguhnya tanpa pandangan pribadi peneliti, harus “bebas nilai”. Peneliti adalah analis netral, tidak memihak, tak berkepentingan memberi pendapat pribadi.</a:t>
            </a:r>
            <a:endParaRPr lang="en-US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Tx/>
              <a:buNone/>
            </a:pPr>
            <a:endParaRPr lang="id-ID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id-ID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ubjektif</a:t>
            </a:r>
            <a:r>
              <a:rPr lang="id-ID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>
              <a:buFontTx/>
              <a:buNone/>
            </a:pPr>
            <a:r>
              <a:rPr lang="id-ID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	peneliti memiliki penilaian, perasaan, terhadap yang diteliti karena berinteraksi hingga memiliki interpretasi tentang yang diteliti. Peneliti bertindak sebagai peneliti dan yang diteliti.</a:t>
            </a:r>
          </a:p>
          <a:p>
            <a:pPr eaLnBrk="1" hangingPunct="1"/>
            <a:endParaRPr lang="id-ID" altLang="en-US" sz="2800">
              <a:solidFill>
                <a:srgbClr val="FF66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split dir="in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3429000" y="3048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895600" y="304800"/>
            <a:ext cx="3581400" cy="638175"/>
          </a:xfrm>
          <a:prstGeom prst="rect">
            <a:avLst/>
          </a:prstGeom>
          <a:solidFill>
            <a:srgbClr val="FDFDA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700">
                <a:solidFill>
                  <a:srgbClr val="0000CC"/>
                </a:solidFill>
                <a:latin typeface="Antique Olive Compact" pitchFamily="34" charset="0"/>
              </a:rPr>
              <a:t>Identifikasi, Pemilihan, Perumusan Masalah</a:t>
            </a:r>
          </a:p>
        </p:txBody>
      </p:sp>
      <p:sp>
        <p:nvSpPr>
          <p:cNvPr id="16388" name="AutoShape 4"/>
          <p:cNvSpPr>
            <a:spLocks noChangeArrowheads="1"/>
          </p:cNvSpPr>
          <p:nvPr/>
        </p:nvSpPr>
        <p:spPr bwMode="auto">
          <a:xfrm flipH="1" flipV="1">
            <a:off x="762000" y="533400"/>
            <a:ext cx="19812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685800" y="1219200"/>
            <a:ext cx="2362200" cy="854075"/>
          </a:xfrm>
          <a:prstGeom prst="rect">
            <a:avLst/>
          </a:prstGeom>
          <a:solidFill>
            <a:srgbClr val="A6F8C5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Landasan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Teori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(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Kajian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Teori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dan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Penelitian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yang </a:t>
            </a:r>
            <a:r>
              <a:rPr lang="en-US" sz="16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Relevan</a:t>
            </a:r>
            <a:r>
              <a:rPr lang="en-US" sz="16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)</a:t>
            </a:r>
          </a:p>
        </p:txBody>
      </p:sp>
      <p:sp>
        <p:nvSpPr>
          <p:cNvPr id="16390" name="AutoShape 6"/>
          <p:cNvSpPr>
            <a:spLocks noChangeArrowheads="1"/>
          </p:cNvSpPr>
          <p:nvPr/>
        </p:nvSpPr>
        <p:spPr bwMode="auto">
          <a:xfrm>
            <a:off x="3124200" y="1524000"/>
            <a:ext cx="2743200" cy="304800"/>
          </a:xfrm>
          <a:prstGeom prst="rightArrow">
            <a:avLst>
              <a:gd name="adj1" fmla="val 50000"/>
              <a:gd name="adj2" fmla="val 2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6019800" y="1295400"/>
            <a:ext cx="2362200" cy="523875"/>
          </a:xfrm>
          <a:prstGeom prst="rect">
            <a:avLst/>
          </a:prstGeom>
          <a:solidFill>
            <a:srgbClr val="FDFDA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Penyusunan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Kerangka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Berpikir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Antique Olive Compact" pitchFamily="34" charset="0"/>
              <a:cs typeface="Arial" charset="0"/>
            </a:endParaRPr>
          </a:p>
        </p:txBody>
      </p:sp>
      <p:sp>
        <p:nvSpPr>
          <p:cNvPr id="16392" name="AutoShape 9"/>
          <p:cNvSpPr>
            <a:spLocks noChangeArrowheads="1"/>
          </p:cNvSpPr>
          <p:nvPr/>
        </p:nvSpPr>
        <p:spPr bwMode="auto">
          <a:xfrm flipH="1" flipV="1">
            <a:off x="4267200" y="1905000"/>
            <a:ext cx="2057400" cy="609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4400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29" y="0"/>
                </a:moveTo>
                <a:lnTo>
                  <a:pt x="9257" y="7200"/>
                </a:lnTo>
                <a:lnTo>
                  <a:pt x="12343" y="7200"/>
                </a:lnTo>
                <a:lnTo>
                  <a:pt x="12343" y="14400"/>
                </a:lnTo>
                <a:lnTo>
                  <a:pt x="0" y="14400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393" name="Text Box 10"/>
          <p:cNvSpPr txBox="1">
            <a:spLocks noChangeArrowheads="1"/>
          </p:cNvSpPr>
          <p:nvPr/>
        </p:nvSpPr>
        <p:spPr bwMode="auto">
          <a:xfrm>
            <a:off x="3352800" y="2590800"/>
            <a:ext cx="2743200" cy="307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Perumusan Hipotesis</a:t>
            </a:r>
          </a:p>
        </p:txBody>
      </p:sp>
      <p:sp>
        <p:nvSpPr>
          <p:cNvPr id="16394" name="AutoShape 11"/>
          <p:cNvSpPr>
            <a:spLocks noChangeArrowheads="1"/>
          </p:cNvSpPr>
          <p:nvPr/>
        </p:nvSpPr>
        <p:spPr bwMode="auto">
          <a:xfrm>
            <a:off x="4572000" y="29718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3581400" y="3429000"/>
            <a:ext cx="2514600" cy="758825"/>
          </a:xfrm>
          <a:prstGeom prst="rect">
            <a:avLst/>
          </a:prstGeom>
          <a:solidFill>
            <a:srgbClr val="FDFDA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Pengujian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Hipotesis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id-ID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Pengumpulan,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Pengolahan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Data)</a:t>
            </a:r>
          </a:p>
        </p:txBody>
      </p:sp>
      <p:sp>
        <p:nvSpPr>
          <p:cNvPr id="16396" name="AutoShape 13"/>
          <p:cNvSpPr>
            <a:spLocks noChangeArrowheads="1"/>
          </p:cNvSpPr>
          <p:nvPr/>
        </p:nvSpPr>
        <p:spPr bwMode="auto">
          <a:xfrm>
            <a:off x="4572000" y="4267200"/>
            <a:ext cx="457200" cy="3810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397" name="AutoShape 14"/>
          <p:cNvSpPr>
            <a:spLocks noChangeArrowheads="1"/>
          </p:cNvSpPr>
          <p:nvPr/>
        </p:nvSpPr>
        <p:spPr bwMode="auto">
          <a:xfrm>
            <a:off x="3657600" y="4648200"/>
            <a:ext cx="2362200" cy="1143000"/>
          </a:xfrm>
          <a:prstGeom prst="flowChartDecision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398" name="Text Box 15"/>
          <p:cNvSpPr txBox="1">
            <a:spLocks noChangeArrowheads="1"/>
          </p:cNvSpPr>
          <p:nvPr/>
        </p:nvSpPr>
        <p:spPr bwMode="auto">
          <a:xfrm>
            <a:off x="4267200" y="4968875"/>
            <a:ext cx="1066800" cy="523875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latin typeface="Times New Roman" panose="02020603050405020304" pitchFamily="18" charset="0"/>
                <a:cs typeface="Times New Roman" panose="02020603050405020304" pitchFamily="18" charset="0"/>
              </a:rPr>
              <a:t>Hipotesis Diterima?</a:t>
            </a:r>
          </a:p>
        </p:txBody>
      </p:sp>
      <p:sp>
        <p:nvSpPr>
          <p:cNvPr id="16399" name="Text Box 16"/>
          <p:cNvSpPr txBox="1">
            <a:spLocks noChangeArrowheads="1"/>
          </p:cNvSpPr>
          <p:nvPr/>
        </p:nvSpPr>
        <p:spPr bwMode="auto">
          <a:xfrm>
            <a:off x="2286000" y="4419600"/>
            <a:ext cx="99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Antique Olive Compact" pitchFamily="34" charset="0"/>
              </a:rPr>
              <a:t>ya</a:t>
            </a:r>
          </a:p>
        </p:txBody>
      </p:sp>
      <p:sp>
        <p:nvSpPr>
          <p:cNvPr id="16400" name="AutoShape 17"/>
          <p:cNvSpPr>
            <a:spLocks noChangeArrowheads="1"/>
          </p:cNvSpPr>
          <p:nvPr/>
        </p:nvSpPr>
        <p:spPr bwMode="auto">
          <a:xfrm flipH="1">
            <a:off x="1295400" y="2362200"/>
            <a:ext cx="2286000" cy="30480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929 h 21600"/>
              <a:gd name="T20" fmla="*/ 18514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7370" y="0"/>
                </a:moveTo>
                <a:lnTo>
                  <a:pt x="13139" y="7200"/>
                </a:lnTo>
                <a:lnTo>
                  <a:pt x="16225" y="7200"/>
                </a:lnTo>
                <a:lnTo>
                  <a:pt x="16225" y="18929"/>
                </a:lnTo>
                <a:lnTo>
                  <a:pt x="0" y="18929"/>
                </a:lnTo>
                <a:lnTo>
                  <a:pt x="0" y="21600"/>
                </a:lnTo>
                <a:lnTo>
                  <a:pt x="18514" y="21600"/>
                </a:lnTo>
                <a:lnTo>
                  <a:pt x="18514" y="7200"/>
                </a:lnTo>
                <a:lnTo>
                  <a:pt x="21600" y="7200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401" name="Text Box 18"/>
          <p:cNvSpPr txBox="1">
            <a:spLocks noChangeArrowheads="1"/>
          </p:cNvSpPr>
          <p:nvPr/>
        </p:nvSpPr>
        <p:spPr bwMode="auto">
          <a:xfrm>
            <a:off x="5943600" y="4419600"/>
            <a:ext cx="1295400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 b="1">
                <a:solidFill>
                  <a:srgbClr val="FF3300"/>
                </a:solidFill>
                <a:latin typeface="Antique Olive Compact" pitchFamily="34" charset="0"/>
              </a:rPr>
              <a:t>tidak</a:t>
            </a:r>
          </a:p>
        </p:txBody>
      </p:sp>
      <p:sp>
        <p:nvSpPr>
          <p:cNvPr id="16402" name="AutoShape 19"/>
          <p:cNvSpPr>
            <a:spLocks noChangeArrowheads="1"/>
          </p:cNvSpPr>
          <p:nvPr/>
        </p:nvSpPr>
        <p:spPr bwMode="auto">
          <a:xfrm>
            <a:off x="6248400" y="2133600"/>
            <a:ext cx="1981200" cy="3276600"/>
          </a:xfrm>
          <a:custGeom>
            <a:avLst/>
            <a:gdLst>
              <a:gd name="T0" fmla="*/ 2147483647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17694720 60000 65536"/>
              <a:gd name="T13" fmla="*/ 11796480 60000 65536"/>
              <a:gd name="T14" fmla="*/ 11796480 60000 65536"/>
              <a:gd name="T15" fmla="*/ 5898240 60000 65536"/>
              <a:gd name="T16" fmla="*/ 0 60000 65536"/>
              <a:gd name="T17" fmla="*/ 0 60000 65536"/>
              <a:gd name="T18" fmla="*/ 0 w 21600"/>
              <a:gd name="T19" fmla="*/ 18740 h 21600"/>
              <a:gd name="T20" fmla="*/ 16526 w 21600"/>
              <a:gd name="T21" fmla="*/ 21600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5432" y="0"/>
                </a:moveTo>
                <a:lnTo>
                  <a:pt x="9264" y="7014"/>
                </a:lnTo>
                <a:lnTo>
                  <a:pt x="14338" y="7014"/>
                </a:lnTo>
                <a:lnTo>
                  <a:pt x="14338" y="18740"/>
                </a:lnTo>
                <a:lnTo>
                  <a:pt x="0" y="18740"/>
                </a:lnTo>
                <a:lnTo>
                  <a:pt x="0" y="21600"/>
                </a:lnTo>
                <a:lnTo>
                  <a:pt x="16526" y="21600"/>
                </a:lnTo>
                <a:lnTo>
                  <a:pt x="16526" y="7014"/>
                </a:lnTo>
                <a:lnTo>
                  <a:pt x="21600" y="7014"/>
                </a:lnTo>
                <a:close/>
              </a:path>
            </a:pathLst>
          </a:cu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6403" name="Text Box 20"/>
          <p:cNvSpPr txBox="1">
            <a:spLocks noChangeArrowheads="1"/>
          </p:cNvSpPr>
          <p:nvPr/>
        </p:nvSpPr>
        <p:spPr bwMode="auto">
          <a:xfrm>
            <a:off x="2362200" y="56388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8000"/>
                </a:solidFill>
                <a:latin typeface="Albertus Extra Bold" pitchFamily="34" charset="0"/>
              </a:rPr>
              <a:t>SIKLUS PENELITIAN KUANTITATIF</a:t>
            </a:r>
          </a:p>
        </p:txBody>
      </p:sp>
      <p:sp>
        <p:nvSpPr>
          <p:cNvPr id="16404" name="Text Box 21"/>
          <p:cNvSpPr txBox="1">
            <a:spLocks noChangeArrowheads="1"/>
          </p:cNvSpPr>
          <p:nvPr/>
        </p:nvSpPr>
        <p:spPr bwMode="auto">
          <a:xfrm>
            <a:off x="3429000" y="1143000"/>
            <a:ext cx="1524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DEDUKSI</a:t>
            </a:r>
          </a:p>
        </p:txBody>
      </p:sp>
      <p:sp>
        <p:nvSpPr>
          <p:cNvPr id="16405" name="Text Box 22"/>
          <p:cNvSpPr txBox="1">
            <a:spLocks noChangeArrowheads="1"/>
          </p:cNvSpPr>
          <p:nvPr/>
        </p:nvSpPr>
        <p:spPr bwMode="auto">
          <a:xfrm>
            <a:off x="4953000" y="3048000"/>
            <a:ext cx="1447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INDUKSI</a:t>
            </a:r>
          </a:p>
        </p:txBody>
      </p:sp>
    </p:spTree>
  </p:cSld>
  <p:clrMapOvr>
    <a:masterClrMapping/>
  </p:clrMapOvr>
  <p:transition spd="slow">
    <p:push dir="d"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3429000" y="304800"/>
            <a:ext cx="2971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GB" altLang="en-US"/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09800" y="304800"/>
            <a:ext cx="3581400" cy="354013"/>
          </a:xfrm>
          <a:prstGeom prst="rect">
            <a:avLst/>
          </a:prstGeom>
          <a:solidFill>
            <a:srgbClr val="FDFDA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700">
                <a:solidFill>
                  <a:srgbClr val="0000CC"/>
                </a:solidFill>
                <a:latin typeface="Antique Olive Compact" pitchFamily="34" charset="0"/>
              </a:rPr>
              <a:t>Identifikasi Masalah</a:t>
            </a:r>
          </a:p>
        </p:txBody>
      </p:sp>
      <p:sp>
        <p:nvSpPr>
          <p:cNvPr id="17412" name="Text Box 5"/>
          <p:cNvSpPr txBox="1">
            <a:spLocks noChangeArrowheads="1"/>
          </p:cNvSpPr>
          <p:nvPr/>
        </p:nvSpPr>
        <p:spPr bwMode="auto">
          <a:xfrm>
            <a:off x="4724400" y="990600"/>
            <a:ext cx="2362200" cy="584200"/>
          </a:xfrm>
          <a:prstGeom prst="rect">
            <a:avLst/>
          </a:prstGeom>
          <a:solidFill>
            <a:srgbClr val="A6F8C5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600">
                <a:solidFill>
                  <a:srgbClr val="0000CC"/>
                </a:solidFill>
                <a:latin typeface="Antique Olive Compact" pitchFamily="34" charset="0"/>
              </a:rPr>
              <a:t>Mengkaji Literature yg relevan</a:t>
            </a:r>
          </a:p>
        </p:txBody>
      </p:sp>
      <p:sp>
        <p:nvSpPr>
          <p:cNvPr id="16391" name="Text Box 7"/>
          <p:cNvSpPr txBox="1">
            <a:spLocks noChangeArrowheads="1"/>
          </p:cNvSpPr>
          <p:nvPr/>
        </p:nvSpPr>
        <p:spPr bwMode="auto">
          <a:xfrm>
            <a:off x="4953000" y="1828800"/>
            <a:ext cx="2362200" cy="307975"/>
          </a:xfrm>
          <a:prstGeom prst="rect">
            <a:avLst/>
          </a:prstGeom>
          <a:solidFill>
            <a:srgbClr val="FDFDA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Merumuskan</a:t>
            </a:r>
            <a:r>
              <a:rPr lang="en-US" sz="1400" dirty="0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 </a:t>
            </a:r>
            <a:r>
              <a:rPr lang="en-US" sz="1400" dirty="0" err="1">
                <a:solidFill>
                  <a:schemeClr val="accent2">
                    <a:lumMod val="75000"/>
                  </a:schemeClr>
                </a:solidFill>
                <a:latin typeface="Antique Olive Compact" pitchFamily="34" charset="0"/>
                <a:cs typeface="Arial" charset="0"/>
              </a:rPr>
              <a:t>Masalah</a:t>
            </a:r>
            <a:endParaRPr lang="en-US" sz="1400" dirty="0">
              <a:solidFill>
                <a:schemeClr val="accent2">
                  <a:lumMod val="75000"/>
                </a:schemeClr>
              </a:solidFill>
              <a:latin typeface="Antique Olive Compact" pitchFamily="34" charset="0"/>
              <a:cs typeface="Arial" charset="0"/>
            </a:endParaRPr>
          </a:p>
        </p:txBody>
      </p:sp>
      <p:sp>
        <p:nvSpPr>
          <p:cNvPr id="17414" name="Text Box 10"/>
          <p:cNvSpPr txBox="1">
            <a:spLocks noChangeArrowheads="1"/>
          </p:cNvSpPr>
          <p:nvPr/>
        </p:nvSpPr>
        <p:spPr bwMode="auto">
          <a:xfrm>
            <a:off x="5943600" y="2743200"/>
            <a:ext cx="2743200" cy="307975"/>
          </a:xfrm>
          <a:prstGeom prst="rect">
            <a:avLst/>
          </a:prstGeom>
          <a:solidFill>
            <a:schemeClr val="tx2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b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Perumusan Hipotesis</a:t>
            </a:r>
          </a:p>
        </p:txBody>
      </p:sp>
      <p:sp>
        <p:nvSpPr>
          <p:cNvPr id="16395" name="Text Box 12"/>
          <p:cNvSpPr txBox="1">
            <a:spLocks noChangeArrowheads="1"/>
          </p:cNvSpPr>
          <p:nvPr/>
        </p:nvSpPr>
        <p:spPr bwMode="auto">
          <a:xfrm>
            <a:off x="3581400" y="3200400"/>
            <a:ext cx="2514600" cy="830263"/>
          </a:xfrm>
          <a:prstGeom prst="rect">
            <a:avLst/>
          </a:prstGeom>
          <a:solidFill>
            <a:srgbClr val="FDFDA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Menetapkan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design,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Pendekatan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16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6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endParaRPr lang="en-US" sz="16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6" name="AutoShape 13"/>
          <p:cNvSpPr>
            <a:spLocks noChangeArrowheads="1"/>
          </p:cNvSpPr>
          <p:nvPr/>
        </p:nvSpPr>
        <p:spPr bwMode="auto">
          <a:xfrm>
            <a:off x="4572000" y="4114800"/>
            <a:ext cx="457200" cy="533400"/>
          </a:xfrm>
          <a:prstGeom prst="downArrow">
            <a:avLst>
              <a:gd name="adj1" fmla="val 50000"/>
              <a:gd name="adj2" fmla="val 25002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17417" name="AutoShape 14"/>
          <p:cNvSpPr>
            <a:spLocks noChangeArrowheads="1"/>
          </p:cNvSpPr>
          <p:nvPr/>
        </p:nvSpPr>
        <p:spPr bwMode="auto">
          <a:xfrm>
            <a:off x="3657600" y="4724400"/>
            <a:ext cx="2590800" cy="1143000"/>
          </a:xfrm>
          <a:prstGeom prst="flowChartDecision">
            <a:avLst/>
          </a:prstGeom>
          <a:solidFill>
            <a:schemeClr val="tx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>
                <a:solidFill>
                  <a:schemeClr val="bg1"/>
                </a:solidFill>
              </a:rPr>
              <a:t>Mengumpulkan Data</a:t>
            </a:r>
          </a:p>
        </p:txBody>
      </p:sp>
      <p:sp>
        <p:nvSpPr>
          <p:cNvPr id="17418" name="Text Box 20"/>
          <p:cNvSpPr txBox="1">
            <a:spLocks noChangeArrowheads="1"/>
          </p:cNvSpPr>
          <p:nvPr/>
        </p:nvSpPr>
        <p:spPr bwMode="auto">
          <a:xfrm>
            <a:off x="2362200" y="5638800"/>
            <a:ext cx="4800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b="1">
                <a:solidFill>
                  <a:srgbClr val="008000"/>
                </a:solidFill>
                <a:latin typeface="Albertus Extra Bold" pitchFamily="34" charset="0"/>
              </a:rPr>
              <a:t>SIKLUS PENELITIAN KUALITATIF</a:t>
            </a:r>
          </a:p>
        </p:txBody>
      </p:sp>
      <p:sp>
        <p:nvSpPr>
          <p:cNvPr id="17419" name="AutoShape 11"/>
          <p:cNvSpPr>
            <a:spLocks noChangeArrowheads="1"/>
          </p:cNvSpPr>
          <p:nvPr/>
        </p:nvSpPr>
        <p:spPr bwMode="auto">
          <a:xfrm>
            <a:off x="7086600" y="2209800"/>
            <a:ext cx="457200" cy="457200"/>
          </a:xfrm>
          <a:prstGeom prst="down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eaVert" wrap="none" anchor="ctr"/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id-ID" altLang="en-US"/>
          </a:p>
        </p:txBody>
      </p:sp>
      <p:sp>
        <p:nvSpPr>
          <p:cNvPr id="23" name="Bent Arrow 22"/>
          <p:cNvSpPr/>
          <p:nvPr/>
        </p:nvSpPr>
        <p:spPr>
          <a:xfrm rot="10800000">
            <a:off x="6324600" y="3200400"/>
            <a:ext cx="1143000" cy="627063"/>
          </a:xfrm>
          <a:prstGeom prst="bentArrow">
            <a:avLst>
              <a:gd name="adj1" fmla="val 25000"/>
              <a:gd name="adj2" fmla="val 19419"/>
              <a:gd name="adj3" fmla="val 25000"/>
              <a:gd name="adj4" fmla="val 4375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1524000" y="4038600"/>
            <a:ext cx="1371600" cy="838200"/>
          </a:xfrm>
          <a:prstGeom prst="rect">
            <a:avLst/>
          </a:prstGeom>
          <a:blipFill dpi="0" rotWithShape="1">
            <a:blip r:embed="rId3" cstate="print">
              <a:alphaModFix amt="82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rgbClr val="F6B600"/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b="1" dirty="0">
                <a:solidFill>
                  <a:srgbClr val="F6B600"/>
                </a:solidFill>
                <a:latin typeface="Times New Roman" pitchFamily="18" charset="0"/>
                <a:cs typeface="Times New Roman" pitchFamily="18" charset="0"/>
              </a:rPr>
              <a:t> Data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43000" y="2667000"/>
            <a:ext cx="1371600" cy="838200"/>
          </a:xfrm>
          <a:prstGeom prst="rect">
            <a:avLst/>
          </a:prstGeom>
          <a:blipFill dpi="0" rotWithShape="1">
            <a:blip r:embed="rId3" cstate="print">
              <a:alphaModFix amt="75000"/>
            </a:blip>
            <a:srcRect/>
            <a:tile tx="0" ty="0" sx="100000" sy="10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b="1" dirty="0" err="1">
                <a:solidFill>
                  <a:srgbClr val="F6B600"/>
                </a:solidFill>
                <a:latin typeface="Times New Roman" pitchFamily="18" charset="0"/>
                <a:cs typeface="Times New Roman" pitchFamily="18" charset="0"/>
              </a:rPr>
              <a:t>Interpretasi</a:t>
            </a:r>
            <a:r>
              <a:rPr lang="en-US" b="1" dirty="0">
                <a:solidFill>
                  <a:srgbClr val="F6B6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rgbClr val="F6B600"/>
                </a:solidFill>
                <a:latin typeface="Times New Roman" pitchFamily="18" charset="0"/>
                <a:cs typeface="Times New Roman" pitchFamily="18" charset="0"/>
              </a:rPr>
              <a:t>Analisis</a:t>
            </a:r>
            <a:endParaRPr lang="en-US" b="1" dirty="0">
              <a:solidFill>
                <a:srgbClr val="F6B6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" name="Left-Up Arrow 26"/>
          <p:cNvSpPr/>
          <p:nvPr/>
        </p:nvSpPr>
        <p:spPr>
          <a:xfrm rot="17668966">
            <a:off x="5874544" y="350044"/>
            <a:ext cx="503238" cy="628650"/>
          </a:xfrm>
          <a:prstGeom prst="left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8" name="U-Turn Arrow 27"/>
          <p:cNvSpPr/>
          <p:nvPr/>
        </p:nvSpPr>
        <p:spPr>
          <a:xfrm rot="5400000">
            <a:off x="7091363" y="1290637"/>
            <a:ext cx="990600" cy="847725"/>
          </a:xfrm>
          <a:prstGeom prst="uturn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1066800" y="1143000"/>
            <a:ext cx="1524000" cy="914400"/>
          </a:xfrm>
          <a:prstGeom prst="roundRect">
            <a:avLst/>
          </a:prstGeom>
          <a:solidFill>
            <a:schemeClr val="accent1"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sz="20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Laporan</a:t>
            </a:r>
            <a:endParaRPr lang="en-US" sz="2000" b="1" dirty="0">
              <a:solidFill>
                <a:schemeClr val="accent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1" name="Up Arrow 30"/>
          <p:cNvSpPr/>
          <p:nvPr/>
        </p:nvSpPr>
        <p:spPr>
          <a:xfrm>
            <a:off x="1905000" y="3581400"/>
            <a:ext cx="304800" cy="381000"/>
          </a:xfrm>
          <a:prstGeom prst="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2" name="Up Arrow 31"/>
          <p:cNvSpPr/>
          <p:nvPr/>
        </p:nvSpPr>
        <p:spPr>
          <a:xfrm>
            <a:off x="1676400" y="2133600"/>
            <a:ext cx="304800" cy="457200"/>
          </a:xfrm>
          <a:prstGeom prst="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3" name="Up Arrow 32"/>
          <p:cNvSpPr/>
          <p:nvPr/>
        </p:nvSpPr>
        <p:spPr>
          <a:xfrm rot="3768323">
            <a:off x="2161382" y="591343"/>
            <a:ext cx="304800" cy="614363"/>
          </a:xfrm>
          <a:prstGeom prst="upArrow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4" name="Freeform 33"/>
          <p:cNvSpPr/>
          <p:nvPr/>
        </p:nvSpPr>
        <p:spPr>
          <a:xfrm rot="12259641">
            <a:off x="2105025" y="5137150"/>
            <a:ext cx="1547813" cy="430213"/>
          </a:xfrm>
          <a:custGeom>
            <a:avLst/>
            <a:gdLst>
              <a:gd name="connsiteX0" fmla="*/ 0 w 1494282"/>
              <a:gd name="connsiteY0" fmla="*/ 430779 h 430779"/>
              <a:gd name="connsiteX1" fmla="*/ 0 w 1494282"/>
              <a:gd name="connsiteY1" fmla="*/ 218271 h 430779"/>
              <a:gd name="connsiteX2" fmla="*/ 55201 w 1494282"/>
              <a:gd name="connsiteY2" fmla="*/ 85005 h 430779"/>
              <a:gd name="connsiteX3" fmla="*/ 188467 w 1494282"/>
              <a:gd name="connsiteY3" fmla="*/ 29805 h 430779"/>
              <a:gd name="connsiteX4" fmla="*/ 1386587 w 1494282"/>
              <a:gd name="connsiteY4" fmla="*/ 29806 h 430779"/>
              <a:gd name="connsiteX5" fmla="*/ 1386587 w 1494282"/>
              <a:gd name="connsiteY5" fmla="*/ 0 h 430779"/>
              <a:gd name="connsiteX6" fmla="*/ 1494282 w 1494282"/>
              <a:gd name="connsiteY6" fmla="*/ 83653 h 430779"/>
              <a:gd name="connsiteX7" fmla="*/ 1386587 w 1494282"/>
              <a:gd name="connsiteY7" fmla="*/ 167306 h 430779"/>
              <a:gd name="connsiteX8" fmla="*/ 1386587 w 1494282"/>
              <a:gd name="connsiteY8" fmla="*/ 137500 h 430779"/>
              <a:gd name="connsiteX9" fmla="*/ 188466 w 1494282"/>
              <a:gd name="connsiteY9" fmla="*/ 137500 h 430779"/>
              <a:gd name="connsiteX10" fmla="*/ 107695 w 1494282"/>
              <a:gd name="connsiteY10" fmla="*/ 218271 h 430779"/>
              <a:gd name="connsiteX11" fmla="*/ 107695 w 1494282"/>
              <a:gd name="connsiteY11" fmla="*/ 430779 h 430779"/>
              <a:gd name="connsiteX12" fmla="*/ 0 w 1494282"/>
              <a:gd name="connsiteY12" fmla="*/ 430779 h 430779"/>
              <a:gd name="connsiteX0" fmla="*/ 0 w 1516561"/>
              <a:gd name="connsiteY0" fmla="*/ 430779 h 430779"/>
              <a:gd name="connsiteX1" fmla="*/ 0 w 1516561"/>
              <a:gd name="connsiteY1" fmla="*/ 218271 h 430779"/>
              <a:gd name="connsiteX2" fmla="*/ 55201 w 1516561"/>
              <a:gd name="connsiteY2" fmla="*/ 85005 h 430779"/>
              <a:gd name="connsiteX3" fmla="*/ 188467 w 1516561"/>
              <a:gd name="connsiteY3" fmla="*/ 29805 h 430779"/>
              <a:gd name="connsiteX4" fmla="*/ 1386587 w 1516561"/>
              <a:gd name="connsiteY4" fmla="*/ 29806 h 430779"/>
              <a:gd name="connsiteX5" fmla="*/ 1386587 w 1516561"/>
              <a:gd name="connsiteY5" fmla="*/ 0 h 430779"/>
              <a:gd name="connsiteX6" fmla="*/ 1516561 w 1516561"/>
              <a:gd name="connsiteY6" fmla="*/ 234253 h 430779"/>
              <a:gd name="connsiteX7" fmla="*/ 1386587 w 1516561"/>
              <a:gd name="connsiteY7" fmla="*/ 167306 h 430779"/>
              <a:gd name="connsiteX8" fmla="*/ 1386587 w 1516561"/>
              <a:gd name="connsiteY8" fmla="*/ 137500 h 430779"/>
              <a:gd name="connsiteX9" fmla="*/ 188466 w 1516561"/>
              <a:gd name="connsiteY9" fmla="*/ 137500 h 430779"/>
              <a:gd name="connsiteX10" fmla="*/ 107695 w 1516561"/>
              <a:gd name="connsiteY10" fmla="*/ 218271 h 430779"/>
              <a:gd name="connsiteX11" fmla="*/ 107695 w 1516561"/>
              <a:gd name="connsiteY11" fmla="*/ 430779 h 430779"/>
              <a:gd name="connsiteX12" fmla="*/ 0 w 1516561"/>
              <a:gd name="connsiteY12" fmla="*/ 430779 h 430779"/>
              <a:gd name="connsiteX0" fmla="*/ 0 w 1547951"/>
              <a:gd name="connsiteY0" fmla="*/ 430779 h 430779"/>
              <a:gd name="connsiteX1" fmla="*/ 0 w 1547951"/>
              <a:gd name="connsiteY1" fmla="*/ 218271 h 430779"/>
              <a:gd name="connsiteX2" fmla="*/ 55201 w 1547951"/>
              <a:gd name="connsiteY2" fmla="*/ 85005 h 430779"/>
              <a:gd name="connsiteX3" fmla="*/ 188467 w 1547951"/>
              <a:gd name="connsiteY3" fmla="*/ 29805 h 430779"/>
              <a:gd name="connsiteX4" fmla="*/ 1386587 w 1547951"/>
              <a:gd name="connsiteY4" fmla="*/ 29806 h 430779"/>
              <a:gd name="connsiteX5" fmla="*/ 1386587 w 1547951"/>
              <a:gd name="connsiteY5" fmla="*/ 0 h 430779"/>
              <a:gd name="connsiteX6" fmla="*/ 1547951 w 1547951"/>
              <a:gd name="connsiteY6" fmla="*/ 303687 h 430779"/>
              <a:gd name="connsiteX7" fmla="*/ 1386587 w 1547951"/>
              <a:gd name="connsiteY7" fmla="*/ 167306 h 430779"/>
              <a:gd name="connsiteX8" fmla="*/ 1386587 w 1547951"/>
              <a:gd name="connsiteY8" fmla="*/ 137500 h 430779"/>
              <a:gd name="connsiteX9" fmla="*/ 188466 w 1547951"/>
              <a:gd name="connsiteY9" fmla="*/ 137500 h 430779"/>
              <a:gd name="connsiteX10" fmla="*/ 107695 w 1547951"/>
              <a:gd name="connsiteY10" fmla="*/ 218271 h 430779"/>
              <a:gd name="connsiteX11" fmla="*/ 107695 w 1547951"/>
              <a:gd name="connsiteY11" fmla="*/ 430779 h 430779"/>
              <a:gd name="connsiteX12" fmla="*/ 0 w 1547951"/>
              <a:gd name="connsiteY12" fmla="*/ 430779 h 4307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547951" h="430779">
                <a:moveTo>
                  <a:pt x="0" y="430779"/>
                </a:moveTo>
                <a:lnTo>
                  <a:pt x="0" y="218271"/>
                </a:lnTo>
                <a:cubicBezTo>
                  <a:pt x="0" y="168287"/>
                  <a:pt x="19856" y="120350"/>
                  <a:pt x="55201" y="85005"/>
                </a:cubicBezTo>
                <a:cubicBezTo>
                  <a:pt x="90545" y="49661"/>
                  <a:pt x="138482" y="29805"/>
                  <a:pt x="188467" y="29805"/>
                </a:cubicBezTo>
                <a:lnTo>
                  <a:pt x="1386587" y="29806"/>
                </a:lnTo>
                <a:lnTo>
                  <a:pt x="1386587" y="0"/>
                </a:lnTo>
                <a:lnTo>
                  <a:pt x="1547951" y="303687"/>
                </a:lnTo>
                <a:lnTo>
                  <a:pt x="1386587" y="167306"/>
                </a:lnTo>
                <a:lnTo>
                  <a:pt x="1386587" y="137500"/>
                </a:lnTo>
                <a:lnTo>
                  <a:pt x="188466" y="137500"/>
                </a:lnTo>
                <a:cubicBezTo>
                  <a:pt x="143857" y="137500"/>
                  <a:pt x="107695" y="173662"/>
                  <a:pt x="107695" y="218271"/>
                </a:cubicBezTo>
                <a:lnTo>
                  <a:pt x="107695" y="430779"/>
                </a:lnTo>
                <a:lnTo>
                  <a:pt x="0" y="43077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12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AB3997A-EBF6-47B5-8AF6-74DF7B2E6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09600"/>
            <a:ext cx="6172200" cy="712787"/>
          </a:xfrm>
        </p:spPr>
        <p:txBody>
          <a:bodyPr/>
          <a:lstStyle/>
          <a:p>
            <a:r>
              <a:rPr lang="en-US" altLang="en-US" sz="3600" dirty="0" err="1"/>
              <a:t>Defenisi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Paradigma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Menurut</a:t>
            </a:r>
            <a:r>
              <a:rPr lang="en-US" altLang="en-US" sz="3600" dirty="0"/>
              <a:t> Ahli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71840DD-3139-47D3-881F-38EE8BC2F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30725"/>
          </a:xfrm>
        </p:spPr>
        <p:txBody>
          <a:bodyPr/>
          <a:lstStyle/>
          <a:p>
            <a:pPr marL="514350" indent="-514350">
              <a:buClrTx/>
              <a:buSzPct val="105000"/>
              <a:buFont typeface="+mj-lt"/>
              <a:buAutoNum type="arabicPeriod"/>
            </a:pPr>
            <a:r>
              <a:rPr lang="en-US" altLang="en-US" b="1" dirty="0"/>
              <a:t>Kuhn (1962), </a:t>
            </a:r>
            <a:r>
              <a:rPr lang="en-US" altLang="en-US" dirty="0" err="1"/>
              <a:t>yaitu</a:t>
            </a:r>
            <a:r>
              <a:rPr lang="en-US" altLang="en-US" dirty="0"/>
              <a:t> c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ara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pandang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keyakinan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kesepakatan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peneliti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 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mengenai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cara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fokus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permasalahan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dipahami</a:t>
            </a:r>
            <a:r>
              <a:rPr lang="en-ID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dikaji</a:t>
            </a:r>
            <a:r>
              <a:rPr lang="en-ID" dirty="0">
                <a:solidFill>
                  <a:srgbClr val="222222"/>
                </a:solidFill>
                <a:latin typeface="arial" panose="020B0604020202020204" pitchFamily="34" charset="0"/>
              </a:rPr>
              <a:t>.</a:t>
            </a:r>
          </a:p>
          <a:p>
            <a:pPr marL="514350" indent="-514350">
              <a:buClrTx/>
              <a:buSzPct val="105000"/>
              <a:buFont typeface="+mj-lt"/>
              <a:buAutoNum type="arabicPeriod"/>
            </a:pPr>
            <a:endParaRPr lang="en-ID" b="0" i="0" dirty="0">
              <a:solidFill>
                <a:srgbClr val="222222"/>
              </a:solidFill>
              <a:effectLst/>
              <a:latin typeface="arial" panose="020B0604020202020204" pitchFamily="34" charset="0"/>
            </a:endParaRPr>
          </a:p>
          <a:p>
            <a:pPr marL="514350" indent="-514350">
              <a:buClrTx/>
              <a:buSzPct val="105000"/>
              <a:buFont typeface="+mj-lt"/>
              <a:buAutoNum type="arabicPeriod"/>
            </a:pPr>
            <a:r>
              <a:rPr lang="en-US" altLang="en-US" b="1" dirty="0"/>
              <a:t>Harmon (1970), </a:t>
            </a:r>
            <a:r>
              <a:rPr lang="en-US" altLang="en-US" dirty="0" err="1"/>
              <a:t>yaitu</a:t>
            </a:r>
            <a:r>
              <a:rPr lang="en-US" altLang="en-US" dirty="0"/>
              <a:t> </a:t>
            </a:r>
            <a:r>
              <a:rPr lang="en-US" altLang="en-US" dirty="0" err="1"/>
              <a:t>cara</a:t>
            </a:r>
            <a:r>
              <a:rPr lang="en-US" altLang="en-US" dirty="0"/>
              <a:t> </a:t>
            </a:r>
            <a:r>
              <a:rPr lang="en-US" altLang="en-US" dirty="0" err="1"/>
              <a:t>mendasar</a:t>
            </a:r>
            <a:r>
              <a:rPr lang="en-US" altLang="en-US" dirty="0"/>
              <a:t> </a:t>
            </a:r>
            <a:r>
              <a:rPr lang="en-US" altLang="en-US" dirty="0" err="1"/>
              <a:t>untuk</a:t>
            </a:r>
            <a:r>
              <a:rPr lang="en-US" altLang="en-US" dirty="0"/>
              <a:t> </a:t>
            </a:r>
            <a:r>
              <a:rPr lang="en-US" altLang="en-US" dirty="0" err="1"/>
              <a:t>mempersepsikan</a:t>
            </a:r>
            <a:r>
              <a:rPr lang="en-US" altLang="en-US" dirty="0"/>
              <a:t>, </a:t>
            </a:r>
            <a:r>
              <a:rPr lang="en-US" altLang="en-US" dirty="0" err="1"/>
              <a:t>berpikir</a:t>
            </a:r>
            <a:r>
              <a:rPr lang="en-US" altLang="en-US" dirty="0"/>
              <a:t>, </a:t>
            </a:r>
            <a:r>
              <a:rPr lang="en-US" altLang="en-US" dirty="0" err="1"/>
              <a:t>menilai</a:t>
            </a:r>
            <a:r>
              <a:rPr lang="en-US" altLang="en-US" dirty="0"/>
              <a:t> dan </a:t>
            </a:r>
            <a:r>
              <a:rPr lang="en-US" altLang="en-US" dirty="0" err="1"/>
              <a:t>melakukan</a:t>
            </a:r>
            <a:r>
              <a:rPr lang="en-US" altLang="en-US" dirty="0"/>
              <a:t> yang </a:t>
            </a:r>
            <a:r>
              <a:rPr lang="en-US" altLang="en-US" dirty="0" err="1"/>
              <a:t>terkait</a:t>
            </a:r>
            <a:r>
              <a:rPr lang="en-US" altLang="en-US" dirty="0"/>
              <a:t> </a:t>
            </a:r>
            <a:r>
              <a:rPr lang="en-US" altLang="en-US" dirty="0" err="1"/>
              <a:t>dengan</a:t>
            </a:r>
            <a:r>
              <a:rPr lang="en-US" altLang="en-US" dirty="0"/>
              <a:t> </a:t>
            </a:r>
            <a:r>
              <a:rPr lang="en-US" altLang="en-US" dirty="0" err="1"/>
              <a:t>sesuatu</a:t>
            </a:r>
            <a:r>
              <a:rPr lang="en-US" altLang="en-US" dirty="0"/>
              <a:t> </a:t>
            </a:r>
            <a:r>
              <a:rPr lang="en-US" altLang="en-US" dirty="0" err="1"/>
              <a:t>secara</a:t>
            </a:r>
            <a:r>
              <a:rPr lang="en-US" altLang="en-US" dirty="0"/>
              <a:t> </a:t>
            </a:r>
            <a:r>
              <a:rPr lang="en-US" altLang="en-US" dirty="0" err="1"/>
              <a:t>khusus</a:t>
            </a:r>
            <a:r>
              <a:rPr lang="en-US" altLang="en-US" dirty="0"/>
              <a:t>.</a:t>
            </a: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0AB3997A-EBF6-47B5-8AF6-74DF7B2E69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6400" y="609600"/>
            <a:ext cx="6172200" cy="712787"/>
          </a:xfrm>
        </p:spPr>
        <p:txBody>
          <a:bodyPr/>
          <a:lstStyle/>
          <a:p>
            <a:r>
              <a:rPr lang="en-US" altLang="en-US" sz="3600" dirty="0" err="1"/>
              <a:t>Defenisi</a:t>
            </a:r>
            <a:r>
              <a:rPr lang="en-US" altLang="en-US" sz="3600" dirty="0"/>
              <a:t> </a:t>
            </a:r>
            <a:r>
              <a:rPr lang="en-US" altLang="en-US" sz="3600" dirty="0" err="1"/>
              <a:t>Paradigma</a:t>
            </a:r>
            <a:r>
              <a:rPr lang="en-US" altLang="en-US" sz="3600" dirty="0"/>
              <a:t> </a:t>
            </a:r>
            <a:r>
              <a:rPr lang="en-US" altLang="en-US" sz="3600" dirty="0" err="1"/>
              <a:t>Menurut</a:t>
            </a:r>
            <a:r>
              <a:rPr lang="en-US" altLang="en-US" sz="3600" dirty="0"/>
              <a:t> Ahli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471840DD-3139-47D3-881F-38EE8BC2F2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2400" y="1600200"/>
            <a:ext cx="8763000" cy="4530725"/>
          </a:xfrm>
        </p:spPr>
        <p:txBody>
          <a:bodyPr/>
          <a:lstStyle/>
          <a:p>
            <a:pPr marL="514350" indent="-514350">
              <a:buClr>
                <a:schemeClr val="tx1"/>
              </a:buClr>
              <a:buSzPct val="106000"/>
              <a:buFont typeface="+mj-lt"/>
              <a:buAutoNum type="arabicPeriod" startAt="3"/>
            </a:pPr>
            <a:r>
              <a:rPr lang="en-US" sz="2600" b="1" dirty="0"/>
              <a:t>Baker (1992),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sz="2600" dirty="0" err="1"/>
              <a:t>seperangkat</a:t>
            </a:r>
            <a:r>
              <a:rPr lang="en-US" sz="2600" dirty="0"/>
              <a:t> </a:t>
            </a:r>
            <a:r>
              <a:rPr lang="en-US" sz="2600" dirty="0" err="1"/>
              <a:t>aturan</a:t>
            </a:r>
            <a:r>
              <a:rPr lang="en-US" sz="2600" dirty="0"/>
              <a:t> (</a:t>
            </a:r>
            <a:r>
              <a:rPr lang="en-US" sz="2600" dirty="0" err="1"/>
              <a:t>tertulis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tidak</a:t>
            </a:r>
            <a:r>
              <a:rPr lang="en-US" sz="2600" dirty="0"/>
              <a:t> </a:t>
            </a:r>
            <a:r>
              <a:rPr lang="en-US" sz="2600" dirty="0" err="1"/>
              <a:t>tertulis</a:t>
            </a:r>
            <a:r>
              <a:rPr lang="en-US" sz="2600" dirty="0"/>
              <a:t>) yang </a:t>
            </a:r>
            <a:r>
              <a:rPr lang="en-US" sz="2600" dirty="0" err="1"/>
              <a:t>melakukan</a:t>
            </a:r>
            <a:r>
              <a:rPr lang="en-US" sz="2600" dirty="0"/>
              <a:t> </a:t>
            </a:r>
            <a:r>
              <a:rPr lang="en-US" sz="2600" dirty="0" err="1"/>
              <a:t>dua</a:t>
            </a:r>
            <a:r>
              <a:rPr lang="en-US" sz="2600" dirty="0"/>
              <a:t> </a:t>
            </a:r>
            <a:r>
              <a:rPr lang="en-US" sz="2600" dirty="0" err="1"/>
              <a:t>hal</a:t>
            </a:r>
            <a:r>
              <a:rPr lang="en-US" sz="2600" dirty="0"/>
              <a:t> (1) </a:t>
            </a:r>
            <a:r>
              <a:rPr lang="en-US" sz="2600" dirty="0" err="1"/>
              <a:t>hal</a:t>
            </a:r>
            <a:r>
              <a:rPr lang="en-US" sz="2600" dirty="0"/>
              <a:t> yang </a:t>
            </a:r>
            <a:r>
              <a:rPr lang="en-US" sz="2600" dirty="0" err="1"/>
              <a:t>membangun</a:t>
            </a:r>
            <a:r>
              <a:rPr lang="en-US" sz="2600" dirty="0"/>
              <a:t> </a:t>
            </a:r>
            <a:r>
              <a:rPr lang="en-US" sz="2600" dirty="0" err="1"/>
              <a:t>atau</a:t>
            </a:r>
            <a:r>
              <a:rPr lang="en-US" sz="2600" dirty="0"/>
              <a:t> </a:t>
            </a:r>
            <a:r>
              <a:rPr lang="en-US" sz="2600" dirty="0" err="1"/>
              <a:t>mendefenisikan</a:t>
            </a:r>
            <a:r>
              <a:rPr lang="en-US" sz="2600" dirty="0"/>
              <a:t> </a:t>
            </a:r>
            <a:r>
              <a:rPr lang="en-US" sz="2600" dirty="0" err="1"/>
              <a:t>batas-batas</a:t>
            </a:r>
            <a:r>
              <a:rPr lang="en-US" sz="2600" dirty="0"/>
              <a:t>; (2) </a:t>
            </a:r>
            <a:r>
              <a:rPr lang="en-US" sz="2600" dirty="0" err="1"/>
              <a:t>hal</a:t>
            </a:r>
            <a:r>
              <a:rPr lang="en-US" sz="2600" dirty="0"/>
              <a:t> yang </a:t>
            </a:r>
            <a:r>
              <a:rPr lang="en-US" sz="2600" dirty="0" err="1"/>
              <a:t>menceritakan</a:t>
            </a:r>
            <a:r>
              <a:rPr lang="en-US" sz="2600" dirty="0"/>
              <a:t> </a:t>
            </a:r>
            <a:r>
              <a:rPr lang="en-US" sz="2600" dirty="0" err="1"/>
              <a:t>kepada</a:t>
            </a:r>
            <a:r>
              <a:rPr lang="en-US" sz="2600" dirty="0"/>
              <a:t> </a:t>
            </a:r>
            <a:r>
              <a:rPr lang="en-US" sz="2600" dirty="0" err="1"/>
              <a:t>anda</a:t>
            </a:r>
            <a:r>
              <a:rPr lang="en-US" sz="2600" dirty="0"/>
              <a:t> </a:t>
            </a:r>
            <a:r>
              <a:rPr lang="en-US" sz="2600" dirty="0" err="1"/>
              <a:t>bagaimana</a:t>
            </a:r>
            <a:r>
              <a:rPr lang="en-US" sz="2600" dirty="0"/>
              <a:t> </a:t>
            </a:r>
            <a:r>
              <a:rPr lang="en-US" sz="2600" dirty="0" err="1"/>
              <a:t>seharusnyamelakukan</a:t>
            </a:r>
            <a:r>
              <a:rPr lang="en-US" sz="2600" dirty="0"/>
              <a:t> </a:t>
            </a:r>
            <a:r>
              <a:rPr lang="en-US" sz="2600" dirty="0" err="1"/>
              <a:t>sesuatu</a:t>
            </a:r>
            <a:r>
              <a:rPr lang="en-US" sz="2600" dirty="0"/>
              <a:t> di </a:t>
            </a:r>
            <a:r>
              <a:rPr lang="en-US" sz="2600" dirty="0" err="1"/>
              <a:t>dalam</a:t>
            </a:r>
            <a:r>
              <a:rPr lang="en-US" sz="2600" dirty="0"/>
              <a:t> </a:t>
            </a:r>
            <a:r>
              <a:rPr lang="en-US" sz="2600" dirty="0" err="1"/>
              <a:t>batas-batas</a:t>
            </a:r>
            <a:r>
              <a:rPr lang="en-US" sz="2600" dirty="0"/>
              <a:t> </a:t>
            </a:r>
            <a:r>
              <a:rPr lang="en-US" sz="2600" dirty="0" err="1"/>
              <a:t>tertentu</a:t>
            </a:r>
            <a:r>
              <a:rPr lang="en-US" sz="2600" dirty="0"/>
              <a:t> agar </a:t>
            </a:r>
            <a:r>
              <a:rPr lang="en-US" sz="2600" dirty="0" err="1"/>
              <a:t>bisa</a:t>
            </a:r>
            <a:r>
              <a:rPr lang="en-US" sz="2600" dirty="0"/>
              <a:t> </a:t>
            </a:r>
            <a:r>
              <a:rPr lang="en-US" sz="2600" dirty="0" err="1"/>
              <a:t>berhasil</a:t>
            </a:r>
            <a:r>
              <a:rPr lang="en-US" sz="2600" dirty="0"/>
              <a:t>.</a:t>
            </a:r>
          </a:p>
          <a:p>
            <a:pPr marL="514350" indent="-514350">
              <a:buClr>
                <a:schemeClr val="tx1"/>
              </a:buClr>
              <a:buSzPct val="106000"/>
              <a:buFont typeface="+mj-lt"/>
              <a:buAutoNum type="arabicPeriod" startAt="3"/>
            </a:pPr>
            <a:r>
              <a:rPr lang="en-US" sz="2600" b="1" dirty="0"/>
              <a:t>Capra (1996), </a:t>
            </a:r>
            <a:r>
              <a:rPr lang="en-US" sz="2600" dirty="0" err="1"/>
              <a:t>yaitu</a:t>
            </a:r>
            <a:r>
              <a:rPr lang="en-US" sz="2600" dirty="0"/>
              <a:t> </a:t>
            </a:r>
            <a:r>
              <a:rPr lang="en-US" sz="2600" dirty="0" err="1"/>
              <a:t>konstelasi</a:t>
            </a:r>
            <a:r>
              <a:rPr lang="en-US" sz="2600" dirty="0"/>
              <a:t> </a:t>
            </a:r>
            <a:r>
              <a:rPr lang="en-US" sz="2600" dirty="0" err="1"/>
              <a:t>konsep</a:t>
            </a:r>
            <a:r>
              <a:rPr lang="en-US" sz="2600" dirty="0"/>
              <a:t>, </a:t>
            </a:r>
            <a:r>
              <a:rPr lang="en-US" sz="2600" dirty="0" err="1"/>
              <a:t>nilai-nilai</a:t>
            </a:r>
            <a:r>
              <a:rPr lang="en-US" sz="2600" dirty="0"/>
              <a:t> </a:t>
            </a:r>
            <a:r>
              <a:rPr lang="en-US" sz="2600" dirty="0" err="1"/>
              <a:t>persepsi</a:t>
            </a:r>
            <a:r>
              <a:rPr lang="en-US" sz="2600" dirty="0"/>
              <a:t> dan </a:t>
            </a:r>
            <a:r>
              <a:rPr lang="en-US" sz="2600" dirty="0" err="1"/>
              <a:t>praktek</a:t>
            </a:r>
            <a:r>
              <a:rPr lang="en-US" sz="2600" dirty="0"/>
              <a:t> yang </a:t>
            </a:r>
            <a:r>
              <a:rPr lang="en-US" sz="2600" dirty="0" err="1"/>
              <a:t>dialami</a:t>
            </a:r>
            <a:r>
              <a:rPr lang="en-US" sz="2600" dirty="0"/>
              <a:t> </a:t>
            </a:r>
            <a:r>
              <a:rPr lang="en-US" sz="2600" dirty="0" err="1"/>
              <a:t>bersama</a:t>
            </a:r>
            <a:r>
              <a:rPr lang="en-US" sz="2600" dirty="0"/>
              <a:t> oleh </a:t>
            </a:r>
            <a:r>
              <a:rPr lang="en-US" sz="2600" dirty="0" err="1"/>
              <a:t>masyarakat</a:t>
            </a:r>
            <a:r>
              <a:rPr lang="en-US" sz="2600" dirty="0"/>
              <a:t>, yang </a:t>
            </a:r>
            <a:r>
              <a:rPr lang="en-US" sz="2600" dirty="0" err="1"/>
              <a:t>membentuk</a:t>
            </a:r>
            <a:r>
              <a:rPr lang="en-US" sz="2600" dirty="0"/>
              <a:t> </a:t>
            </a:r>
            <a:r>
              <a:rPr lang="en-US" sz="2600" dirty="0" err="1"/>
              <a:t>visi</a:t>
            </a:r>
            <a:r>
              <a:rPr lang="en-US" sz="2600" dirty="0"/>
              <a:t> </a:t>
            </a:r>
            <a:r>
              <a:rPr lang="en-US" sz="2600" dirty="0" err="1"/>
              <a:t>khusus</a:t>
            </a:r>
            <a:r>
              <a:rPr lang="en-US" sz="2600" dirty="0"/>
              <a:t> </a:t>
            </a:r>
            <a:r>
              <a:rPr lang="en-US" sz="2600" dirty="0" err="1"/>
              <a:t>tentang</a:t>
            </a:r>
            <a:r>
              <a:rPr lang="en-US" sz="2600" dirty="0"/>
              <a:t> </a:t>
            </a:r>
            <a:r>
              <a:rPr lang="en-US" sz="2600" dirty="0" err="1"/>
              <a:t>realitas</a:t>
            </a:r>
            <a:r>
              <a:rPr lang="en-US" sz="2600" dirty="0"/>
              <a:t> </a:t>
            </a:r>
            <a:r>
              <a:rPr lang="en-US" sz="2600" dirty="0" err="1"/>
              <a:t>sebagai</a:t>
            </a:r>
            <a:r>
              <a:rPr lang="en-US" sz="2600" dirty="0"/>
              <a:t> </a:t>
            </a:r>
            <a:r>
              <a:rPr lang="en-US" sz="2600" dirty="0" err="1"/>
              <a:t>dasar</a:t>
            </a:r>
            <a:r>
              <a:rPr lang="en-US" sz="2600" dirty="0"/>
              <a:t> </a:t>
            </a:r>
            <a:r>
              <a:rPr lang="en-US" sz="2600" dirty="0" err="1"/>
              <a:t>tentang</a:t>
            </a:r>
            <a:r>
              <a:rPr lang="en-US" sz="2600" dirty="0"/>
              <a:t> </a:t>
            </a:r>
            <a:r>
              <a:rPr lang="en-US" sz="2600" dirty="0" err="1"/>
              <a:t>cara</a:t>
            </a:r>
            <a:r>
              <a:rPr lang="en-US" sz="2600" dirty="0"/>
              <a:t> </a:t>
            </a:r>
            <a:r>
              <a:rPr lang="en-US" sz="2600" dirty="0" err="1"/>
              <a:t>mengorganisasikan</a:t>
            </a:r>
            <a:r>
              <a:rPr lang="en-US" sz="2600" dirty="0"/>
              <a:t> </a:t>
            </a:r>
            <a:r>
              <a:rPr lang="en-US" sz="2600" dirty="0" err="1"/>
              <a:t>dirinya</a:t>
            </a:r>
            <a:r>
              <a:rPr lang="en-US" sz="2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06507116"/>
      </p:ext>
    </p:extLst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5A7C1982-2490-42A2-A211-F7E062C90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dirty="0" err="1"/>
              <a:t>Jenis</a:t>
            </a:r>
            <a:r>
              <a:rPr lang="en-US" altLang="en-US" dirty="0"/>
              <a:t> </a:t>
            </a:r>
            <a:r>
              <a:rPr lang="en-US" altLang="en-US" dirty="0" err="1"/>
              <a:t>Paradigma</a:t>
            </a:r>
            <a:endParaRPr lang="en-US" alt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B07AD-8F11-4812-A4CE-9F0D3C7D76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19200"/>
            <a:ext cx="8458200" cy="5140325"/>
          </a:xfrm>
        </p:spPr>
        <p:txBody>
          <a:bodyPr>
            <a:normAutofit fontScale="70000" lnSpcReduction="20000"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tabLst>
                <a:tab pos="530225" algn="l"/>
              </a:tabLst>
              <a:defRPr/>
            </a:pPr>
            <a:r>
              <a:rPr lang="en-US" b="1" dirty="0"/>
              <a:t>1. 	</a:t>
            </a:r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b="1" dirty="0" err="1"/>
              <a:t>Keilmuan</a:t>
            </a:r>
            <a:r>
              <a:rPr lang="en-US" b="1" dirty="0"/>
              <a:t> (</a:t>
            </a:r>
            <a:r>
              <a:rPr lang="en-US" b="1" i="1" dirty="0"/>
              <a:t>Scientific Paradigm)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tabLst>
                <a:tab pos="530225" algn="l"/>
              </a:tabLst>
              <a:defRPr/>
            </a:pPr>
            <a:r>
              <a:rPr lang="en-US" dirty="0" err="1"/>
              <a:t>Paradigma</a:t>
            </a:r>
            <a:r>
              <a:rPr lang="en-US" dirty="0"/>
              <a:t>  </a:t>
            </a:r>
            <a:r>
              <a:rPr lang="en-US" dirty="0" err="1"/>
              <a:t>Ilmiah</a:t>
            </a:r>
            <a:r>
              <a:rPr lang="en-US" dirty="0"/>
              <a:t>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i="1" dirty="0" err="1"/>
              <a:t>Positivisme</a:t>
            </a:r>
            <a:r>
              <a:rPr lang="en-US" i="1" dirty="0"/>
              <a:t>. </a:t>
            </a:r>
            <a:r>
              <a:rPr lang="en-US" i="1" dirty="0" err="1"/>
              <a:t>Positivisme</a:t>
            </a:r>
            <a:r>
              <a:rPr lang="en-US" i="1" dirty="0"/>
              <a:t>, </a:t>
            </a:r>
            <a:r>
              <a:rPr lang="en-US" dirty="0" err="1"/>
              <a:t>berakar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Auguste Comte dan Emile Durkheim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19 dan </a:t>
            </a:r>
            <a:r>
              <a:rPr lang="en-US" dirty="0" err="1"/>
              <a:t>awal</a:t>
            </a:r>
            <a:r>
              <a:rPr lang="en-US" dirty="0"/>
              <a:t> </a:t>
            </a:r>
            <a:r>
              <a:rPr lang="en-US" dirty="0" err="1"/>
              <a:t>abad</a:t>
            </a:r>
            <a:r>
              <a:rPr lang="en-US" dirty="0"/>
              <a:t> ke-20. Durkheim </a:t>
            </a:r>
            <a:r>
              <a:rPr lang="en-US" dirty="0" err="1"/>
              <a:t>menyarankan</a:t>
            </a:r>
            <a:r>
              <a:rPr lang="en-US" dirty="0"/>
              <a:t> </a:t>
            </a:r>
            <a:r>
              <a:rPr lang="en-US" dirty="0" err="1"/>
              <a:t>kepada</a:t>
            </a:r>
            <a:r>
              <a:rPr lang="en-US" dirty="0"/>
              <a:t> para </a:t>
            </a:r>
            <a:r>
              <a:rPr lang="en-US" dirty="0" err="1"/>
              <a:t>ahli</a:t>
            </a:r>
            <a:r>
              <a:rPr lang="en-US" dirty="0"/>
              <a:t> </a:t>
            </a:r>
            <a:r>
              <a:rPr lang="en-US" dirty="0" err="1"/>
              <a:t>ilmu</a:t>
            </a:r>
            <a:r>
              <a:rPr lang="en-US" dirty="0"/>
              <a:t> </a:t>
            </a:r>
            <a:r>
              <a:rPr lang="en-US" dirty="0" err="1"/>
              <a:t>pengetahuan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mempertimbangkan</a:t>
            </a:r>
            <a:r>
              <a:rPr lang="en-US" dirty="0"/>
              <a:t> </a:t>
            </a:r>
            <a:r>
              <a:rPr lang="en-US" dirty="0" err="1"/>
              <a:t>fakta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fenomenari</a:t>
            </a:r>
            <a:r>
              <a:rPr lang="en-US" dirty="0"/>
              <a:t> </a:t>
            </a:r>
            <a:r>
              <a:rPr lang="en-US" dirty="0" err="1"/>
              <a:t>sosial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sesuatu</a:t>
            </a:r>
            <a:r>
              <a:rPr lang="en-US" dirty="0"/>
              <a:t> yang </a:t>
            </a:r>
            <a:r>
              <a:rPr lang="en-US" dirty="0" err="1"/>
              <a:t>memberikan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luar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memaksakan</a:t>
            </a:r>
            <a:r>
              <a:rPr lang="en-US" dirty="0"/>
              <a:t> </a:t>
            </a:r>
            <a:r>
              <a:rPr lang="en-US" dirty="0" err="1"/>
              <a:t>pengaruh</a:t>
            </a:r>
            <a:r>
              <a:rPr lang="en-US" dirty="0"/>
              <a:t> </a:t>
            </a:r>
            <a:r>
              <a:rPr lang="en-US" dirty="0" err="1"/>
              <a:t>tertentu</a:t>
            </a:r>
            <a:r>
              <a:rPr lang="en-US" dirty="0"/>
              <a:t> </a:t>
            </a:r>
            <a:r>
              <a:rPr lang="en-US" dirty="0" err="1"/>
              <a:t>terhadap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manusia</a:t>
            </a:r>
            <a:endParaRPr lang="en-US" dirty="0"/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tabLst>
                <a:tab pos="530225" algn="l"/>
              </a:tabLst>
              <a:defRPr/>
            </a:pPr>
            <a:endParaRPr lang="en-US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None/>
              <a:tabLst>
                <a:tab pos="530225" algn="l"/>
              </a:tabLst>
              <a:defRPr/>
            </a:pPr>
            <a:r>
              <a:rPr lang="en-US" b="1" dirty="0"/>
              <a:t>2.	</a:t>
            </a:r>
            <a:r>
              <a:rPr lang="en-US" b="1" dirty="0" err="1"/>
              <a:t>Paradigma</a:t>
            </a:r>
            <a:r>
              <a:rPr lang="en-US" b="1" dirty="0"/>
              <a:t> </a:t>
            </a:r>
            <a:r>
              <a:rPr lang="en-US" b="1" dirty="0" err="1"/>
              <a:t>Alamiah</a:t>
            </a:r>
            <a:r>
              <a:rPr lang="en-US" b="1" dirty="0"/>
              <a:t> (</a:t>
            </a:r>
            <a:r>
              <a:rPr lang="en-US" b="1" i="1" dirty="0"/>
              <a:t>Naturalistic Paradigm</a:t>
            </a:r>
            <a:r>
              <a:rPr lang="en-US" b="1" dirty="0"/>
              <a:t>)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2"/>
              <a:tabLst>
                <a:tab pos="530225" algn="l"/>
              </a:tabLst>
              <a:defRPr/>
            </a:pPr>
            <a:r>
              <a:rPr lang="en-US" dirty="0" err="1"/>
              <a:t>Paradigma</a:t>
            </a:r>
            <a:r>
              <a:rPr lang="en-US" dirty="0"/>
              <a:t> </a:t>
            </a:r>
            <a:r>
              <a:rPr lang="en-US" dirty="0" err="1"/>
              <a:t>alamiah</a:t>
            </a:r>
            <a:r>
              <a:rPr lang="en-US" dirty="0"/>
              <a:t>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  </a:t>
            </a:r>
            <a:r>
              <a:rPr lang="en-US" dirty="0" err="1"/>
              <a:t>fenomenologis</a:t>
            </a:r>
            <a:r>
              <a:rPr lang="en-US" dirty="0"/>
              <a:t> yang </a:t>
            </a:r>
            <a:r>
              <a:rPr lang="en-US" dirty="0" err="1"/>
              <a:t>bersumber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pandangan</a:t>
            </a:r>
            <a:r>
              <a:rPr lang="en-US" dirty="0"/>
              <a:t> Max Weber yang </a:t>
            </a:r>
            <a:r>
              <a:rPr lang="en-US" dirty="0" err="1"/>
              <a:t>diteruskan</a:t>
            </a:r>
            <a:r>
              <a:rPr lang="en-US" dirty="0"/>
              <a:t> oleh Irwin </a:t>
            </a:r>
            <a:r>
              <a:rPr lang="en-US" dirty="0" err="1"/>
              <a:t>Deutcher</a:t>
            </a:r>
            <a:r>
              <a:rPr lang="en-US" dirty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 startAt="2"/>
              <a:tabLst>
                <a:tab pos="530225" algn="l"/>
              </a:tabLst>
              <a:defRPr/>
            </a:pPr>
            <a:r>
              <a:rPr lang="en-US" dirty="0" err="1"/>
              <a:t>Pandangan</a:t>
            </a:r>
            <a:r>
              <a:rPr lang="en-US" dirty="0"/>
              <a:t> </a:t>
            </a:r>
            <a:r>
              <a:rPr lang="en-US" dirty="0" err="1"/>
              <a:t>fenomenologi</a:t>
            </a:r>
            <a:r>
              <a:rPr lang="en-US" dirty="0"/>
              <a:t> </a:t>
            </a:r>
            <a:r>
              <a:rPr lang="en-US" dirty="0" err="1"/>
              <a:t>berusaha</a:t>
            </a:r>
            <a:r>
              <a:rPr lang="en-US" dirty="0"/>
              <a:t> </a:t>
            </a:r>
            <a:r>
              <a:rPr lang="en-US" dirty="0" err="1"/>
              <a:t>memahami</a:t>
            </a:r>
            <a:r>
              <a:rPr lang="en-US" dirty="0"/>
              <a:t> </a:t>
            </a:r>
            <a:r>
              <a:rPr lang="en-US" dirty="0" err="1"/>
              <a:t>perilaku</a:t>
            </a:r>
            <a:r>
              <a:rPr lang="en-US" dirty="0"/>
              <a:t> </a:t>
            </a:r>
            <a:r>
              <a:rPr lang="en-US" dirty="0" err="1"/>
              <a:t>manusia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segi</a:t>
            </a:r>
            <a:r>
              <a:rPr lang="en-US" dirty="0"/>
              <a:t> </a:t>
            </a:r>
            <a:r>
              <a:rPr lang="en-US" dirty="0" err="1"/>
              <a:t>kerangka</a:t>
            </a:r>
            <a:r>
              <a:rPr lang="en-US" dirty="0"/>
              <a:t> </a:t>
            </a:r>
            <a:r>
              <a:rPr lang="en-US" dirty="0" err="1"/>
              <a:t>berpikir</a:t>
            </a:r>
            <a:r>
              <a:rPr lang="en-US" dirty="0"/>
              <a:t> </a:t>
            </a:r>
            <a:r>
              <a:rPr lang="en-US" dirty="0" err="1"/>
              <a:t>maupun</a:t>
            </a:r>
            <a:r>
              <a:rPr lang="en-US" dirty="0"/>
              <a:t> </a:t>
            </a:r>
            <a:r>
              <a:rPr lang="en-US" dirty="0" err="1"/>
              <a:t>bertindak</a:t>
            </a:r>
            <a:r>
              <a:rPr lang="en-US" dirty="0"/>
              <a:t> orang-orang </a:t>
            </a:r>
            <a:r>
              <a:rPr lang="en-US" dirty="0" err="1"/>
              <a:t>tersebut</a:t>
            </a:r>
            <a:r>
              <a:rPr lang="en-US" dirty="0"/>
              <a:t>, yang </a:t>
            </a:r>
            <a:r>
              <a:rPr lang="en-US" dirty="0" err="1"/>
              <a:t>dibayangkan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dipikirkan</a:t>
            </a:r>
            <a:r>
              <a:rPr lang="en-US" dirty="0"/>
              <a:t> oleh orang-orang </a:t>
            </a:r>
            <a:r>
              <a:rPr lang="en-US" dirty="0" err="1"/>
              <a:t>tersebut</a:t>
            </a:r>
            <a:r>
              <a:rPr lang="en-US" dirty="0"/>
              <a:t>.</a:t>
            </a:r>
          </a:p>
          <a:p>
            <a:pPr marL="514350" indent="-514350" fontAlgn="auto">
              <a:spcAft>
                <a:spcPts val="0"/>
              </a:spcAft>
              <a:buClr>
                <a:schemeClr val="accent3"/>
              </a:buClr>
              <a:buFont typeface="Wingdings 2"/>
              <a:buAutoNum type="arabicPeriod"/>
              <a:tabLst>
                <a:tab pos="530225" algn="l"/>
              </a:tabLst>
              <a:defRPr/>
            </a:pPr>
            <a:endParaRPr lang="en-US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i="1" dirty="0"/>
          </a:p>
        </p:txBody>
      </p:sp>
    </p:spTree>
  </p:cSld>
  <p:clrMapOvr>
    <a:masterClrMapping/>
  </p:clrMapOvr>
  <p:transition>
    <p:fade thruBlk="1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Content Placeholder 2"/>
          <p:cNvSpPr>
            <a:spLocks noGrp="1"/>
          </p:cNvSpPr>
          <p:nvPr>
            <p:ph idx="4294967295"/>
          </p:nvPr>
        </p:nvSpPr>
        <p:spPr>
          <a:xfrm>
            <a:off x="533400" y="1828800"/>
            <a:ext cx="8229600" cy="4419600"/>
          </a:xfrm>
        </p:spPr>
        <p:txBody>
          <a:bodyPr/>
          <a:lstStyle/>
          <a:p>
            <a:pPr marL="339725" indent="-339725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kualitattif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adalah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menekankan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aspek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melihat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permasalahan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generalisasi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39725" indent="-339725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Metode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lebih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suka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teknik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(in-depth analysis),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yaitu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mengkaji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kasus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perkasus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karena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metodelogi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kualitatif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yakin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bahwa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berbeda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sifat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39725" indent="-339725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Tujuan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metodelogi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bukan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generalisasi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tetapi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pemahaman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masalah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39725" indent="-339725">
              <a:buFont typeface="Wingdings" panose="05000000000000000000" pitchFamily="2" charset="2"/>
              <a:buBlip>
                <a:blip r:embed="rId2"/>
              </a:buBlip>
              <a:defRPr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kualitatif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berfungsi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memberikan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kategori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substantif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Font typeface="Wingdings" panose="05000000000000000000" pitchFamily="2" charset="2"/>
              <a:buNone/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3"/>
          <p:cNvSpPr txBox="1">
            <a:spLocks noChangeArrowheads="1"/>
          </p:cNvSpPr>
          <p:nvPr/>
        </p:nvSpPr>
        <p:spPr bwMode="auto">
          <a:xfrm>
            <a:off x="1219200" y="1143000"/>
            <a:ext cx="54102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anose="02020404030301010803" pitchFamily="18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Paradigma Penelitian Kualitatif</a:t>
            </a:r>
          </a:p>
        </p:txBody>
      </p:sp>
    </p:spTree>
  </p:cSld>
  <p:clrMapOvr>
    <a:masterClrMapping/>
  </p:clrMapOvr>
  <p:transition spd="slow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143000" y="533400"/>
            <a:ext cx="7620000" cy="712788"/>
          </a:xfrm>
        </p:spPr>
        <p:txBody>
          <a:bodyPr/>
          <a:lstStyle/>
          <a:p>
            <a:r>
              <a:rPr lang="en-US" altLang="en-US" sz="3000" b="1">
                <a:solidFill>
                  <a:srgbClr val="008000"/>
                </a:solidFill>
              </a:rPr>
              <a:t>Paradigma Penelitian Kualitatif -continued</a:t>
            </a:r>
            <a:endParaRPr lang="en-US" altLang="en-US" sz="3000" b="1"/>
          </a:p>
        </p:txBody>
      </p:sp>
      <p:sp>
        <p:nvSpPr>
          <p:cNvPr id="5123" name="Content Placeholder 2"/>
          <p:cNvSpPr>
            <a:spLocks noGrp="1"/>
          </p:cNvSpPr>
          <p:nvPr>
            <p:ph idx="4294967295"/>
          </p:nvPr>
        </p:nvSpPr>
        <p:spPr>
          <a:xfrm>
            <a:off x="533400" y="1295400"/>
            <a:ext cx="8229600" cy="4530725"/>
          </a:xfrm>
        </p:spPr>
        <p:txBody>
          <a:bodyPr/>
          <a:lstStyle/>
          <a:p>
            <a:r>
              <a:rPr lang="en-US" altLang="en-US" sz="2000" b="1">
                <a:latin typeface="Times New Roman" panose="02020603050405020304" pitchFamily="18" charset="0"/>
                <a:cs typeface="Times New Roman" panose="02020603050405020304" pitchFamily="18" charset="0"/>
              </a:rPr>
              <a:t>Penelitian kualitatif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adalah 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riset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yang bersifat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deskriptif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dan cenderung menggunakan analisis dengan pendekatan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induktif. 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Proses dan makna (perspektif subyek) lebih ditonjolkan. </a:t>
            </a:r>
          </a:p>
          <a:p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Landasan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teori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dimanfaatkan sebagai pemandu agar fokus penelitian sesuai dengan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fakta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di lapangan. Selain itu landasan teori juga bermanfaat untuk memberikan gambaran umum tentang latar penelitian dan sebagai bahan pembahasan hasil penelitian. </a:t>
            </a:r>
          </a:p>
          <a:p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 Terdapat perbedaan mendasar antara peran landasan teori dalam penelitian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kuantitatif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dengan penelitian kualitatif. Dalam penelitian kuantitatif, penelitian berangkat dari teori menuju </a:t>
            </a:r>
            <a:r>
              <a:rPr lang="en-US" altLang="en-US" sz="200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r>
              <a:rPr lang="en-US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, dan berakhir pada penerimaan atau penolakan terhadap teori yang digunakan; sedangkan dalam penelitian kualitatif peneliti bertolak dari data, memanfaatkan teori yang ada sebagai bahan penjelas, dan berakhir dengan suatu “teori”.</a:t>
            </a:r>
          </a:p>
          <a:p>
            <a:endParaRPr lang="en-US" altLang="en-US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pull dir="l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381000" y="1066800"/>
            <a:ext cx="8153400" cy="5154613"/>
          </a:xfrm>
          <a:prstGeom prst="rect">
            <a:avLst/>
          </a:prstGeom>
          <a:noFill/>
          <a:ln w="12700">
            <a:solidFill>
              <a:schemeClr val="bg1"/>
            </a:solidFill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pPr marL="233363" indent="-2333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Strauss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Corbin (1997):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menghasilkan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temuan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tidak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dicapai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menggunakan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statistik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atau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kuantifikasi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lainnya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33363" indent="-2333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Bogdan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Taylor (1975):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prosedur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mengumpulkan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menganalisis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deskriptif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berupa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tulisan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ungkapan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lisan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perilakunya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dapat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diamati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33363" indent="-2333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Kirk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Miller (1986):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merupakan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tradisi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ilmu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sosial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fundamental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bergantung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pengamatan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pada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manusia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kawasannya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sendiri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berhubungan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dengan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orang-orang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menurut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bahasa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peristilahannya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  <a:p>
            <a:pPr marL="233363" indent="-233363">
              <a:spcBef>
                <a:spcPts val="600"/>
              </a:spcBef>
              <a:spcAft>
                <a:spcPts val="300"/>
              </a:spcAft>
              <a:buFont typeface="Wingdings" pitchFamily="2" charset="2"/>
              <a:buChar char="Ø"/>
              <a:defRPr/>
            </a:pP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kualitatif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bertujuan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mengumpulkan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dalam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setting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alamiah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, yang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digunakan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untuk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menyusun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teori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melalui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analisis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data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secara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00" dirty="0" err="1">
                <a:latin typeface="Times New Roman" pitchFamily="18" charset="0"/>
                <a:cs typeface="Times New Roman" pitchFamily="18" charset="0"/>
              </a:rPr>
              <a:t>induktif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spcAft>
                <a:spcPts val="600"/>
              </a:spcAft>
              <a:defRPr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TextBox 2"/>
          <p:cNvSpPr txBox="1">
            <a:spLocks noChangeArrowheads="1"/>
          </p:cNvSpPr>
          <p:nvPr/>
        </p:nvSpPr>
        <p:spPr bwMode="auto">
          <a:xfrm>
            <a:off x="1447800" y="457200"/>
            <a:ext cx="5105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Apa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Penelitian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Kualitatif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b="1" dirty="0" err="1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itu</a:t>
            </a:r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ransition spd="slow">
    <p:pull dir="rd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13733-DBF6-4885-98E9-E6FEA873EB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90800" y="1219200"/>
            <a:ext cx="3962400" cy="631824"/>
          </a:xfrm>
          <a:solidFill>
            <a:srgbClr val="FEC2F7"/>
          </a:solidFill>
        </p:spPr>
        <p:txBody>
          <a:bodyPr/>
          <a:lstStyle/>
          <a:p>
            <a:pPr algn="ctr"/>
            <a:r>
              <a:rPr lang="en-ID" dirty="0" err="1"/>
              <a:t>Ringkas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810028-0913-4AFB-87CF-2883D249FA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25676"/>
            <a:ext cx="8229600" cy="3733800"/>
          </a:xfrm>
          <a:solidFill>
            <a:srgbClr val="E0FDFE"/>
          </a:solidFill>
        </p:spPr>
        <p:txBody>
          <a:bodyPr/>
          <a:lstStyle/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"/>
              <a:tabLst>
                <a:tab pos="457200" algn="l"/>
              </a:tabLst>
            </a:pP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Paradigma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Penelitian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Kualitatif</a:t>
            </a:r>
            <a:r>
              <a:rPr lang="en-GB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GB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yaitu</a:t>
            </a:r>
            <a:endParaRPr lang="en-ID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</a:pP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Pendekatan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Konstruktifis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Naturalistis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Interpretatif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), </a:t>
            </a:r>
            <a:r>
              <a:rPr lang="en-ID" sz="3000" dirty="0" err="1">
                <a:ea typeface="Calibri" panose="020F0502020204030204" pitchFamily="34" charset="0"/>
                <a:cs typeface="Times New Roman" panose="02020603050405020304" pitchFamily="18" charset="0"/>
              </a:rPr>
              <a:t>a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tau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Perspektif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Postmodern.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"/>
            </a:pP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Menekankan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pada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Pemahaman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Mengenai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Masalah-Masalah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alam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Kehidupan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Sosial </a:t>
            </a:r>
            <a:r>
              <a:rPr lang="en-ID" sz="3000" dirty="0" err="1">
                <a:ea typeface="Calibri" panose="020F0502020204030204" pitchFamily="34" charset="0"/>
                <a:cs typeface="Times New Roman" panose="02020603050405020304" pitchFamily="18" charset="0"/>
              </a:rPr>
              <a:t>b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erdasarkan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Kondisi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ID" sz="30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Realitas</a:t>
            </a:r>
            <a:r>
              <a:rPr lang="en-ID" sz="30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ID" sz="3000" dirty="0"/>
          </a:p>
        </p:txBody>
      </p:sp>
    </p:spTree>
    <p:extLst>
      <p:ext uri="{BB962C8B-B14F-4D97-AF65-F5344CB8AC3E}">
        <p14:creationId xmlns:p14="http://schemas.microsoft.com/office/powerpoint/2010/main" val="2004830287"/>
      </p:ext>
    </p:extLst>
  </p:cSld>
  <p:clrMapOvr>
    <a:masterClrMapping/>
  </p:clrMapOvr>
  <p:transition>
    <p:fade thruBlk="1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dpi="0" rotWithShape="1">
          <a:blip xmlns:r="http://schemas.openxmlformats.org/officeDocument/2006/relationships" r:embed="rId1" cstate="print">
            <a:alphaModFix amt="65000"/>
          </a:blip>
          <a:srcRect/>
          <a:tile tx="0" ty="0" sx="100000" sy="100000" flip="none" algn="tl"/>
        </a:blipFill>
        <a:ln>
          <a:noFill/>
        </a:ln>
      </a:spPr>
      <a:bodyPr rtlCol="0" anchor="ctr"/>
      <a:lstStyle>
        <a:defPPr algn="ctr">
          <a:defRPr sz="1200" dirty="0" smtClean="0">
            <a:solidFill>
              <a:schemeClr val="accent2">
                <a:lumMod val="75000"/>
              </a:schemeClr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Edge</Template>
  <TotalTime>3026</TotalTime>
  <Words>1812</Words>
  <Application>Microsoft Office PowerPoint</Application>
  <PresentationFormat>On-screen Show (4:3)</PresentationFormat>
  <Paragraphs>221</Paragraphs>
  <Slides>22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34" baseType="lpstr">
      <vt:lpstr>Albertus Extra Bold</vt:lpstr>
      <vt:lpstr>Antique Olive Compact</vt:lpstr>
      <vt:lpstr>Arial</vt:lpstr>
      <vt:lpstr>Arial</vt:lpstr>
      <vt:lpstr>Calibri</vt:lpstr>
      <vt:lpstr>Garamond</vt:lpstr>
      <vt:lpstr>Monotype Sorts</vt:lpstr>
      <vt:lpstr>NonBreakingSpaceOverride</vt:lpstr>
      <vt:lpstr>Times New Roman</vt:lpstr>
      <vt:lpstr>Wingdings</vt:lpstr>
      <vt:lpstr>Wingdings 2</vt:lpstr>
      <vt:lpstr>Edge</vt:lpstr>
      <vt:lpstr>PowerPoint Presentation</vt:lpstr>
      <vt:lpstr>Apa itu paradigma? </vt:lpstr>
      <vt:lpstr>Defenisi Paradigma Menurut Ahli</vt:lpstr>
      <vt:lpstr>Defenisi Paradigma Menurut Ahli</vt:lpstr>
      <vt:lpstr>Jenis Paradigma</vt:lpstr>
      <vt:lpstr>PowerPoint Presentation</vt:lpstr>
      <vt:lpstr>Paradigma Penelitian Kualitatif -continued</vt:lpstr>
      <vt:lpstr>PowerPoint Presentation</vt:lpstr>
      <vt:lpstr>Ringkas</vt:lpstr>
      <vt:lpstr>Pengertian Kuantitatif</vt:lpstr>
      <vt:lpstr>Paradigma Penelitian Kuantitatif</vt:lpstr>
      <vt:lpstr>Ringkas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Logika atau teori deduktif dan induktif</vt:lpstr>
      <vt:lpstr>Objektif dan Subjektif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Bagaimana melakukan Kajian Kepustakaan  (How To Do A Literature Review?)</dc:title>
  <dc:creator>Khatib</dc:creator>
  <cp:lastModifiedBy>Khatib A Latief</cp:lastModifiedBy>
  <cp:revision>247</cp:revision>
  <dcterms:created xsi:type="dcterms:W3CDTF">2008-04-19T23:20:13Z</dcterms:created>
  <dcterms:modified xsi:type="dcterms:W3CDTF">2020-10-26T02:56:30Z</dcterms:modified>
</cp:coreProperties>
</file>