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1" r:id="rId1"/>
  </p:sldMasterIdLst>
  <p:notesMasterIdLst>
    <p:notesMasterId r:id="rId20"/>
  </p:notesMasterIdLst>
  <p:handoutMasterIdLst>
    <p:handoutMasterId r:id="rId21"/>
  </p:handoutMasterIdLst>
  <p:sldIdLst>
    <p:sldId id="296" r:id="rId2"/>
    <p:sldId id="297" r:id="rId3"/>
    <p:sldId id="304" r:id="rId4"/>
    <p:sldId id="305" r:id="rId5"/>
    <p:sldId id="299" r:id="rId6"/>
    <p:sldId id="300" r:id="rId7"/>
    <p:sldId id="301" r:id="rId8"/>
    <p:sldId id="303" r:id="rId9"/>
    <p:sldId id="302" r:id="rId10"/>
    <p:sldId id="306" r:id="rId11"/>
    <p:sldId id="307" r:id="rId12"/>
    <p:sldId id="308" r:id="rId13"/>
    <p:sldId id="310" r:id="rId14"/>
    <p:sldId id="311" r:id="rId15"/>
    <p:sldId id="309" r:id="rId16"/>
    <p:sldId id="312" r:id="rId17"/>
    <p:sldId id="314" r:id="rId18"/>
    <p:sldId id="31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D3E16"/>
    <a:srgbClr val="34664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67" autoAdjust="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560FD256-29A6-443E-A152-569C159A38AE}" type="datetimeFigureOut">
              <a:rPr lang="en-US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96CF95-2F2B-42D5-852A-C4AFF389CE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6F97074-2EB0-4EFF-82B9-E280FC5806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6C83C-90AE-475D-8548-09EABA2BB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B266BE-11D7-474A-AFC6-985A02B9D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F485F-C1CD-4479-9901-371542DA0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5C5F8-B1C8-42A2-937B-49D5B8FB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DBF92-05EC-4153-9FCB-9731CC963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0673-3E3A-4797-A7F8-E16DFB515EB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96" descr="&#10;World Art.bmp                                                  000022C7Rosebud                        B3DED69B:">
            <a:extLst>
              <a:ext uri="{FF2B5EF4-FFF2-40B4-BE49-F238E27FC236}">
                <a16:creationId xmlns:a16="http://schemas.microsoft.com/office/drawing/2014/main" id="{0ACFD8FA-FFB7-46D8-98F4-1FFC109049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031">
            <a:extLst>
              <a:ext uri="{FF2B5EF4-FFF2-40B4-BE49-F238E27FC236}">
                <a16:creationId xmlns:a16="http://schemas.microsoft.com/office/drawing/2014/main" id="{5FF41C20-60A8-4806-B81A-600FD25CFAB3}"/>
              </a:ext>
            </a:extLst>
          </p:cNvPr>
          <p:cNvGrpSpPr>
            <a:grpSpLocks/>
          </p:cNvGrpSpPr>
          <p:nvPr userDrawn="1"/>
        </p:nvGrpSpPr>
        <p:grpSpPr bwMode="auto">
          <a:xfrm rot="10630885">
            <a:off x="484188" y="5481638"/>
            <a:ext cx="8405812" cy="1246187"/>
            <a:chOff x="0" y="864"/>
            <a:chExt cx="5295" cy="785"/>
          </a:xfrm>
        </p:grpSpPr>
        <p:sp>
          <p:nvSpPr>
            <p:cNvPr id="9" name="Freeform 1032">
              <a:extLst>
                <a:ext uri="{FF2B5EF4-FFF2-40B4-BE49-F238E27FC236}">
                  <a16:creationId xmlns:a16="http://schemas.microsoft.com/office/drawing/2014/main" id="{C5406B23-B3B5-498F-9586-E3B62EC54092}"/>
                </a:ext>
              </a:extLst>
            </p:cNvPr>
            <p:cNvSpPr>
              <a:spLocks/>
            </p:cNvSpPr>
            <p:nvPr userDrawn="1"/>
          </p:nvSpPr>
          <p:spPr bwMode="auto">
            <a:xfrm rot="-507431">
              <a:off x="7" y="1469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" name="Freeform 1033">
              <a:extLst>
                <a:ext uri="{FF2B5EF4-FFF2-40B4-BE49-F238E27FC236}">
                  <a16:creationId xmlns:a16="http://schemas.microsoft.com/office/drawing/2014/main" id="{5A56316E-117D-4B9B-889B-5522391866E3}"/>
                </a:ext>
              </a:extLst>
            </p:cNvPr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11" name="Group 1034">
              <a:extLst>
                <a:ext uri="{FF2B5EF4-FFF2-40B4-BE49-F238E27FC236}">
                  <a16:creationId xmlns:a16="http://schemas.microsoft.com/office/drawing/2014/main" id="{B036216C-7D59-420D-B938-F3198F9CB1C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12" name="Oval 1035">
                <a:extLst>
                  <a:ext uri="{FF2B5EF4-FFF2-40B4-BE49-F238E27FC236}">
                    <a16:creationId xmlns:a16="http://schemas.microsoft.com/office/drawing/2014/main" id="{88FE9464-8F01-404D-BDB7-5A0E4B1FE4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" name="Oval 1036">
                <a:extLst>
                  <a:ext uri="{FF2B5EF4-FFF2-40B4-BE49-F238E27FC236}">
                    <a16:creationId xmlns:a16="http://schemas.microsoft.com/office/drawing/2014/main" id="{CDE11526-82DE-4BBE-BB01-8929F0099E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0" y="378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4" name="Oval 1037">
                <a:extLst>
                  <a:ext uri="{FF2B5EF4-FFF2-40B4-BE49-F238E27FC236}">
                    <a16:creationId xmlns:a16="http://schemas.microsoft.com/office/drawing/2014/main" id="{A9B170C1-89F0-431F-BC0C-E560E28B1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4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5" name="Oval 1038">
                <a:extLst>
                  <a:ext uri="{FF2B5EF4-FFF2-40B4-BE49-F238E27FC236}">
                    <a16:creationId xmlns:a16="http://schemas.microsoft.com/office/drawing/2014/main" id="{5AB03D49-254C-407C-A109-1D42D7536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4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6" name="Oval 1039">
                <a:extLst>
                  <a:ext uri="{FF2B5EF4-FFF2-40B4-BE49-F238E27FC236}">
                    <a16:creationId xmlns:a16="http://schemas.microsoft.com/office/drawing/2014/main" id="{B23A09E2-8384-47CD-9E8D-BC26A95A76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7" name="Oval 1040">
                <a:extLst>
                  <a:ext uri="{FF2B5EF4-FFF2-40B4-BE49-F238E27FC236}">
                    <a16:creationId xmlns:a16="http://schemas.microsoft.com/office/drawing/2014/main" id="{E0437305-B9E9-4E68-9FBA-056D458DD9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7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8" name="Oval 1041">
                <a:extLst>
                  <a:ext uri="{FF2B5EF4-FFF2-40B4-BE49-F238E27FC236}">
                    <a16:creationId xmlns:a16="http://schemas.microsoft.com/office/drawing/2014/main" id="{768B392B-BFC1-4D0D-B916-01472D0B94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9" name="Oval 1042">
                <a:extLst>
                  <a:ext uri="{FF2B5EF4-FFF2-40B4-BE49-F238E27FC236}">
                    <a16:creationId xmlns:a16="http://schemas.microsoft.com/office/drawing/2014/main" id="{AE0ABFDD-0690-4FA1-9505-26330E3CA7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0" name="Oval 1043">
                <a:extLst>
                  <a:ext uri="{FF2B5EF4-FFF2-40B4-BE49-F238E27FC236}">
                    <a16:creationId xmlns:a16="http://schemas.microsoft.com/office/drawing/2014/main" id="{4866D980-1ED1-4341-8948-6BBA26D6A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" y="33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1575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repeatCount="indefinite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19600-3139-4579-85DB-D2EF72E13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632E7B-CFB4-42FD-9C3C-F55D9B497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3D3CA-E3B7-401C-948A-C38AC9F1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0B0E-47ED-4211-A584-E2142AE22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10898-0FD5-4E08-BA6D-17447C31D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0CAA-068D-41E0-BC06-63893FAB25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55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6EFC09-1275-477E-B8E0-B284B5885F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96049-4110-4263-97AD-DEABC44BC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94906-9480-4514-B941-226EDCD08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421F2-261C-4621-81C1-42D2FAC8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E6368-144B-47F8-BABE-E53FB3BF7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116E-031A-498E-8414-3D8CA9D91A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31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C20AE-6B94-4E3D-8F26-C8B1395C3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B8994-A712-48FE-A6FF-9C4DBBAEC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3A502-9E36-47DB-A0B1-08AF7E2B1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B4E37-B3AA-463B-A677-C3746E9FC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75053-2721-49FA-84F8-989E9222A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DBC8-073E-4477-8304-E4E39A6F9FC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51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2DE0F-13CB-454F-B821-DAD814FB8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384D7-0586-49A1-AFE4-83FDEBD9B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6F33D-B770-4D4F-A1EB-6FC13FD22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C9B1A-6644-4AA3-A5F0-00920E626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8194A-4A0C-4D28-91FA-1A8028D1F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E89-65E7-4878-8E57-688DA5B0C8D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12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71433-15D1-405A-8F85-278C442D6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EBC58-860F-47B0-953A-F8028BCCB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B52B0-41A0-44B3-B236-F2E93A507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97ABC-2378-4A4B-AF8F-97F49A2E1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AD9E6-0071-4498-9C06-E1912C867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2EBD8D-55BD-4ACE-B89B-6C3496B85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E8C3B-8C39-4D74-B2D9-075BE686EA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60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1C411-A829-4587-B22B-CC91E9C02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4DA2A-01E3-4AC5-A775-D352C2D4E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41247B-F655-421F-9F80-D446FF2E4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7DE9EC-D852-446A-8E61-37471AAB5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0E746-EC4B-4DCC-8F44-1209DB12B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3C9EAB-916B-411C-B883-77A36F80D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BFABA-F075-493D-8CF7-FA0BB46D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7B010B-6AC1-48A1-BB33-8D6F3C3E1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9F5C-BE69-4CB5-880A-C24CD78A10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09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9DCDA-2078-45B7-88B6-4F9BCF9F6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442D72-5A7B-4505-A449-89A8E93A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1DB0D8-5752-434A-9B8D-DFCA22C33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2F3220-7D8C-4F7C-91C1-E0EE3ACCC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6235-4ECC-4660-B3F9-0D00E3C780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19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29376E-231C-477A-9F3A-3A1185A3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23167D-5A83-49F9-A64F-C4648BA52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C08B1-66AC-4EE0-AD61-DB5E95DE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A956A-074C-42F0-A3BA-23D00BAAD3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67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9EE91-AFAD-41A6-955F-AFF21AEF2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1FAE-7588-431D-A2C8-7E8A36F49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46CAC-BDF2-4594-93A7-06F86BBA1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AF9AE-B3AB-4221-8ED8-9A6CEF6BF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02CCF-E4CC-4088-9B52-6F8C01F3B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4336C7-2421-4954-8833-42A245CB1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DF918-DBFB-4AF4-B54A-A846A0E7E5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29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CF6B-AC03-4D27-BEFC-E36394BE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AB5B4D-B1A8-4F30-8723-E6410BAEE1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F9012-10B8-4FB3-8C43-5ECBEA0B2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F3871-5DFC-48F5-A77E-7C56A58E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BEB-0899-47C5-8536-2735C5E4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01907-968B-48A1-8CA1-2D41FF2E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F3AC-22BD-46D7-9FA5-E2A5C99155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55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A4B85F-303D-4EBD-B7E1-91F85C9BF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73543-3D20-4636-933D-26A01245E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796914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CAE85-27CD-443E-AE3D-16B8FB517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3AFB8-E65B-49B2-814F-492B341C3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53FE3-FAF9-4B38-B0B1-B948AD9BE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D4544-165E-4BF4-9FBC-86472CAED2D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2B7FBBCB-A788-4AD3-AB8B-A90C77D739D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305800" y="304800"/>
            <a:ext cx="792163" cy="1295400"/>
            <a:chOff x="5136" y="960"/>
            <a:chExt cx="528" cy="864"/>
          </a:xfrm>
        </p:grpSpPr>
        <p:sp>
          <p:nvSpPr>
            <p:cNvPr id="8" name="Oval 10">
              <a:extLst>
                <a:ext uri="{FF2B5EF4-FFF2-40B4-BE49-F238E27FC236}">
                  <a16:creationId xmlns:a16="http://schemas.microsoft.com/office/drawing/2014/main" id="{BDE54DAD-59CD-4D46-B243-A60FC9612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1889F048-FD69-448A-AB8B-6DAAFF18C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" name="Oval 12">
              <a:extLst>
                <a:ext uri="{FF2B5EF4-FFF2-40B4-BE49-F238E27FC236}">
                  <a16:creationId xmlns:a16="http://schemas.microsoft.com/office/drawing/2014/main" id="{30010C13-43C6-4F3B-8FE4-773959D74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1" name="Oval 13">
              <a:extLst>
                <a:ext uri="{FF2B5EF4-FFF2-40B4-BE49-F238E27FC236}">
                  <a16:creationId xmlns:a16="http://schemas.microsoft.com/office/drawing/2014/main" id="{00E65AF3-927C-485A-8590-7E6CAD533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2" name="Oval 14">
              <a:extLst>
                <a:ext uri="{FF2B5EF4-FFF2-40B4-BE49-F238E27FC236}">
                  <a16:creationId xmlns:a16="http://schemas.microsoft.com/office/drawing/2014/main" id="{51293E91-466B-43EF-BCD5-F36BB210D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" name="Oval 15">
              <a:extLst>
                <a:ext uri="{FF2B5EF4-FFF2-40B4-BE49-F238E27FC236}">
                  <a16:creationId xmlns:a16="http://schemas.microsoft.com/office/drawing/2014/main" id="{592E1E78-4058-4C81-A840-9712AA445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4" name="Oval 16">
              <a:extLst>
                <a:ext uri="{FF2B5EF4-FFF2-40B4-BE49-F238E27FC236}">
                  <a16:creationId xmlns:a16="http://schemas.microsoft.com/office/drawing/2014/main" id="{2EED4941-950A-4111-941D-EF1C40AC3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5" name="Oval 17">
              <a:extLst>
                <a:ext uri="{FF2B5EF4-FFF2-40B4-BE49-F238E27FC236}">
                  <a16:creationId xmlns:a16="http://schemas.microsoft.com/office/drawing/2014/main" id="{65EBBB38-FD93-4260-A587-9F6FDE72A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6" name="Oval 18">
              <a:extLst>
                <a:ext uri="{FF2B5EF4-FFF2-40B4-BE49-F238E27FC236}">
                  <a16:creationId xmlns:a16="http://schemas.microsoft.com/office/drawing/2014/main" id="{C2A2AA83-F065-4EF0-ACF2-C88FEB7F1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7" name="Oval 19">
              <a:extLst>
                <a:ext uri="{FF2B5EF4-FFF2-40B4-BE49-F238E27FC236}">
                  <a16:creationId xmlns:a16="http://schemas.microsoft.com/office/drawing/2014/main" id="{4FD89B44-30D2-4C5E-B817-AE966C0F1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8" name="Oval 20">
              <a:extLst>
                <a:ext uri="{FF2B5EF4-FFF2-40B4-BE49-F238E27FC236}">
                  <a16:creationId xmlns:a16="http://schemas.microsoft.com/office/drawing/2014/main" id="{C8138CDB-7E7E-44EC-8AFD-7B3DE44BD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9" name="Oval 21">
              <a:extLst>
                <a:ext uri="{FF2B5EF4-FFF2-40B4-BE49-F238E27FC236}">
                  <a16:creationId xmlns:a16="http://schemas.microsoft.com/office/drawing/2014/main" id="{0EFFF047-4832-469C-B988-798074E47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" name="Oval 22">
              <a:extLst>
                <a:ext uri="{FF2B5EF4-FFF2-40B4-BE49-F238E27FC236}">
                  <a16:creationId xmlns:a16="http://schemas.microsoft.com/office/drawing/2014/main" id="{4A6F249F-D792-49F6-BC4D-1259741B9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1" name="Oval 23">
              <a:extLst>
                <a:ext uri="{FF2B5EF4-FFF2-40B4-BE49-F238E27FC236}">
                  <a16:creationId xmlns:a16="http://schemas.microsoft.com/office/drawing/2014/main" id="{BE8E7A0A-DD27-42A8-A4CA-AA00A3023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2" name="Oval 24">
              <a:extLst>
                <a:ext uri="{FF2B5EF4-FFF2-40B4-BE49-F238E27FC236}">
                  <a16:creationId xmlns:a16="http://schemas.microsoft.com/office/drawing/2014/main" id="{402BD9A1-F1CF-48AD-A8B2-CB8C6715D1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3" name="Oval 25">
              <a:extLst>
                <a:ext uri="{FF2B5EF4-FFF2-40B4-BE49-F238E27FC236}">
                  <a16:creationId xmlns:a16="http://schemas.microsoft.com/office/drawing/2014/main" id="{3C90F8FF-A6AC-4D99-ACEC-E14703046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4" name="Oval 26">
              <a:extLst>
                <a:ext uri="{FF2B5EF4-FFF2-40B4-BE49-F238E27FC236}">
                  <a16:creationId xmlns:a16="http://schemas.microsoft.com/office/drawing/2014/main" id="{1421F432-FBB4-40E1-8C7C-6B2F3B6D0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5" name="Oval 27">
              <a:extLst>
                <a:ext uri="{FF2B5EF4-FFF2-40B4-BE49-F238E27FC236}">
                  <a16:creationId xmlns:a16="http://schemas.microsoft.com/office/drawing/2014/main" id="{A5441491-79A2-46BE-B743-2B16B14A7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6" name="Oval 28">
              <a:extLst>
                <a:ext uri="{FF2B5EF4-FFF2-40B4-BE49-F238E27FC236}">
                  <a16:creationId xmlns:a16="http://schemas.microsoft.com/office/drawing/2014/main" id="{9708B034-4658-4654-80C5-85F06C67F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7" name="Oval 29">
              <a:extLst>
                <a:ext uri="{FF2B5EF4-FFF2-40B4-BE49-F238E27FC236}">
                  <a16:creationId xmlns:a16="http://schemas.microsoft.com/office/drawing/2014/main" id="{A88342C0-ABBC-4F91-A90E-881094D78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28" name="Oval 30">
              <a:extLst>
                <a:ext uri="{FF2B5EF4-FFF2-40B4-BE49-F238E27FC236}">
                  <a16:creationId xmlns:a16="http://schemas.microsoft.com/office/drawing/2014/main" id="{FAF20D1A-AF12-4512-813D-E6ACC6CCD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9" name="Oval 31">
              <a:extLst>
                <a:ext uri="{FF2B5EF4-FFF2-40B4-BE49-F238E27FC236}">
                  <a16:creationId xmlns:a16="http://schemas.microsoft.com/office/drawing/2014/main" id="{A147D11A-AB3E-4537-8034-E9A09A520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0" name="Oval 32">
              <a:extLst>
                <a:ext uri="{FF2B5EF4-FFF2-40B4-BE49-F238E27FC236}">
                  <a16:creationId xmlns:a16="http://schemas.microsoft.com/office/drawing/2014/main" id="{DC7E6BCF-A9FF-4FFD-9B16-844BF1138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" name="Oval 33">
              <a:extLst>
                <a:ext uri="{FF2B5EF4-FFF2-40B4-BE49-F238E27FC236}">
                  <a16:creationId xmlns:a16="http://schemas.microsoft.com/office/drawing/2014/main" id="{3E6736FF-2F38-49F2-8CBB-14B0B9948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2" name="Oval 34">
              <a:extLst>
                <a:ext uri="{FF2B5EF4-FFF2-40B4-BE49-F238E27FC236}">
                  <a16:creationId xmlns:a16="http://schemas.microsoft.com/office/drawing/2014/main" id="{B3E1E14C-C3CC-47A8-B116-71E72B74F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3" name="Oval 35">
              <a:extLst>
                <a:ext uri="{FF2B5EF4-FFF2-40B4-BE49-F238E27FC236}">
                  <a16:creationId xmlns:a16="http://schemas.microsoft.com/office/drawing/2014/main" id="{A11279EB-3C9A-44BD-B79D-CC435A289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" name="Oval 36">
              <a:extLst>
                <a:ext uri="{FF2B5EF4-FFF2-40B4-BE49-F238E27FC236}">
                  <a16:creationId xmlns:a16="http://schemas.microsoft.com/office/drawing/2014/main" id="{86909752-534B-4C4A-A9FD-3817BBF55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5" name="Oval 37">
              <a:extLst>
                <a:ext uri="{FF2B5EF4-FFF2-40B4-BE49-F238E27FC236}">
                  <a16:creationId xmlns:a16="http://schemas.microsoft.com/office/drawing/2014/main" id="{9B83202D-8887-4F18-A909-FD39AA209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6" name="Oval 38">
              <a:extLst>
                <a:ext uri="{FF2B5EF4-FFF2-40B4-BE49-F238E27FC236}">
                  <a16:creationId xmlns:a16="http://schemas.microsoft.com/office/drawing/2014/main" id="{D1BA4A46-C4E7-4F1D-A91E-BEEFC9D63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7" name="Oval 39">
              <a:extLst>
                <a:ext uri="{FF2B5EF4-FFF2-40B4-BE49-F238E27FC236}">
                  <a16:creationId xmlns:a16="http://schemas.microsoft.com/office/drawing/2014/main" id="{8DF679C4-C0E2-4705-82D4-BEEC9E826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8" name="Oval 40">
              <a:extLst>
                <a:ext uri="{FF2B5EF4-FFF2-40B4-BE49-F238E27FC236}">
                  <a16:creationId xmlns:a16="http://schemas.microsoft.com/office/drawing/2014/main" id="{405FD0BA-C431-47B3-B5AB-D6C49A4D7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39" name="Explosion 2 41">
            <a:extLst>
              <a:ext uri="{FF2B5EF4-FFF2-40B4-BE49-F238E27FC236}">
                <a16:creationId xmlns:a16="http://schemas.microsoft.com/office/drawing/2014/main" id="{FFD494F9-91CF-4CCD-BCC6-535BE4690D44}"/>
              </a:ext>
            </a:extLst>
          </p:cNvPr>
          <p:cNvSpPr/>
          <p:nvPr userDrawn="1"/>
        </p:nvSpPr>
        <p:spPr>
          <a:xfrm>
            <a:off x="7315200" y="5410200"/>
            <a:ext cx="1600200" cy="1143000"/>
          </a:xfrm>
          <a:prstGeom prst="irregularSeal2">
            <a:avLst/>
          </a:prstGeom>
          <a:blipFill dpi="0" rotWithShape="1">
            <a:blip r:embed="rId13" cstate="print">
              <a:alphaModFix amt="6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Khatib</a:t>
            </a:r>
          </a:p>
        </p:txBody>
      </p:sp>
      <p:pic>
        <p:nvPicPr>
          <p:cNvPr id="40" name="Picture 96" descr="&#10;World Art.bmp                                                  000022C7Rosebud                        B3DED69B:">
            <a:extLst>
              <a:ext uri="{FF2B5EF4-FFF2-40B4-BE49-F238E27FC236}">
                <a16:creationId xmlns:a16="http://schemas.microsoft.com/office/drawing/2014/main" id="{B77EE85B-D641-4F0A-934C-94074EB737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" name="Group 1031">
            <a:extLst>
              <a:ext uri="{FF2B5EF4-FFF2-40B4-BE49-F238E27FC236}">
                <a16:creationId xmlns:a16="http://schemas.microsoft.com/office/drawing/2014/main" id="{E74DEEBB-D20B-4F55-90AD-E3A5E6352CF9}"/>
              </a:ext>
            </a:extLst>
          </p:cNvPr>
          <p:cNvGrpSpPr>
            <a:grpSpLocks/>
          </p:cNvGrpSpPr>
          <p:nvPr userDrawn="1"/>
        </p:nvGrpSpPr>
        <p:grpSpPr bwMode="auto">
          <a:xfrm rot="10630885">
            <a:off x="484188" y="5481638"/>
            <a:ext cx="8405812" cy="1246187"/>
            <a:chOff x="0" y="864"/>
            <a:chExt cx="5295" cy="785"/>
          </a:xfrm>
        </p:grpSpPr>
        <p:sp>
          <p:nvSpPr>
            <p:cNvPr id="42" name="Freeform 1032">
              <a:extLst>
                <a:ext uri="{FF2B5EF4-FFF2-40B4-BE49-F238E27FC236}">
                  <a16:creationId xmlns:a16="http://schemas.microsoft.com/office/drawing/2014/main" id="{F2B19EA8-CBD4-4C81-B42F-5D7DF447E6BD}"/>
                </a:ext>
              </a:extLst>
            </p:cNvPr>
            <p:cNvSpPr>
              <a:spLocks/>
            </p:cNvSpPr>
            <p:nvPr userDrawn="1"/>
          </p:nvSpPr>
          <p:spPr bwMode="auto">
            <a:xfrm rot="-507431">
              <a:off x="7" y="1469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3" name="Freeform 1033">
              <a:extLst>
                <a:ext uri="{FF2B5EF4-FFF2-40B4-BE49-F238E27FC236}">
                  <a16:creationId xmlns:a16="http://schemas.microsoft.com/office/drawing/2014/main" id="{EC7FA5A3-26CB-457D-B406-1A57FDEA5DC0}"/>
                </a:ext>
              </a:extLst>
            </p:cNvPr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44" name="Group 1034">
              <a:extLst>
                <a:ext uri="{FF2B5EF4-FFF2-40B4-BE49-F238E27FC236}">
                  <a16:creationId xmlns:a16="http://schemas.microsoft.com/office/drawing/2014/main" id="{BFE04E6A-84DC-4ACE-968C-A4995C80BB1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45" name="Oval 1035">
                <a:extLst>
                  <a:ext uri="{FF2B5EF4-FFF2-40B4-BE49-F238E27FC236}">
                    <a16:creationId xmlns:a16="http://schemas.microsoft.com/office/drawing/2014/main" id="{D67DF9CB-7AE0-4397-98A0-6FB044E47C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6" name="Oval 1036">
                <a:extLst>
                  <a:ext uri="{FF2B5EF4-FFF2-40B4-BE49-F238E27FC236}">
                    <a16:creationId xmlns:a16="http://schemas.microsoft.com/office/drawing/2014/main" id="{5C79ED50-7437-48A8-B214-790F01C37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0" y="378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7" name="Oval 1037">
                <a:extLst>
                  <a:ext uri="{FF2B5EF4-FFF2-40B4-BE49-F238E27FC236}">
                    <a16:creationId xmlns:a16="http://schemas.microsoft.com/office/drawing/2014/main" id="{B023349B-065F-4EF9-BDFE-1AC1CEF0C4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4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8" name="Oval 1038">
                <a:extLst>
                  <a:ext uri="{FF2B5EF4-FFF2-40B4-BE49-F238E27FC236}">
                    <a16:creationId xmlns:a16="http://schemas.microsoft.com/office/drawing/2014/main" id="{B7ADA514-B10A-457E-9D31-A38493C01B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4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49" name="Oval 1039">
                <a:extLst>
                  <a:ext uri="{FF2B5EF4-FFF2-40B4-BE49-F238E27FC236}">
                    <a16:creationId xmlns:a16="http://schemas.microsoft.com/office/drawing/2014/main" id="{6AA1B314-7847-47A6-9B1B-2C9372EC09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0" name="Oval 1040">
                <a:extLst>
                  <a:ext uri="{FF2B5EF4-FFF2-40B4-BE49-F238E27FC236}">
                    <a16:creationId xmlns:a16="http://schemas.microsoft.com/office/drawing/2014/main" id="{22E1F067-F6C9-4444-9B7C-A2F3A4C48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7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1" name="Oval 1041">
                <a:extLst>
                  <a:ext uri="{FF2B5EF4-FFF2-40B4-BE49-F238E27FC236}">
                    <a16:creationId xmlns:a16="http://schemas.microsoft.com/office/drawing/2014/main" id="{B13EF5ED-3644-40BC-92CA-BFCC9CD163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2" name="Oval 1042">
                <a:extLst>
                  <a:ext uri="{FF2B5EF4-FFF2-40B4-BE49-F238E27FC236}">
                    <a16:creationId xmlns:a16="http://schemas.microsoft.com/office/drawing/2014/main" id="{B594298A-C82A-44B6-A46F-AEA9FC0C35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53" name="Oval 1043">
                <a:extLst>
                  <a:ext uri="{FF2B5EF4-FFF2-40B4-BE49-F238E27FC236}">
                    <a16:creationId xmlns:a16="http://schemas.microsoft.com/office/drawing/2014/main" id="{7491C60C-29B5-412B-8D23-00FE4015CB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7" y="33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</p:grpSp>
      <p:grpSp>
        <p:nvGrpSpPr>
          <p:cNvPr id="56" name="Group 9">
            <a:extLst>
              <a:ext uri="{FF2B5EF4-FFF2-40B4-BE49-F238E27FC236}">
                <a16:creationId xmlns:a16="http://schemas.microsoft.com/office/drawing/2014/main" id="{A4934892-DEC7-45CB-B15A-6A56ADF7772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01467" y="5522155"/>
            <a:ext cx="560533" cy="834196"/>
            <a:chOff x="5136" y="960"/>
            <a:chExt cx="528" cy="864"/>
          </a:xfrm>
        </p:grpSpPr>
        <p:sp>
          <p:nvSpPr>
            <p:cNvPr id="57" name="Oval 10">
              <a:extLst>
                <a:ext uri="{FF2B5EF4-FFF2-40B4-BE49-F238E27FC236}">
                  <a16:creationId xmlns:a16="http://schemas.microsoft.com/office/drawing/2014/main" id="{84B72DAD-18CE-4CF3-9F3B-6365812F5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8" name="Oval 11">
              <a:extLst>
                <a:ext uri="{FF2B5EF4-FFF2-40B4-BE49-F238E27FC236}">
                  <a16:creationId xmlns:a16="http://schemas.microsoft.com/office/drawing/2014/main" id="{2D90008A-7096-4F7B-B9DD-0D413DE0A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9" name="Oval 12">
              <a:extLst>
                <a:ext uri="{FF2B5EF4-FFF2-40B4-BE49-F238E27FC236}">
                  <a16:creationId xmlns:a16="http://schemas.microsoft.com/office/drawing/2014/main" id="{BDD0A4E1-F580-40DF-9FCE-AC961AEEF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0" name="Oval 13">
              <a:extLst>
                <a:ext uri="{FF2B5EF4-FFF2-40B4-BE49-F238E27FC236}">
                  <a16:creationId xmlns:a16="http://schemas.microsoft.com/office/drawing/2014/main" id="{4D699305-6882-4702-A168-02441B99C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1" name="Oval 14">
              <a:extLst>
                <a:ext uri="{FF2B5EF4-FFF2-40B4-BE49-F238E27FC236}">
                  <a16:creationId xmlns:a16="http://schemas.microsoft.com/office/drawing/2014/main" id="{8C1A79A6-9C76-45A5-8375-EE85EE6CF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2" name="Oval 15">
              <a:extLst>
                <a:ext uri="{FF2B5EF4-FFF2-40B4-BE49-F238E27FC236}">
                  <a16:creationId xmlns:a16="http://schemas.microsoft.com/office/drawing/2014/main" id="{F5DFCFB6-5315-4B45-A5C7-CA4EDBCB5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3" name="Oval 16">
              <a:extLst>
                <a:ext uri="{FF2B5EF4-FFF2-40B4-BE49-F238E27FC236}">
                  <a16:creationId xmlns:a16="http://schemas.microsoft.com/office/drawing/2014/main" id="{60811DFE-FB61-4677-AF46-C063F7376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4" name="Oval 17">
              <a:extLst>
                <a:ext uri="{FF2B5EF4-FFF2-40B4-BE49-F238E27FC236}">
                  <a16:creationId xmlns:a16="http://schemas.microsoft.com/office/drawing/2014/main" id="{788C604E-CCCC-4538-A7E9-E130B32EE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5" name="Oval 18">
              <a:extLst>
                <a:ext uri="{FF2B5EF4-FFF2-40B4-BE49-F238E27FC236}">
                  <a16:creationId xmlns:a16="http://schemas.microsoft.com/office/drawing/2014/main" id="{6B4415B4-AF46-49DA-B41C-FEE0E5B56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6" name="Oval 19">
              <a:extLst>
                <a:ext uri="{FF2B5EF4-FFF2-40B4-BE49-F238E27FC236}">
                  <a16:creationId xmlns:a16="http://schemas.microsoft.com/office/drawing/2014/main" id="{86FC4508-6836-4DA6-A35A-53377F5A9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7" name="Oval 20">
              <a:extLst>
                <a:ext uri="{FF2B5EF4-FFF2-40B4-BE49-F238E27FC236}">
                  <a16:creationId xmlns:a16="http://schemas.microsoft.com/office/drawing/2014/main" id="{EAC25A62-AC30-4EE9-85EB-BD90F5D65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8" name="Oval 21">
              <a:extLst>
                <a:ext uri="{FF2B5EF4-FFF2-40B4-BE49-F238E27FC236}">
                  <a16:creationId xmlns:a16="http://schemas.microsoft.com/office/drawing/2014/main" id="{688A1F76-E465-40B0-992A-B9052B067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69" name="Oval 22">
              <a:extLst>
                <a:ext uri="{FF2B5EF4-FFF2-40B4-BE49-F238E27FC236}">
                  <a16:creationId xmlns:a16="http://schemas.microsoft.com/office/drawing/2014/main" id="{910EDDB5-8400-4AFF-AFE3-2DDB5CE2E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0" name="Oval 23">
              <a:extLst>
                <a:ext uri="{FF2B5EF4-FFF2-40B4-BE49-F238E27FC236}">
                  <a16:creationId xmlns:a16="http://schemas.microsoft.com/office/drawing/2014/main" id="{BFB897AD-F281-402E-B9A7-0F8669958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1" name="Oval 24">
              <a:extLst>
                <a:ext uri="{FF2B5EF4-FFF2-40B4-BE49-F238E27FC236}">
                  <a16:creationId xmlns:a16="http://schemas.microsoft.com/office/drawing/2014/main" id="{221AA5CB-E8AC-4B16-AAFB-58972BB51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2" name="Oval 25">
              <a:extLst>
                <a:ext uri="{FF2B5EF4-FFF2-40B4-BE49-F238E27FC236}">
                  <a16:creationId xmlns:a16="http://schemas.microsoft.com/office/drawing/2014/main" id="{A29F6408-F60B-4E6E-834A-FB506AFC6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3" name="Oval 26">
              <a:extLst>
                <a:ext uri="{FF2B5EF4-FFF2-40B4-BE49-F238E27FC236}">
                  <a16:creationId xmlns:a16="http://schemas.microsoft.com/office/drawing/2014/main" id="{E1055D17-10CD-4B9B-BDDA-86C9B0F39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4" name="Oval 27">
              <a:extLst>
                <a:ext uri="{FF2B5EF4-FFF2-40B4-BE49-F238E27FC236}">
                  <a16:creationId xmlns:a16="http://schemas.microsoft.com/office/drawing/2014/main" id="{22FA174B-2CF6-420B-8C24-59BBD26C54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5" name="Oval 28">
              <a:extLst>
                <a:ext uri="{FF2B5EF4-FFF2-40B4-BE49-F238E27FC236}">
                  <a16:creationId xmlns:a16="http://schemas.microsoft.com/office/drawing/2014/main" id="{55A4F049-33DF-482B-92B6-02C2A80F9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6" name="Oval 29">
              <a:extLst>
                <a:ext uri="{FF2B5EF4-FFF2-40B4-BE49-F238E27FC236}">
                  <a16:creationId xmlns:a16="http://schemas.microsoft.com/office/drawing/2014/main" id="{8FA5F1FF-F080-44D6-B3AA-A5310C064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7" name="Oval 30">
              <a:extLst>
                <a:ext uri="{FF2B5EF4-FFF2-40B4-BE49-F238E27FC236}">
                  <a16:creationId xmlns:a16="http://schemas.microsoft.com/office/drawing/2014/main" id="{64C47DE6-8DA6-4752-88E0-F1EF12C00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8" name="Oval 31">
              <a:extLst>
                <a:ext uri="{FF2B5EF4-FFF2-40B4-BE49-F238E27FC236}">
                  <a16:creationId xmlns:a16="http://schemas.microsoft.com/office/drawing/2014/main" id="{353C8A99-9CF7-40C7-B3DD-54BD5C96F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9" name="Oval 32">
              <a:extLst>
                <a:ext uri="{FF2B5EF4-FFF2-40B4-BE49-F238E27FC236}">
                  <a16:creationId xmlns:a16="http://schemas.microsoft.com/office/drawing/2014/main" id="{2FFE9DE2-5A40-4A88-A76C-6998DEF2C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0" name="Oval 33">
              <a:extLst>
                <a:ext uri="{FF2B5EF4-FFF2-40B4-BE49-F238E27FC236}">
                  <a16:creationId xmlns:a16="http://schemas.microsoft.com/office/drawing/2014/main" id="{155249D8-756F-4271-851C-CD8268979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1" name="Oval 34">
              <a:extLst>
                <a:ext uri="{FF2B5EF4-FFF2-40B4-BE49-F238E27FC236}">
                  <a16:creationId xmlns:a16="http://schemas.microsoft.com/office/drawing/2014/main" id="{B9ED9D7E-27C5-4E98-8FC4-7DF9D77FB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2" name="Oval 35">
              <a:extLst>
                <a:ext uri="{FF2B5EF4-FFF2-40B4-BE49-F238E27FC236}">
                  <a16:creationId xmlns:a16="http://schemas.microsoft.com/office/drawing/2014/main" id="{4B5F8CEA-2F53-4C9A-96F2-2824501C3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3" name="Oval 36">
              <a:extLst>
                <a:ext uri="{FF2B5EF4-FFF2-40B4-BE49-F238E27FC236}">
                  <a16:creationId xmlns:a16="http://schemas.microsoft.com/office/drawing/2014/main" id="{84E99D1A-05EE-444C-91F4-0162AF7E3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4" name="Oval 37">
              <a:extLst>
                <a:ext uri="{FF2B5EF4-FFF2-40B4-BE49-F238E27FC236}">
                  <a16:creationId xmlns:a16="http://schemas.microsoft.com/office/drawing/2014/main" id="{2141487F-3DC8-4559-BA05-6FEBF35EF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85" name="Oval 38">
              <a:extLst>
                <a:ext uri="{FF2B5EF4-FFF2-40B4-BE49-F238E27FC236}">
                  <a16:creationId xmlns:a16="http://schemas.microsoft.com/office/drawing/2014/main" id="{B57C29A8-7125-4BD0-A85B-839889751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6" name="Oval 39">
              <a:extLst>
                <a:ext uri="{FF2B5EF4-FFF2-40B4-BE49-F238E27FC236}">
                  <a16:creationId xmlns:a16="http://schemas.microsoft.com/office/drawing/2014/main" id="{E4B20623-B6C6-47FA-816B-0933853C5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7" name="Oval 40">
              <a:extLst>
                <a:ext uri="{FF2B5EF4-FFF2-40B4-BE49-F238E27FC236}">
                  <a16:creationId xmlns:a16="http://schemas.microsoft.com/office/drawing/2014/main" id="{49843C0A-352F-45E9-A941-78B463CFC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400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repeatCount="indefinite" de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latief@gmail.com" TargetMode="External"/><Relationship Id="rId2" Type="http://schemas.openxmlformats.org/officeDocument/2006/relationships/hyperlink" Target="mailto:khatib.alatief@ar-raniry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304800" y="4038600"/>
            <a:ext cx="8839200" cy="2536825"/>
          </a:xfrm>
        </p:spPr>
        <p:txBody>
          <a:bodyPr>
            <a:normAutofit/>
          </a:bodyPr>
          <a:lstStyle/>
          <a:p>
            <a:r>
              <a:rPr lang="en-US" altLang="en-US" sz="2200" b="1" dirty="0">
                <a:solidFill>
                  <a:schemeClr val="tx1"/>
                </a:solidFill>
              </a:rPr>
              <a:t>Khatib A. Latief</a:t>
            </a:r>
          </a:p>
          <a:p>
            <a:r>
              <a:rPr lang="en-US" altLang="en-US" sz="2200" b="1" dirty="0">
                <a:solidFill>
                  <a:schemeClr val="tx1"/>
                </a:solidFill>
              </a:rPr>
              <a:t>Email: </a:t>
            </a:r>
            <a:r>
              <a:rPr lang="en-US" altLang="en-US" sz="2200" b="1" dirty="0">
                <a:solidFill>
                  <a:schemeClr val="tx1"/>
                </a:solidFill>
                <a:hlinkClick r:id="rId2"/>
              </a:rPr>
              <a:t>khatib.alatief@ar-raniry.ac.id</a:t>
            </a:r>
            <a:r>
              <a:rPr lang="en-US" altLang="en-US" sz="2200" b="1" dirty="0">
                <a:solidFill>
                  <a:schemeClr val="tx1"/>
                </a:solidFill>
              </a:rPr>
              <a:t>.; </a:t>
            </a:r>
            <a:r>
              <a:rPr lang="en-US" altLang="en-US" sz="2200" b="1" dirty="0">
                <a:solidFill>
                  <a:schemeClr val="tx1"/>
                </a:solidFill>
                <a:hlinkClick r:id="rId3"/>
              </a:rPr>
              <a:t>kalatief@gmail.com</a:t>
            </a:r>
            <a:r>
              <a:rPr lang="en-US" altLang="en-US" sz="2200" b="1" dirty="0">
                <a:solidFill>
                  <a:schemeClr val="tx1"/>
                </a:solidFill>
              </a:rPr>
              <a:t>; khatibalatif@yahoo.com</a:t>
            </a:r>
          </a:p>
          <a:p>
            <a:r>
              <a:rPr lang="en-US" altLang="en-US" sz="2200" b="1" dirty="0">
                <a:solidFill>
                  <a:schemeClr val="tx1"/>
                </a:solidFill>
              </a:rPr>
              <a:t>Twitter: @</a:t>
            </a:r>
            <a:r>
              <a:rPr lang="en-US" altLang="en-US" sz="2200" b="1" dirty="0" err="1">
                <a:solidFill>
                  <a:schemeClr val="tx1"/>
                </a:solidFill>
              </a:rPr>
              <a:t>khatibalatief</a:t>
            </a:r>
            <a:endParaRPr lang="en-US" altLang="en-US" sz="2200" b="1" dirty="0">
              <a:solidFill>
                <a:schemeClr val="tx1"/>
              </a:solidFill>
            </a:endParaRPr>
          </a:p>
          <a:p>
            <a:r>
              <a:rPr lang="en-US" altLang="en-US" sz="2200" b="1" dirty="0">
                <a:solidFill>
                  <a:schemeClr val="tx1"/>
                </a:solidFill>
              </a:rPr>
              <a:t>Mobile: +628 1168 3019</a:t>
            </a:r>
          </a:p>
          <a:p>
            <a:endParaRPr lang="en-US" altLang="en-US" sz="2200" b="1" dirty="0">
              <a:solidFill>
                <a:schemeClr val="tx1"/>
              </a:solidFill>
            </a:endParaRPr>
          </a:p>
          <a:p>
            <a:endParaRPr lang="en-US" altLang="en-US" sz="2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371600"/>
            <a:ext cx="71628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CONSPECTUS</a:t>
            </a:r>
            <a:endParaRPr lang="en-US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066800" y="3048000"/>
            <a:ext cx="6858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Eight Meeting</a:t>
            </a:r>
          </a:p>
          <a:p>
            <a:pPr algn="ctr" eaLnBrk="1" hangingPunct="1"/>
            <a:endParaRPr lang="en-US" altLang="en-US" sz="2400" b="1" dirty="0"/>
          </a:p>
        </p:txBody>
      </p:sp>
    </p:spTree>
  </p:cSld>
  <p:clrMapOvr>
    <a:masterClrMapping/>
  </p:clrMapOvr>
  <p:transition>
    <p:push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1ED22-0496-4A1E-B26A-7F07E2ABE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3074"/>
          </a:xfrm>
        </p:spPr>
        <p:txBody>
          <a:bodyPr>
            <a:normAutofit/>
          </a:bodyPr>
          <a:lstStyle/>
          <a:p>
            <a:pPr algn="ctr"/>
            <a:r>
              <a:rPr lang="en-US" sz="25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INDIKATOR LEVEL DALAM </a:t>
            </a:r>
            <a:r>
              <a:rPr lang="en-US" sz="25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CONSPECTUS</a:t>
            </a:r>
            <a:endParaRPr lang="en-ID" sz="25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F324EC-FFE9-496B-ABBD-6F6B82E015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118881"/>
              </p:ext>
            </p:extLst>
          </p:nvPr>
        </p:nvGraphicFramePr>
        <p:xfrm>
          <a:off x="628650" y="1066800"/>
          <a:ext cx="78867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50">
                  <a:extLst>
                    <a:ext uri="{9D8B030D-6E8A-4147-A177-3AD203B41FA5}">
                      <a16:colId xmlns:a16="http://schemas.microsoft.com/office/drawing/2014/main" val="201900941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404246729"/>
                    </a:ext>
                  </a:extLst>
                </a:gridCol>
                <a:gridCol w="5010150">
                  <a:extLst>
                    <a:ext uri="{9D8B030D-6E8A-4147-A177-3AD203B41FA5}">
                      <a16:colId xmlns:a16="http://schemas.microsoft.com/office/drawing/2014/main" val="3609035084"/>
                    </a:ext>
                  </a:extLst>
                </a:gridCol>
              </a:tblGrid>
              <a:tr h="3824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Kode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Aras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Deskripsi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9156366"/>
                  </a:ext>
                </a:extLst>
              </a:tr>
              <a:tr h="1540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2a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Basic information Level (Introductory)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(level 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Dasar,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Pengantar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Koleksi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mencakup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rujukan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utama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dan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karya-karya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dapat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memberikan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penjelasan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lebih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lanjut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seperti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: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Buku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teks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Kajian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perkembangan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Karya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umum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berkaitan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topik-topik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utama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dilengkapi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tabel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skema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dan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illustrasi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Jurnal-jurnal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ilmiah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terseleksi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5051134"/>
                  </a:ext>
                </a:extLst>
              </a:tr>
              <a:tr h="333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2b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Basic Information Level (Advance) 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(level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Dasar,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Mahir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dimiliki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hanya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disediakan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rangka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pengumpulan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pengantar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bagi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tahap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lebih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lanjut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perpustakaan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mengoleksi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tentang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tertentu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cakupan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lebih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luas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dan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lebih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mendefinisikan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dan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memperkenalkan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Karya-karya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bentuk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: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Buku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Teks</a:t>
                      </a:r>
                      <a:endParaRPr lang="en-ID" sz="14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Kajian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rujukan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berkaitan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topik-topik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tertentu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ID" sz="14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Jurnal-jurnal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ilmiah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selektif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tahap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lanjut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disediakan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mendukung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kuliah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mahasiswa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di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samping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memenuhi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kebutuhan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dasar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bagi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universitas.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8739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804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1ED22-0496-4A1E-B26A-7F07E2ABE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3074"/>
          </a:xfrm>
        </p:spPr>
        <p:txBody>
          <a:bodyPr>
            <a:normAutofit/>
          </a:bodyPr>
          <a:lstStyle/>
          <a:p>
            <a:pPr algn="ctr"/>
            <a:r>
              <a:rPr lang="en-US" sz="25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INDIKATOR LEVEL DALAM </a:t>
            </a:r>
            <a:r>
              <a:rPr lang="en-US" sz="25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CONSPECTUS</a:t>
            </a:r>
            <a:endParaRPr lang="en-ID" sz="25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F324EC-FFE9-496B-ABBD-6F6B82E015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888101"/>
              </p:ext>
            </p:extLst>
          </p:nvPr>
        </p:nvGraphicFramePr>
        <p:xfrm>
          <a:off x="628650" y="1066800"/>
          <a:ext cx="78867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50">
                  <a:extLst>
                    <a:ext uri="{9D8B030D-6E8A-4147-A177-3AD203B41FA5}">
                      <a16:colId xmlns:a16="http://schemas.microsoft.com/office/drawing/2014/main" val="201900941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404246729"/>
                    </a:ext>
                  </a:extLst>
                </a:gridCol>
                <a:gridCol w="5010150">
                  <a:extLst>
                    <a:ext uri="{9D8B030D-6E8A-4147-A177-3AD203B41FA5}">
                      <a16:colId xmlns:a16="http://schemas.microsoft.com/office/drawing/2014/main" val="3609035084"/>
                    </a:ext>
                  </a:extLst>
                </a:gridCol>
              </a:tblGrid>
              <a:tr h="3824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Kode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Aras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Deskripsi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9156366"/>
                  </a:ext>
                </a:extLst>
              </a:tr>
              <a:tr h="15404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Study/Instructional Support Level  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(level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Pendukung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Kebutuhan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Instruksional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/Kajian)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ditekankan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dikoleksi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perpustakaan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harus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mendukung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disiplin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tersedia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meliputi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cakupan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lebih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luas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karya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utama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berbagai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format,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sejumlah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retrospektif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bernilai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klasik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koleksi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lengkap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karya-karya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penting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disiplin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koleksi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terpilih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karya-karya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penulis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sekunder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jurnal-jurnal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terpilih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cakupan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akses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menuju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pangkalan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data CD ROM, dan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rujukan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utama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berisi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bibliografi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mendukung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bersangkutan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5051134"/>
                  </a:ext>
                </a:extLst>
              </a:tr>
              <a:tr h="2832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3a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Study or Instructional Support Level, Introductory (level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Pendukung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Kebutuhan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Instruksional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kajian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pengantar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merupakan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subdivisi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memberikan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sumber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rangka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memelihara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cabang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pengetahuan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Koleksi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tahap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tercakup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meliputi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karya-karya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utama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disiplin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berbagai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format,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retrospektif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klasik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jurnal-jurnal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utama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akses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menuju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pangkalan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data CD ROM,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serta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rujukan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mencakup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bibliografi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berhubungan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disiplin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bersangkutan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menjadi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perbedaan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sebelumnya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meskipun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mendukung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perkuliahan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sarjana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dan program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kajian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mandiri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namun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cukup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mendukung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program magister.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8739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758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1ED22-0496-4A1E-B26A-7F07E2ABE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3074"/>
          </a:xfrm>
        </p:spPr>
        <p:txBody>
          <a:bodyPr>
            <a:normAutofit/>
          </a:bodyPr>
          <a:lstStyle/>
          <a:p>
            <a:pPr algn="ctr"/>
            <a:r>
              <a:rPr lang="en-US" sz="25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INDIKATOR LEVEL DALAM </a:t>
            </a:r>
            <a:r>
              <a:rPr lang="en-US" sz="25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CONSPECTUS</a:t>
            </a:r>
            <a:endParaRPr lang="en-ID" sz="25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F324EC-FFE9-496B-ABBD-6F6B82E015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163682"/>
              </p:ext>
            </p:extLst>
          </p:nvPr>
        </p:nvGraphicFramePr>
        <p:xfrm>
          <a:off x="614504" y="1676401"/>
          <a:ext cx="7886700" cy="4747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50">
                  <a:extLst>
                    <a:ext uri="{9D8B030D-6E8A-4147-A177-3AD203B41FA5}">
                      <a16:colId xmlns:a16="http://schemas.microsoft.com/office/drawing/2014/main" val="201900941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404246729"/>
                    </a:ext>
                  </a:extLst>
                </a:gridCol>
                <a:gridCol w="5010150">
                  <a:extLst>
                    <a:ext uri="{9D8B030D-6E8A-4147-A177-3AD203B41FA5}">
                      <a16:colId xmlns:a16="http://schemas.microsoft.com/office/drawing/2014/main" val="3609035084"/>
                    </a:ext>
                  </a:extLst>
                </a:gridCol>
              </a:tblGrid>
              <a:tr h="3217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Kode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Aras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Deskripsi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9156366"/>
                  </a:ext>
                </a:extLst>
              </a:tr>
              <a:tr h="19442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3b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Study or Instructional Support Level, Advanced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(level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Pendukung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Kebutuhan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Instruksional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/Kajian, Tingkat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Lanjut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koleksi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mencakup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dianggap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memenuhi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syarat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memelihara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disiplin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Koleksi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meliputi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jurnal-jurnal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utama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topik-topik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primer dan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sekunder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penting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retrospektif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substantif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memberikan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kedalaman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kajian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kepentingan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riset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dan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evaluas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akses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menuju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pangkalan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data CD ROM,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rujukan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berisi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sumber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bibliografis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utama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sudah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memadai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sarjana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dan magister.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5051134"/>
                  </a:ext>
                </a:extLst>
              </a:tr>
              <a:tr h="2382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Research Level 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(level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riset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perpustakaan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mengoleksi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dipublikasikan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seperti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hasil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tesis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dan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disertasi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Termasuk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juga di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dalamnya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laporan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hasil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penemuan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hasil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eksperimen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ilmiah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dan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penting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kepentingan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juga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mencakup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rujukan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penting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dan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monograf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terseleksi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jurnal-jurnal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ilmiah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lebih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luas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dan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beragam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lama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tetap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disimpan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kepentingan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kajian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Tingkat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ditujukan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doktor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dan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murni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8739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370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1ED22-0496-4A1E-B26A-7F07E2ABE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3074"/>
          </a:xfrm>
        </p:spPr>
        <p:txBody>
          <a:bodyPr>
            <a:normAutofit/>
          </a:bodyPr>
          <a:lstStyle/>
          <a:p>
            <a:pPr algn="ctr"/>
            <a:r>
              <a:rPr lang="en-US" sz="25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INDIKATOR LEVEL DALAM </a:t>
            </a:r>
            <a:r>
              <a:rPr lang="en-US" sz="25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CONSPECTUS</a:t>
            </a:r>
            <a:endParaRPr lang="en-ID" sz="25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F324EC-FFE9-496B-ABBD-6F6B82E015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362614"/>
              </p:ext>
            </p:extLst>
          </p:nvPr>
        </p:nvGraphicFramePr>
        <p:xfrm>
          <a:off x="614504" y="1676401"/>
          <a:ext cx="7886700" cy="1417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896">
                  <a:extLst>
                    <a:ext uri="{9D8B030D-6E8A-4147-A177-3AD203B41FA5}">
                      <a16:colId xmlns:a16="http://schemas.microsoft.com/office/drawing/2014/main" val="2019009419"/>
                    </a:ext>
                  </a:extLst>
                </a:gridCol>
                <a:gridCol w="2195654">
                  <a:extLst>
                    <a:ext uri="{9D8B030D-6E8A-4147-A177-3AD203B41FA5}">
                      <a16:colId xmlns:a16="http://schemas.microsoft.com/office/drawing/2014/main" val="1404246729"/>
                    </a:ext>
                  </a:extLst>
                </a:gridCol>
                <a:gridCol w="5010150">
                  <a:extLst>
                    <a:ext uri="{9D8B030D-6E8A-4147-A177-3AD203B41FA5}">
                      <a16:colId xmlns:a16="http://schemas.microsoft.com/office/drawing/2014/main" val="3609035084"/>
                    </a:ext>
                  </a:extLst>
                </a:gridCol>
              </a:tblGrid>
              <a:tr h="3217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Kode</a:t>
                      </a:r>
                      <a:endParaRPr lang="en-ID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Aras</a:t>
                      </a:r>
                      <a:endParaRPr lang="en-ID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Deskripsi</a:t>
                      </a:r>
                      <a:endParaRPr lang="en-ID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9156366"/>
                  </a:ext>
                </a:extLst>
              </a:tr>
              <a:tr h="745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D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Comprehensive Level</a:t>
                      </a:r>
                      <a:endParaRPr lang="en-ID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(level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Komprehensif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D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Pada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komprehensif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menyeluruh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mencakup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semua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koleksi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ada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pada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tingkat-tingkat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sebelumnya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tersedia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berbagai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format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serta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cakupan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bahasa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lebih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luas</a:t>
                      </a:r>
                      <a:r>
                        <a:rPr lang="en-US" sz="17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D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50511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31BAE8B-BBCE-48DA-ACE2-9E874BFBBAE1}"/>
              </a:ext>
            </a:extLst>
          </p:cNvPr>
          <p:cNvSpPr txBox="1"/>
          <p:nvPr/>
        </p:nvSpPr>
        <p:spPr>
          <a:xfrm>
            <a:off x="614504" y="3429000"/>
            <a:ext cx="7886700" cy="3349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Indikator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kedalaman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koleksi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mempresentasikan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level yang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berkelanjutan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Basic Information Level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 Level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tiap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level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diukur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kualitas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kuantitas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literatur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kenaikan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literatur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mencakup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format dan 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level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sebelumnya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literatur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 </a:t>
            </a:r>
            <a:r>
              <a:rPr lang="en-US" sz="1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 Level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(4)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mengandung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 4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mencakup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level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sebelumnya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yakni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Basic Information Level (1), Study (2), Instructional Support (3).</a:t>
            </a:r>
            <a:endParaRPr lang="en-ID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D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54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1ED22-0496-4A1E-B26A-7F07E2ABE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3074"/>
          </a:xfrm>
        </p:spPr>
        <p:txBody>
          <a:bodyPr>
            <a:normAutofit/>
          </a:bodyPr>
          <a:lstStyle/>
          <a:p>
            <a:pPr algn="ctr"/>
            <a:r>
              <a:rPr lang="en-US" sz="25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INDIKATOR CAKUPAN BAHASA</a:t>
            </a:r>
            <a:endParaRPr lang="en-ID" sz="25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F324EC-FFE9-496B-ABBD-6F6B82E015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362123"/>
              </p:ext>
            </p:extLst>
          </p:nvPr>
        </p:nvGraphicFramePr>
        <p:xfrm>
          <a:off x="614504" y="1447800"/>
          <a:ext cx="7886700" cy="4008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50">
                  <a:extLst>
                    <a:ext uri="{9D8B030D-6E8A-4147-A177-3AD203B41FA5}">
                      <a16:colId xmlns:a16="http://schemas.microsoft.com/office/drawing/2014/main" val="201900941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404246729"/>
                    </a:ext>
                  </a:extLst>
                </a:gridCol>
                <a:gridCol w="5010150">
                  <a:extLst>
                    <a:ext uri="{9D8B030D-6E8A-4147-A177-3AD203B41FA5}">
                      <a16:colId xmlns:a16="http://schemas.microsoft.com/office/drawing/2014/main" val="3609035084"/>
                    </a:ext>
                  </a:extLst>
                </a:gridCol>
              </a:tblGrid>
              <a:tr h="276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Kode</a:t>
                      </a:r>
                      <a:endParaRPr lang="en-ID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Aras</a:t>
                      </a:r>
                      <a:endParaRPr lang="en-ID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solidFill>
                            <a:srgbClr val="22222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Deskripsi</a:t>
                      </a:r>
                      <a:endParaRPr lang="en-ID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9156366"/>
                  </a:ext>
                </a:extLst>
              </a:tr>
              <a:tr h="817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berbahasa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Inggris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mendominasi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sedangkan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koleksi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hanya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tersedia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sedikit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bahkan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sama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sekali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5051134"/>
                  </a:ext>
                </a:extLst>
              </a:tr>
              <a:tr h="817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Selected non-English Languages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bukan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berbahasa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Inggris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tersedia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secara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terseleksi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melengkapi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berbahasa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Inggris</a:t>
                      </a:r>
                      <a:endParaRPr lang="en-ID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749958"/>
                  </a:ext>
                </a:extLst>
              </a:tr>
              <a:tr h="817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 Selection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Seleksi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luas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koleksi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berbagai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bahasa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dan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kebijakan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membatasi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berdasarkan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Bahasa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tertentu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9658792"/>
                  </a:ext>
                </a:extLst>
              </a:tr>
              <a:tr h="639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One-Non English Language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didominasi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oleh salah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satu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bahasa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selain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Bahasa </a:t>
                      </a: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Inggris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5577106"/>
                  </a:ext>
                </a:extLst>
              </a:tr>
              <a:tr h="63969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Sumber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WLN Collection Assessment Manual 4</a:t>
                      </a:r>
                      <a:r>
                        <a:rPr lang="en-ID" sz="16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D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Edition, 1992.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D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D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65983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31BAE8B-BBCE-48DA-ACE2-9E874BFBBAE1}"/>
              </a:ext>
            </a:extLst>
          </p:cNvPr>
          <p:cNvSpPr txBox="1"/>
          <p:nvPr/>
        </p:nvSpPr>
        <p:spPr>
          <a:xfrm>
            <a:off x="685800" y="3124200"/>
            <a:ext cx="7886700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37649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AD87A-1AE6-4AD1-BC50-DCCDBFC1A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09600"/>
            <a:ext cx="6662737" cy="625474"/>
          </a:xfrm>
        </p:spPr>
        <p:txBody>
          <a:bodyPr>
            <a:normAutofit/>
          </a:bodyPr>
          <a:lstStyle/>
          <a:p>
            <a:r>
              <a:rPr lang="en-ID" sz="2500" b="1" dirty="0" err="1">
                <a:solidFill>
                  <a:srgbClr val="0000FF"/>
                </a:solidFill>
              </a:rPr>
              <a:t>Tahap-Tahap</a:t>
            </a:r>
            <a:r>
              <a:rPr lang="en-ID" sz="2500" b="1" dirty="0">
                <a:solidFill>
                  <a:srgbClr val="0000FF"/>
                </a:solidFill>
              </a:rPr>
              <a:t> </a:t>
            </a:r>
            <a:r>
              <a:rPr lang="en-ID" sz="2500" b="1" dirty="0" err="1">
                <a:solidFill>
                  <a:srgbClr val="0000FF"/>
                </a:solidFill>
              </a:rPr>
              <a:t>Evaluasi</a:t>
            </a:r>
            <a:r>
              <a:rPr lang="en-ID" sz="2500" b="1" dirty="0">
                <a:solidFill>
                  <a:srgbClr val="0000FF"/>
                </a:solidFill>
              </a:rPr>
              <a:t> </a:t>
            </a:r>
            <a:r>
              <a:rPr lang="en-ID" sz="2500" b="1" dirty="0" err="1">
                <a:solidFill>
                  <a:srgbClr val="0000FF"/>
                </a:solidFill>
              </a:rPr>
              <a:t>Koleksi</a:t>
            </a:r>
            <a:r>
              <a:rPr lang="en-ID" sz="2500" b="1" dirty="0">
                <a:solidFill>
                  <a:srgbClr val="0000FF"/>
                </a:solidFill>
              </a:rPr>
              <a:t> </a:t>
            </a:r>
            <a:r>
              <a:rPr lang="en-ID" sz="2500" b="1" dirty="0" err="1">
                <a:solidFill>
                  <a:srgbClr val="0000FF"/>
                </a:solidFill>
              </a:rPr>
              <a:t>Metode</a:t>
            </a:r>
            <a:r>
              <a:rPr lang="en-ID" sz="2500" b="1" dirty="0">
                <a:solidFill>
                  <a:srgbClr val="0000FF"/>
                </a:solidFill>
              </a:rPr>
              <a:t> Conspectus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F2B840-A128-43AD-8D57-07C3BC8B3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28800"/>
            <a:ext cx="7886700" cy="402272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D" dirty="0" err="1"/>
              <a:t>Perencanaan</a:t>
            </a:r>
            <a:r>
              <a:rPr lang="en-ID" dirty="0"/>
              <a:t> dan </a:t>
            </a:r>
            <a:r>
              <a:rPr lang="en-ID" dirty="0" err="1"/>
              <a:t>persiapan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penilaian</a:t>
            </a:r>
            <a:endParaRPr lang="en-ID" dirty="0"/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Menguji</a:t>
            </a:r>
            <a:r>
              <a:rPr lang="en-ID" dirty="0"/>
              <a:t> </a:t>
            </a:r>
            <a:r>
              <a:rPr lang="en-ID" dirty="0" err="1"/>
              <a:t>koleksi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tiap-tiap</a:t>
            </a:r>
            <a:r>
              <a:rPr lang="en-ID" dirty="0"/>
              <a:t> </a:t>
            </a:r>
            <a:r>
              <a:rPr lang="en-ID" dirty="0" err="1"/>
              <a:t>subjeck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Mencatat</a:t>
            </a:r>
            <a:r>
              <a:rPr lang="en-ID" dirty="0"/>
              <a:t> data yang </a:t>
            </a:r>
            <a:r>
              <a:rPr lang="en-ID" dirty="0" err="1"/>
              <a:t>dikumpulkan</a:t>
            </a:r>
            <a:r>
              <a:rPr lang="en-ID" dirty="0"/>
              <a:t> yang </a:t>
            </a:r>
            <a:r>
              <a:rPr lang="en-ID" dirty="0" err="1"/>
              <a:t>meliputi</a:t>
            </a:r>
            <a:r>
              <a:rPr lang="en-ID" dirty="0"/>
              <a:t> </a:t>
            </a:r>
            <a:r>
              <a:rPr lang="en-ID" dirty="0" err="1"/>
              <a:t>deskripsi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karakteristik</a:t>
            </a:r>
            <a:r>
              <a:rPr lang="en-ID" dirty="0"/>
              <a:t> </a:t>
            </a:r>
            <a:r>
              <a:rPr lang="en-ID" dirty="0" err="1"/>
              <a:t>unik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koleksi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tiap</a:t>
            </a:r>
            <a:r>
              <a:rPr lang="en-ID" dirty="0"/>
              <a:t> area </a:t>
            </a:r>
            <a:r>
              <a:rPr lang="en-ID" dirty="0" err="1"/>
              <a:t>subjek</a:t>
            </a:r>
            <a:r>
              <a:rPr lang="en-ID" dirty="0"/>
              <a:t>,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judul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Menganalisis</a:t>
            </a:r>
            <a:r>
              <a:rPr lang="en-ID" dirty="0"/>
              <a:t> data yang </a:t>
            </a:r>
            <a:r>
              <a:rPr lang="en-ID" dirty="0" err="1"/>
              <a:t>dikumpulkan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level </a:t>
            </a:r>
            <a:r>
              <a:rPr lang="en-ID" dirty="0" err="1"/>
              <a:t>koleksi</a:t>
            </a:r>
            <a:r>
              <a:rPr lang="en-ID" dirty="0"/>
              <a:t> dan </a:t>
            </a:r>
            <a:r>
              <a:rPr lang="en-ID" dirty="0" err="1"/>
              <a:t>akuisisi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penilaian</a:t>
            </a:r>
            <a:r>
              <a:rPr lang="en-ID" dirty="0"/>
              <a:t> masing-masing </a:t>
            </a:r>
            <a:r>
              <a:rPr lang="en-ID" dirty="0" err="1"/>
              <a:t>subjek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tingkatan</a:t>
            </a:r>
            <a:r>
              <a:rPr lang="en-ID" dirty="0"/>
              <a:t> </a:t>
            </a:r>
            <a:r>
              <a:rPr lang="en-ID" dirty="0" err="1"/>
              <a:t>numerik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level </a:t>
            </a:r>
            <a:r>
              <a:rPr lang="en-ID" dirty="0" err="1"/>
              <a:t>koleksi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penilaian</a:t>
            </a:r>
            <a:r>
              <a:rPr lang="en-ID" dirty="0"/>
              <a:t> masing-masing </a:t>
            </a:r>
            <a:r>
              <a:rPr lang="en-ID" dirty="0" err="1"/>
              <a:t>subjek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tingkatan</a:t>
            </a:r>
            <a:r>
              <a:rPr lang="en-ID" dirty="0"/>
              <a:t> </a:t>
            </a:r>
            <a:r>
              <a:rPr lang="en-ID" dirty="0" err="1"/>
              <a:t>numerik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level </a:t>
            </a:r>
            <a:r>
              <a:rPr lang="en-ID" dirty="0" err="1"/>
              <a:t>akuisisi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09923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AD87A-1AE6-4AD1-BC50-DCCDBFC1A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09600"/>
            <a:ext cx="6662737" cy="625474"/>
          </a:xfrm>
        </p:spPr>
        <p:txBody>
          <a:bodyPr>
            <a:normAutofit fontScale="90000"/>
          </a:bodyPr>
          <a:lstStyle/>
          <a:p>
            <a:r>
              <a:rPr lang="en-ID" sz="2500" dirty="0" err="1"/>
              <a:t>T</a:t>
            </a:r>
            <a:r>
              <a:rPr lang="en-ID" sz="2500" b="1" dirty="0" err="1"/>
              <a:t>ahap-Tahap</a:t>
            </a:r>
            <a:r>
              <a:rPr lang="en-ID" sz="2500" b="1" dirty="0"/>
              <a:t> </a:t>
            </a:r>
            <a:r>
              <a:rPr lang="en-ID" sz="2500" b="1" dirty="0" err="1"/>
              <a:t>Evaluasi</a:t>
            </a:r>
            <a:r>
              <a:rPr lang="en-ID" sz="2500" b="1" dirty="0"/>
              <a:t> </a:t>
            </a:r>
            <a:r>
              <a:rPr lang="en-ID" sz="2500" b="1" dirty="0" err="1"/>
              <a:t>Koleksi</a:t>
            </a:r>
            <a:r>
              <a:rPr lang="en-ID" sz="2500" b="1" dirty="0"/>
              <a:t> </a:t>
            </a:r>
            <a:r>
              <a:rPr lang="en-ID" sz="2500" b="1" dirty="0" err="1"/>
              <a:t>Metode</a:t>
            </a:r>
            <a:r>
              <a:rPr lang="en-ID" sz="2500" b="1" dirty="0"/>
              <a:t> Conspectus - </a:t>
            </a:r>
            <a:r>
              <a:rPr lang="en-ID" sz="2500" b="1" dirty="0" err="1"/>
              <a:t>lanjutan</a:t>
            </a:r>
            <a:endParaRPr lang="en-ID" sz="2500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F2B840-A128-43AD-8D57-07C3BC8B3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365" y="2133600"/>
            <a:ext cx="7886700" cy="312420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penilaian</a:t>
            </a:r>
            <a:r>
              <a:rPr lang="en-ID" dirty="0"/>
              <a:t> masing-masing </a:t>
            </a:r>
            <a:r>
              <a:rPr lang="en-ID" dirty="0" err="1"/>
              <a:t>subjek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tingkatan</a:t>
            </a:r>
            <a:r>
              <a:rPr lang="en-ID" dirty="0"/>
              <a:t> </a:t>
            </a:r>
            <a:r>
              <a:rPr lang="en-ID" dirty="0" err="1"/>
              <a:t>numerik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level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koleksi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kode</a:t>
            </a:r>
            <a:r>
              <a:rPr lang="en-ID" dirty="0"/>
              <a:t> Bahasa </a:t>
            </a:r>
            <a:r>
              <a:rPr lang="en-ID" dirty="0" err="1"/>
              <a:t>untuk</a:t>
            </a:r>
            <a:r>
              <a:rPr lang="en-ID" dirty="0"/>
              <a:t> area </a:t>
            </a:r>
            <a:r>
              <a:rPr lang="en-ID" dirty="0" err="1"/>
              <a:t>subjek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Bahasa </a:t>
            </a:r>
            <a:r>
              <a:rPr lang="en-ID" dirty="0" err="1"/>
              <a:t>Inggris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ID" dirty="0" err="1"/>
              <a:t>Mencatat</a:t>
            </a:r>
            <a:r>
              <a:rPr lang="en-ID" dirty="0"/>
              <a:t> rating </a:t>
            </a:r>
            <a:r>
              <a:rPr lang="en-ID" dirty="0" err="1"/>
              <a:t>tersebut</a:t>
            </a:r>
            <a:r>
              <a:rPr lang="en-ID" dirty="0"/>
              <a:t> dan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komentar</a:t>
            </a:r>
            <a:r>
              <a:rPr lang="en-ID" dirty="0"/>
              <a:t> pada </a:t>
            </a:r>
            <a:r>
              <a:rPr lang="en-ID" dirty="0" err="1"/>
              <a:t>lembar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conspectus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mendeskripsikan</a:t>
            </a:r>
            <a:r>
              <a:rPr lang="en-ID" dirty="0"/>
              <a:t> </a:t>
            </a:r>
            <a:r>
              <a:rPr lang="en-ID" dirty="0" err="1"/>
              <a:t>kekuatan</a:t>
            </a:r>
            <a:r>
              <a:rPr lang="en-ID" dirty="0"/>
              <a:t> dan </a:t>
            </a:r>
            <a:r>
              <a:rPr lang="en-ID" dirty="0" err="1"/>
              <a:t>kelemahan</a:t>
            </a:r>
            <a:r>
              <a:rPr lang="en-ID" dirty="0"/>
              <a:t> </a:t>
            </a:r>
            <a:r>
              <a:rPr lang="en-ID" dirty="0" err="1"/>
              <a:t>koleksi</a:t>
            </a:r>
            <a:r>
              <a:rPr lang="en-ID" dirty="0"/>
              <a:t> dan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koleksi</a:t>
            </a:r>
            <a:r>
              <a:rPr lang="en-ID" dirty="0"/>
              <a:t>.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ID" dirty="0" err="1"/>
              <a:t>Memasukkan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system </a:t>
            </a:r>
            <a:r>
              <a:rPr lang="en-ID" dirty="0" err="1"/>
              <a:t>pangkalan</a:t>
            </a:r>
            <a:r>
              <a:rPr lang="en-ID" dirty="0"/>
              <a:t> data </a:t>
            </a:r>
            <a:r>
              <a:rPr lang="en-ID" dirty="0" err="1"/>
              <a:t>perpustakaan</a:t>
            </a:r>
            <a:r>
              <a:rPr lang="en-ID" dirty="0"/>
              <a:t> (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).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2965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DC9B8-A03C-415C-958E-F49A0D92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990600"/>
            <a:ext cx="7886700" cy="1325563"/>
          </a:xfrm>
        </p:spPr>
        <p:txBody>
          <a:bodyPr/>
          <a:lstStyle/>
          <a:p>
            <a:r>
              <a:rPr lang="en-ID" b="1" dirty="0" err="1"/>
              <a:t>Manfaat</a:t>
            </a:r>
            <a:r>
              <a:rPr lang="en-ID" b="1" dirty="0"/>
              <a:t> </a:t>
            </a:r>
            <a:r>
              <a:rPr lang="en-ID" b="1" dirty="0" err="1"/>
              <a:t>dari</a:t>
            </a:r>
            <a:r>
              <a:rPr lang="en-ID" b="1" dirty="0"/>
              <a:t> Conspectus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D919FE-839E-46CA-9D8E-DC6D38232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67000"/>
            <a:ext cx="7886700" cy="2971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D" sz="2500" dirty="0" err="1"/>
              <a:t>Dapat</a:t>
            </a:r>
            <a:r>
              <a:rPr lang="en-ID" sz="2500" dirty="0"/>
              <a:t> </a:t>
            </a:r>
            <a:r>
              <a:rPr lang="en-ID" sz="2500" dirty="0" err="1"/>
              <a:t>menggambarkan</a:t>
            </a:r>
            <a:r>
              <a:rPr lang="en-ID" sz="2500" dirty="0"/>
              <a:t> </a:t>
            </a:r>
            <a:r>
              <a:rPr lang="en-ID" sz="2500" dirty="0" err="1"/>
              <a:t>kekuatan</a:t>
            </a:r>
            <a:r>
              <a:rPr lang="en-ID" sz="2500" dirty="0"/>
              <a:t> </a:t>
            </a:r>
            <a:r>
              <a:rPr lang="en-ID" sz="2500" dirty="0" err="1"/>
              <a:t>koleksi</a:t>
            </a:r>
            <a:r>
              <a:rPr lang="en-ID" sz="2500" dirty="0"/>
              <a:t> </a:t>
            </a:r>
            <a:r>
              <a:rPr lang="en-ID" sz="2500" dirty="0" err="1"/>
              <a:t>saat</a:t>
            </a:r>
            <a:r>
              <a:rPr lang="en-ID" sz="2500" dirty="0"/>
              <a:t> </a:t>
            </a:r>
            <a:r>
              <a:rPr lang="en-ID" sz="2500" dirty="0" err="1"/>
              <a:t>ini</a:t>
            </a:r>
            <a:endParaRPr lang="en-ID" sz="2500" dirty="0"/>
          </a:p>
          <a:p>
            <a:pPr marL="457200" indent="-457200">
              <a:buFont typeface="+mj-lt"/>
              <a:buAutoNum type="arabicPeriod"/>
            </a:pPr>
            <a:r>
              <a:rPr lang="en-ID" sz="2500" dirty="0" err="1"/>
              <a:t>Dapat</a:t>
            </a:r>
            <a:r>
              <a:rPr lang="en-ID" sz="2500" dirty="0"/>
              <a:t> </a:t>
            </a:r>
            <a:r>
              <a:rPr lang="en-ID" sz="2500" dirty="0" err="1"/>
              <a:t>menggambarkan</a:t>
            </a:r>
            <a:r>
              <a:rPr lang="en-ID" sz="2500" dirty="0"/>
              <a:t> </a:t>
            </a:r>
            <a:r>
              <a:rPr lang="en-ID" sz="2500" dirty="0" err="1"/>
              <a:t>kebutuhan</a:t>
            </a:r>
            <a:r>
              <a:rPr lang="en-ID" sz="2500" dirty="0"/>
              <a:t> </a:t>
            </a:r>
            <a:r>
              <a:rPr lang="en-ID" sz="2500" dirty="0" err="1"/>
              <a:t>koleksi</a:t>
            </a:r>
            <a:r>
              <a:rPr lang="en-ID" sz="2500" dirty="0"/>
              <a:t> masa </a:t>
            </a:r>
            <a:r>
              <a:rPr lang="en-ID" sz="2500" dirty="0" err="1"/>
              <a:t>depan</a:t>
            </a:r>
            <a:r>
              <a:rPr lang="en-ID" sz="25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500" dirty="0" err="1"/>
              <a:t>Dapat</a:t>
            </a:r>
            <a:r>
              <a:rPr lang="en-ID" sz="2500" dirty="0"/>
              <a:t> </a:t>
            </a:r>
            <a:r>
              <a:rPr lang="en-ID" sz="2500" dirty="0" err="1"/>
              <a:t>membantu</a:t>
            </a:r>
            <a:r>
              <a:rPr lang="en-ID" sz="2500" dirty="0"/>
              <a:t> </a:t>
            </a:r>
            <a:r>
              <a:rPr lang="en-ID" sz="2500" dirty="0" err="1"/>
              <a:t>rationalisasi</a:t>
            </a:r>
            <a:r>
              <a:rPr lang="en-ID" sz="2500" dirty="0"/>
              <a:t> </a:t>
            </a:r>
            <a:r>
              <a:rPr lang="en-ID" sz="2500" dirty="0" err="1"/>
              <a:t>koleksi</a:t>
            </a:r>
            <a:r>
              <a:rPr lang="en-ID" sz="25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500" dirty="0" err="1"/>
              <a:t>Dapat</a:t>
            </a:r>
            <a:r>
              <a:rPr lang="en-ID" sz="2500" dirty="0"/>
              <a:t> </a:t>
            </a:r>
            <a:r>
              <a:rPr lang="en-ID" sz="2500" dirty="0" err="1"/>
              <a:t>membantu</a:t>
            </a:r>
            <a:r>
              <a:rPr lang="en-ID" sz="2500" dirty="0"/>
              <a:t> resource sharing.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500" dirty="0" err="1"/>
              <a:t>Dapat</a:t>
            </a:r>
            <a:r>
              <a:rPr lang="en-ID" sz="2500" dirty="0"/>
              <a:t> </a:t>
            </a:r>
            <a:r>
              <a:rPr lang="en-ID" sz="2500" dirty="0" err="1"/>
              <a:t>membantu</a:t>
            </a:r>
            <a:r>
              <a:rPr lang="en-ID" sz="2500" dirty="0"/>
              <a:t> </a:t>
            </a:r>
            <a:r>
              <a:rPr lang="en-ID" sz="2500" dirty="0" err="1"/>
              <a:t>prioritas</a:t>
            </a:r>
            <a:r>
              <a:rPr lang="en-ID" sz="2500" dirty="0"/>
              <a:t> </a:t>
            </a:r>
            <a:r>
              <a:rPr lang="en-ID" sz="2500" dirty="0" err="1"/>
              <a:t>konservasi</a:t>
            </a:r>
            <a:r>
              <a:rPr lang="en-ID" sz="2500" dirty="0"/>
              <a:t> </a:t>
            </a:r>
            <a:r>
              <a:rPr lang="en-ID" sz="2500" dirty="0" err="1"/>
              <a:t>aktivitas</a:t>
            </a:r>
            <a:r>
              <a:rPr lang="en-ID" sz="2500" dirty="0"/>
              <a:t> </a:t>
            </a:r>
            <a:r>
              <a:rPr lang="en-ID" sz="2500" dirty="0" err="1"/>
              <a:t>konservasi</a:t>
            </a:r>
            <a:r>
              <a:rPr lang="en-ID" sz="2500" dirty="0"/>
              <a:t> </a:t>
            </a:r>
            <a:r>
              <a:rPr lang="en-ID" sz="2500" dirty="0" err="1"/>
              <a:t>bahan</a:t>
            </a:r>
            <a:r>
              <a:rPr lang="en-ID" sz="2500" dirty="0"/>
              <a:t> </a:t>
            </a:r>
            <a:r>
              <a:rPr lang="en-ID" sz="2500" dirty="0" err="1"/>
              <a:t>koleksi</a:t>
            </a:r>
            <a:r>
              <a:rPr lang="en-ID" sz="2500" dirty="0"/>
              <a:t>.</a:t>
            </a:r>
          </a:p>
          <a:p>
            <a:endParaRPr lang="en-ID" sz="2500" dirty="0"/>
          </a:p>
        </p:txBody>
      </p:sp>
    </p:spTree>
    <p:extLst>
      <p:ext uri="{BB962C8B-B14F-4D97-AF65-F5344CB8AC3E}">
        <p14:creationId xmlns:p14="http://schemas.microsoft.com/office/powerpoint/2010/main" val="796855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4A2F6-6F68-4AEF-98F6-2ECBCFE45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65126"/>
            <a:ext cx="1676400" cy="1325563"/>
          </a:xfrm>
        </p:spPr>
        <p:txBody>
          <a:bodyPr/>
          <a:lstStyle/>
          <a:p>
            <a:r>
              <a:rPr lang="en-ID" b="1" dirty="0" err="1">
                <a:solidFill>
                  <a:srgbClr val="0000FF"/>
                </a:solidFill>
              </a:rPr>
              <a:t>Tugas</a:t>
            </a:r>
            <a:endParaRPr lang="en-ID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1B425-0882-4D7D-900F-CF19740E9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73134"/>
            <a:ext cx="7886700" cy="1098686"/>
          </a:xfrm>
        </p:spPr>
        <p:txBody>
          <a:bodyPr/>
          <a:lstStyle/>
          <a:p>
            <a:r>
              <a:rPr lang="en-ID" dirty="0"/>
              <a:t>Buat </a:t>
            </a:r>
            <a:r>
              <a:rPr lang="en-ID" dirty="0" err="1"/>
              <a:t>Kelebihan</a:t>
            </a:r>
            <a:r>
              <a:rPr lang="en-ID" dirty="0"/>
              <a:t> dan </a:t>
            </a:r>
            <a:r>
              <a:rPr lang="en-ID" dirty="0" err="1"/>
              <a:t>Kelemahan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Conspectus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eveluaisi</a:t>
            </a:r>
            <a:r>
              <a:rPr lang="en-ID" dirty="0"/>
              <a:t> </a:t>
            </a:r>
            <a:r>
              <a:rPr lang="en-ID" dirty="0" err="1"/>
              <a:t>koleksi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4354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D4F4D-AFC5-48CB-825F-E39046C7A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819095"/>
            <a:ext cx="6347713" cy="381000"/>
          </a:xfrm>
        </p:spPr>
        <p:txBody>
          <a:bodyPr>
            <a:noAutofit/>
          </a:bodyPr>
          <a:lstStyle/>
          <a:p>
            <a:r>
              <a:rPr lang="en-ID" sz="4000" b="1" dirty="0" err="1"/>
              <a:t>Pengertian</a:t>
            </a:r>
            <a:endParaRPr lang="en-ID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5EC56-4AB1-4588-AE32-3E771DE08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47800"/>
            <a:ext cx="7924802" cy="4593563"/>
          </a:xfrm>
        </p:spPr>
        <p:txBody>
          <a:bodyPr>
            <a:noAutofit/>
          </a:bodyPr>
          <a:lstStyle/>
          <a:p>
            <a:r>
              <a:rPr lang="en-US" sz="2200" b="0" i="0" dirty="0">
                <a:solidFill>
                  <a:srgbClr val="202124"/>
                </a:solidFill>
                <a:effectLst/>
              </a:rPr>
              <a:t>The </a:t>
            </a:r>
            <a:r>
              <a:rPr lang="en-US" sz="2200" b="1" i="0" dirty="0">
                <a:solidFill>
                  <a:srgbClr val="202124"/>
                </a:solidFill>
                <a:effectLst/>
              </a:rPr>
              <a:t>Conspectus approach</a:t>
            </a:r>
            <a:r>
              <a:rPr lang="en-US" sz="2200" b="0" i="0" dirty="0">
                <a:solidFill>
                  <a:srgbClr val="202124"/>
                </a:solidFill>
                <a:effectLst/>
              </a:rPr>
              <a:t> is a subjective, qualitative </a:t>
            </a:r>
            <a:r>
              <a:rPr lang="en-US" sz="2200" b="1" i="0" dirty="0">
                <a:solidFill>
                  <a:srgbClr val="202124"/>
                </a:solidFill>
                <a:effectLst/>
              </a:rPr>
              <a:t>method</a:t>
            </a:r>
            <a:r>
              <a:rPr lang="en-US" sz="2200" b="0" i="0" dirty="0">
                <a:solidFill>
                  <a:srgbClr val="202124"/>
                </a:solidFill>
                <a:effectLst/>
              </a:rPr>
              <a:t> of collection assessment that is used by librarians to evaluate collections for strengths and weaknesses.</a:t>
            </a:r>
            <a:endParaRPr lang="en-ID" sz="2200" dirty="0"/>
          </a:p>
          <a:p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Conspectus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adalah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alat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yang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digunakan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  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untuk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melakukan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evaluasi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  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koleksi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.</a:t>
            </a:r>
          </a:p>
          <a:p>
            <a:r>
              <a:rPr lang="en-US" sz="2200" dirty="0">
                <a:solidFill>
                  <a:srgbClr val="222222"/>
                </a:solidFill>
                <a:ea typeface="Times New Roman" panose="02020603050405020304" pitchFamily="18" charset="0"/>
              </a:rPr>
              <a:t>Conspectus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merupakan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salah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satu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dari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metode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untuk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mengukur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koleksi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buku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secara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kualitatif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.</a:t>
            </a:r>
          </a:p>
          <a:p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Conspectus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digunakann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untuk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menilai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intensitas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koleksi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kekuatan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dan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kelemahan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koleksi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dari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satu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atau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 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beberapa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perpustakaan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.</a:t>
            </a:r>
          </a:p>
          <a:p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Conspectus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merupakan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metode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memberikan</a:t>
            </a:r>
            <a:r>
              <a:rPr lang="en-US" sz="22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penilaian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dengan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cara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evaluasi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koleksi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untuk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mengetahui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kekuatan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dan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kelemahan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koleksi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dengan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kode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0-5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untuk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tingkat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koleksi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dan </a:t>
            </a:r>
            <a:r>
              <a:rPr lang="en-US" sz="22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C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akupan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Bahasa</a:t>
            </a:r>
            <a:r>
              <a:rPr lang="en-US" sz="22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yang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telah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ditentukan</a:t>
            </a:r>
            <a:r>
              <a:rPr lang="en-US" sz="2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583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6C51-FD02-432E-B30D-5DF29ECE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09748"/>
            <a:ext cx="3200400" cy="980941"/>
          </a:xfrm>
        </p:spPr>
        <p:txBody>
          <a:bodyPr/>
          <a:lstStyle/>
          <a:p>
            <a:r>
              <a:rPr lang="en-ID" dirty="0">
                <a:solidFill>
                  <a:srgbClr val="0000FF"/>
                </a:solidFill>
              </a:rPr>
              <a:t>Sejarah </a:t>
            </a:r>
            <a:r>
              <a:rPr lang="en-ID" dirty="0" err="1">
                <a:solidFill>
                  <a:srgbClr val="0000FF"/>
                </a:solidFill>
              </a:rPr>
              <a:t>Singkat</a:t>
            </a:r>
            <a:endParaRPr lang="en-ID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E83D3-FF06-41EA-A80E-99854FFFB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Metode</a:t>
            </a:r>
            <a:r>
              <a:rPr lang="en-US" sz="2000" dirty="0">
                <a:solidFill>
                  <a:srgbClr val="222222"/>
                </a:solidFill>
                <a:ea typeface="Times New Roman" panose="02020603050405020304" pitchFamily="18" charset="0"/>
              </a:rPr>
              <a:t> Conspectus </a:t>
            </a:r>
            <a:r>
              <a:rPr lang="en-US" sz="20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muncul</a:t>
            </a:r>
            <a:r>
              <a:rPr lang="en-US" sz="20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ketika</a:t>
            </a:r>
            <a:r>
              <a:rPr lang="en-US" sz="20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Stielow</a:t>
            </a:r>
            <a:r>
              <a:rPr lang="en-US" sz="20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melakukan</a:t>
            </a:r>
            <a:r>
              <a:rPr lang="en-US" sz="20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elevaluasi</a:t>
            </a:r>
            <a:r>
              <a:rPr lang="en-US" sz="20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koleksi</a:t>
            </a:r>
            <a:r>
              <a:rPr lang="en-US" sz="2000" dirty="0">
                <a:solidFill>
                  <a:srgbClr val="222222"/>
                </a:solidFill>
                <a:ea typeface="Times New Roman" panose="02020603050405020304" pitchFamily="18" charset="0"/>
              </a:rPr>
              <a:t> University of </a:t>
            </a:r>
            <a:r>
              <a:rPr lang="en-US" sz="2000" dirty="0" err="1">
                <a:solidFill>
                  <a:srgbClr val="222222"/>
                </a:solidFill>
                <a:ea typeface="Times New Roman" panose="02020603050405020304" pitchFamily="18" charset="0"/>
              </a:rPr>
              <a:t>Marylan</a:t>
            </a:r>
            <a:r>
              <a:rPr lang="en-US" sz="2000" dirty="0">
                <a:solidFill>
                  <a:srgbClr val="222222"/>
                </a:solidFill>
                <a:ea typeface="Times New Roman" panose="02020603050405020304" pitchFamily="18" charset="0"/>
              </a:rPr>
              <a:t> College.</a:t>
            </a:r>
            <a:endParaRPr lang="en-US" sz="2000" dirty="0">
              <a:solidFill>
                <a:srgbClr val="222222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Kemudian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Conspectus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dikembangkan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oleh Research Libraries Group (RLG) pada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tahun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1980, yang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memberikan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penilaian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koleksi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berdasarkan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area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subjek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. </a:t>
            </a:r>
          </a:p>
          <a:p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Metode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ini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lebih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banyak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berkembang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di Amerika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Serikat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Inggris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, dan Canada</a:t>
            </a:r>
            <a:r>
              <a:rPr lang="en-US" sz="2000" dirty="0">
                <a:solidFill>
                  <a:srgbClr val="222222"/>
                </a:solidFill>
                <a:ea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en-US" sz="2000" dirty="0" err="1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Eropa</a:t>
            </a:r>
            <a:r>
              <a:rPr lang="en-US" sz="2000" dirty="0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Metode</a:t>
            </a:r>
            <a:r>
              <a:rPr lang="en-US" sz="2000" dirty="0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000" i="1" dirty="0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conspectus</a:t>
            </a:r>
            <a:r>
              <a:rPr lang="en-US" sz="2000" dirty="0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pertama</a:t>
            </a:r>
            <a:r>
              <a:rPr lang="en-US" sz="2000" dirty="0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kali </a:t>
            </a:r>
            <a:r>
              <a:rPr lang="en-US" sz="2000" dirty="0" err="1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diadopsi</a:t>
            </a:r>
            <a:r>
              <a:rPr lang="en-US" sz="2000" dirty="0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oleh </a:t>
            </a:r>
            <a:r>
              <a:rPr lang="en-US" sz="2000" i="1" dirty="0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British Library</a:t>
            </a:r>
            <a:r>
              <a:rPr lang="en-US" sz="2000" dirty="0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me-review </a:t>
            </a:r>
            <a:r>
              <a:rPr lang="en-US" sz="2000" dirty="0" err="1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US" sz="2000" dirty="0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koleksinya</a:t>
            </a:r>
            <a:r>
              <a:rPr lang="en-US" sz="2000" dirty="0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2000" dirty="0" err="1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US" sz="2000" dirty="0">
                <a:solidFill>
                  <a:srgbClr val="2C292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1983</a:t>
            </a:r>
            <a:endParaRPr lang="en-US" sz="2000" dirty="0">
              <a:solidFill>
                <a:srgbClr val="222222"/>
              </a:solidFill>
              <a:ea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Metode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en-US" sz="2000" i="1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conspectus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dapat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memberikan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penilaian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berdasarkan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subjek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terhadap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kekuatan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koleksi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perpustakaan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. </a:t>
            </a:r>
          </a:p>
          <a:p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Pada masing-masing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subjek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perpustakaan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menandai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kode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alfanumerik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mengindikasikan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tingkat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dan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bahasa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koleksi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ada</a:t>
            </a:r>
            <a:r>
              <a:rPr lang="en-US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. 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38979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60C63-0F5B-4258-8A7F-465E34C6C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279" y="365126"/>
            <a:ext cx="5562600" cy="1325563"/>
          </a:xfrm>
        </p:spPr>
        <p:txBody>
          <a:bodyPr/>
          <a:lstStyle/>
          <a:p>
            <a:r>
              <a:rPr lang="en-ID" b="1" dirty="0" err="1">
                <a:solidFill>
                  <a:srgbClr val="0000FF"/>
                </a:solidFill>
              </a:rPr>
              <a:t>Tujuan</a:t>
            </a:r>
            <a:r>
              <a:rPr lang="en-ID" b="1" dirty="0">
                <a:solidFill>
                  <a:srgbClr val="0000FF"/>
                </a:solidFill>
              </a:rPr>
              <a:t> </a:t>
            </a:r>
            <a:r>
              <a:rPr lang="en-ID" b="1" dirty="0" err="1">
                <a:solidFill>
                  <a:srgbClr val="0000FF"/>
                </a:solidFill>
              </a:rPr>
              <a:t>Penggunaan</a:t>
            </a:r>
            <a:r>
              <a:rPr lang="en-ID" b="1" dirty="0">
                <a:solidFill>
                  <a:srgbClr val="0000FF"/>
                </a:solidFill>
              </a:rPr>
              <a:t> </a:t>
            </a:r>
            <a:r>
              <a:rPr lang="en-ID" b="1" dirty="0" err="1">
                <a:solidFill>
                  <a:srgbClr val="0000FF"/>
                </a:solidFill>
              </a:rPr>
              <a:t>Conspektus</a:t>
            </a:r>
            <a:endParaRPr lang="en-ID" b="1" dirty="0">
              <a:solidFill>
                <a:srgbClr val="0000FF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419C7E8-EA05-48BD-9A6A-EC4C8BDED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2927486"/>
          </a:xfrm>
        </p:spPr>
        <p:txBody>
          <a:bodyPr/>
          <a:lstStyle/>
          <a:p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Conspectus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menfasilitasi</a:t>
            </a:r>
            <a:r>
              <a:rPr lang="en-ID" dirty="0"/>
              <a:t> </a:t>
            </a:r>
            <a:r>
              <a:rPr lang="en-ID" dirty="0" err="1"/>
              <a:t>pengambilan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koleksi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pemustaka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ketersediaan</a:t>
            </a:r>
            <a:r>
              <a:rPr lang="en-ID" dirty="0"/>
              <a:t> dana yang </a:t>
            </a:r>
            <a:r>
              <a:rPr lang="en-ID" dirty="0" err="1"/>
              <a:t>dimiliki</a:t>
            </a:r>
            <a:r>
              <a:rPr lang="en-ID" dirty="0"/>
              <a:t>.</a:t>
            </a:r>
          </a:p>
          <a:p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pemetaan</a:t>
            </a:r>
            <a:r>
              <a:rPr lang="en-ID" dirty="0"/>
              <a:t> </a:t>
            </a:r>
            <a:r>
              <a:rPr lang="en-ID" dirty="0" err="1"/>
              <a:t>skala</a:t>
            </a:r>
            <a:r>
              <a:rPr lang="en-ID" dirty="0"/>
              <a:t> </a:t>
            </a:r>
            <a:r>
              <a:rPr lang="en-ID" dirty="0" err="1"/>
              <a:t>perioritas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perpustakaan</a:t>
            </a:r>
            <a:r>
              <a:rPr lang="en-ID" dirty="0"/>
              <a:t>.</a:t>
            </a:r>
          </a:p>
          <a:p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Kerjasama </a:t>
            </a:r>
            <a:r>
              <a:rPr lang="en-ID" dirty="0" err="1"/>
              <a:t>perpustakaan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luas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konteks</a:t>
            </a:r>
            <a:r>
              <a:rPr lang="en-ID" dirty="0"/>
              <a:t> local, regional, </a:t>
            </a:r>
            <a:r>
              <a:rPr lang="en-ID" dirty="0" err="1"/>
              <a:t>nasional</a:t>
            </a:r>
            <a:r>
              <a:rPr lang="en-ID" dirty="0"/>
              <a:t>, dan </a:t>
            </a:r>
            <a:r>
              <a:rPr lang="en-ID" dirty="0" err="1"/>
              <a:t>internasional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0597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9F3A-7C6B-4492-85C2-B42A8553F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karakteristik</a:t>
            </a:r>
            <a:r>
              <a:rPr lang="en-US" sz="3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36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</a:t>
            </a:r>
            <a:r>
              <a:rPr lang="en-US" sz="3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3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6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conspectus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5D0A0-9B78-4184-B118-7E21E0A48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ID" b="1" dirty="0" err="1"/>
              <a:t>Struktur</a:t>
            </a:r>
            <a:endParaRPr lang="en-ID" b="1" dirty="0"/>
          </a:p>
          <a:p>
            <a:pPr marL="442913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conspectus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disusun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hirarkis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dimulai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pembagian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divisi yang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pembagian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subjek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spesifik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Perpustakaan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hirarki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conspectus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113" indent="-369888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Divisi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hirarki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paling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conspectus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24 divisi yang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diatur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klasifikasi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113" indent="-369888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Kategori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pembagian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lanjut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divisi.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500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penjabaran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kategori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diidentifikasi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skema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klasifikasi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Library of Congress (LC)  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Dewey.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113" indent="-369888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Subjek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hirarki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ketiga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karenanya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spesifik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4000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subjek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457200" indent="-457200">
              <a:buAutoNum type="alphaLcPeriod"/>
            </a:pPr>
            <a:endParaRPr lang="en-ID" dirty="0"/>
          </a:p>
          <a:p>
            <a:pPr marL="457200" indent="-457200">
              <a:buAutoNum type="alphaL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630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9F3A-7C6B-4492-85C2-B42A8553F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karakteristik</a:t>
            </a:r>
            <a:r>
              <a:rPr lang="en-US" sz="3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36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</a:t>
            </a:r>
            <a:r>
              <a:rPr lang="en-US" sz="3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3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6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conspectus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5D0A0-9B78-4184-B118-7E21E0A48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3832"/>
            <a:ext cx="7886700" cy="461442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ID" sz="1900" b="1" dirty="0"/>
              <a:t>Kode </a:t>
            </a:r>
            <a:r>
              <a:rPr lang="en-ID" sz="1900" b="1" dirty="0" err="1"/>
              <a:t>Standar</a:t>
            </a:r>
            <a:endParaRPr lang="en-ID" sz="1900" b="1" dirty="0"/>
          </a:p>
          <a:p>
            <a:pPr marL="442913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9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Conspectus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tingkatan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numerik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gambaran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Kekuatan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Koleksi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9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Current Collection)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Tingkat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Pertumbuhan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9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Acquisition Commitment)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Koleksi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9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Collection Goal).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42913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numerik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indikator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skala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0-5 di mana masing-masing level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kode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menjelaskan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didukung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level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koleksi</a:t>
            </a:r>
            <a:endParaRPr lang="en-ID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113" indent="-4572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1900" i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Current Collection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9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(CC)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menggambarkan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kekuatan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koleksi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relative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area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subjek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Kekuatan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koleksi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meliputi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literatur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format,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monograf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mikrofilm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audio-visual, peta, realia, dan lain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sebagainya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literatur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disirkulasikan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koleksi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disirkulasikan</a:t>
            </a:r>
            <a:r>
              <a:rPr lang="en-US" sz="19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D" sz="1900" dirty="0"/>
          </a:p>
        </p:txBody>
      </p:sp>
    </p:spTree>
    <p:extLst>
      <p:ext uri="{BB962C8B-B14F-4D97-AF65-F5344CB8AC3E}">
        <p14:creationId xmlns:p14="http://schemas.microsoft.com/office/powerpoint/2010/main" val="599282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9F3A-7C6B-4492-85C2-B42A8553F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karakteristik</a:t>
            </a:r>
            <a:r>
              <a:rPr lang="en-US" sz="3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36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</a:t>
            </a:r>
            <a:r>
              <a:rPr lang="en-US" sz="3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3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6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conspectus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5D0A0-9B78-4184-B118-7E21E0A48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3832"/>
            <a:ext cx="7886700" cy="4614420"/>
          </a:xfrm>
        </p:spPr>
        <p:txBody>
          <a:bodyPr>
            <a:no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2"/>
            </a:pPr>
            <a:r>
              <a:rPr lang="en-US" sz="22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Acquisition Commitment (AC)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menjelaskan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pertumbuhan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koleksi</a:t>
            </a:r>
            <a:r>
              <a:rPr lang="en-US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merefleksikan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level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aktual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sejauh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mana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koleksi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berkembang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level yang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direkomendasikan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kebijakan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koleksi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lphaLcPeriod" startAt="2"/>
            </a:pPr>
            <a:r>
              <a:rPr lang="en-US" sz="22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Collection Goal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(CG)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mengindikasikan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aktual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dan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diantisipasi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misi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program, dam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pengguna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perpustakaan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Indikator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merefleksikan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penambahan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penghapusan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kurikulum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mendorong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prioritas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koleksi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perpustakaan</a:t>
            </a:r>
            <a:r>
              <a:rPr lang="en-US" sz="2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2200" dirty="0"/>
          </a:p>
        </p:txBody>
      </p:sp>
    </p:spTree>
    <p:extLst>
      <p:ext uri="{BB962C8B-B14F-4D97-AF65-F5344CB8AC3E}">
        <p14:creationId xmlns:p14="http://schemas.microsoft.com/office/powerpoint/2010/main" val="650756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9F3A-7C6B-4492-85C2-B42A8553F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</p:spPr>
        <p:txBody>
          <a:bodyPr/>
          <a:lstStyle/>
          <a:p>
            <a:r>
              <a:rPr lang="en-US" sz="36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karakteristik</a:t>
            </a:r>
            <a:r>
              <a:rPr lang="en-US" sz="3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36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</a:t>
            </a:r>
            <a:r>
              <a:rPr lang="en-US" sz="3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3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6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conspectus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5D0A0-9B78-4184-B118-7E21E0A48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3832"/>
            <a:ext cx="7886700" cy="461442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ID" sz="2200" dirty="0"/>
              <a:t>Kode </a:t>
            </a:r>
            <a:r>
              <a:rPr lang="en-ID" sz="2200" dirty="0" err="1"/>
              <a:t>Cakupan</a:t>
            </a:r>
            <a:r>
              <a:rPr lang="en-ID" sz="2200" dirty="0"/>
              <a:t> Bahasa</a:t>
            </a:r>
          </a:p>
          <a:p>
            <a:pPr marL="442913" indent="0">
              <a:buNone/>
            </a:pPr>
            <a:r>
              <a:rPr lang="en-ID" sz="2200" dirty="0" err="1"/>
              <a:t>Cakupan</a:t>
            </a:r>
            <a:r>
              <a:rPr lang="en-ID" sz="2200" dirty="0"/>
              <a:t> Bahasa </a:t>
            </a:r>
            <a:r>
              <a:rPr lang="en-ID" sz="2200" dirty="0" err="1"/>
              <a:t>sangat</a:t>
            </a:r>
            <a:r>
              <a:rPr lang="en-ID" sz="2200" dirty="0"/>
              <a:t> </a:t>
            </a:r>
            <a:r>
              <a:rPr lang="en-ID" sz="2200" dirty="0" err="1"/>
              <a:t>berkaitan</a:t>
            </a:r>
            <a:r>
              <a:rPr lang="en-ID" sz="2200" dirty="0"/>
              <a:t> </a:t>
            </a:r>
            <a:r>
              <a:rPr lang="en-ID" sz="2200" dirty="0" err="1"/>
              <a:t>dengan</a:t>
            </a:r>
            <a:r>
              <a:rPr lang="en-ID" sz="2200" dirty="0"/>
              <a:t> level </a:t>
            </a:r>
            <a:r>
              <a:rPr lang="en-ID" sz="2200" dirty="0" err="1"/>
              <a:t>koleksi</a:t>
            </a:r>
            <a:r>
              <a:rPr lang="en-ID" sz="2200" dirty="0"/>
              <a:t>. </a:t>
            </a:r>
            <a:r>
              <a:rPr lang="en-ID" sz="2200" dirty="0" err="1"/>
              <a:t>Selain</a:t>
            </a:r>
            <a:r>
              <a:rPr lang="en-ID" sz="2200" dirty="0"/>
              <a:t> </a:t>
            </a:r>
            <a:r>
              <a:rPr lang="en-ID" sz="2200" dirty="0" err="1"/>
              <a:t>itu</a:t>
            </a:r>
            <a:r>
              <a:rPr lang="en-ID" sz="2200" dirty="0"/>
              <a:t>, </a:t>
            </a:r>
            <a:r>
              <a:rPr lang="en-ID" sz="2200" dirty="0" err="1"/>
              <a:t>representasi</a:t>
            </a:r>
            <a:r>
              <a:rPr lang="en-ID" sz="2200" dirty="0"/>
              <a:t> </a:t>
            </a:r>
            <a:r>
              <a:rPr lang="en-ID" sz="2200" dirty="0" err="1"/>
              <a:t>bahan</a:t>
            </a:r>
            <a:r>
              <a:rPr lang="en-ID" sz="2200" dirty="0"/>
              <a:t> </a:t>
            </a:r>
            <a:r>
              <a:rPr lang="en-ID" sz="2200" dirty="0" err="1"/>
              <a:t>berbahasa</a:t>
            </a:r>
            <a:r>
              <a:rPr lang="en-ID" sz="2200" dirty="0"/>
              <a:t> </a:t>
            </a:r>
            <a:r>
              <a:rPr lang="en-ID" sz="2200" dirty="0" err="1"/>
              <a:t>Inggris</a:t>
            </a:r>
            <a:r>
              <a:rPr lang="en-ID" sz="2200" dirty="0"/>
              <a:t> dan </a:t>
            </a:r>
            <a:r>
              <a:rPr lang="en-ID" sz="2200" dirty="0" err="1"/>
              <a:t>bahasa</a:t>
            </a:r>
            <a:r>
              <a:rPr lang="en-ID" sz="2200" dirty="0"/>
              <a:t> </a:t>
            </a:r>
            <a:r>
              <a:rPr lang="en-ID" sz="2200" dirty="0" err="1"/>
              <a:t>lainnya</a:t>
            </a:r>
            <a:r>
              <a:rPr lang="en-ID" sz="2200" dirty="0"/>
              <a:t> </a:t>
            </a:r>
            <a:r>
              <a:rPr lang="en-ID" sz="2200" dirty="0" err="1"/>
              <a:t>merupakan</a:t>
            </a:r>
            <a:r>
              <a:rPr lang="en-ID" sz="2200" dirty="0"/>
              <a:t> salah </a:t>
            </a:r>
            <a:r>
              <a:rPr lang="en-ID" sz="2200" dirty="0" err="1"/>
              <a:t>satu</a:t>
            </a:r>
            <a:r>
              <a:rPr lang="en-ID" sz="2200" dirty="0"/>
              <a:t> </a:t>
            </a:r>
            <a:r>
              <a:rPr lang="en-ID" sz="2200" dirty="0" err="1"/>
              <a:t>dimensi</a:t>
            </a:r>
            <a:r>
              <a:rPr lang="en-ID" sz="2200" dirty="0"/>
              <a:t> </a:t>
            </a:r>
            <a:r>
              <a:rPr lang="en-ID" sz="2200" dirty="0" err="1"/>
              <a:t>penting</a:t>
            </a:r>
            <a:r>
              <a:rPr lang="en-ID" sz="2200" dirty="0"/>
              <a:t> </a:t>
            </a:r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menjelaskan</a:t>
            </a:r>
            <a:r>
              <a:rPr lang="en-ID" sz="2200" dirty="0"/>
              <a:t> </a:t>
            </a:r>
            <a:r>
              <a:rPr lang="en-ID" sz="2200" dirty="0" err="1"/>
              <a:t>keadaan</a:t>
            </a:r>
            <a:r>
              <a:rPr lang="en-ID" sz="2200" dirty="0"/>
              <a:t> </a:t>
            </a:r>
            <a:r>
              <a:rPr lang="en-ID" sz="2200" dirty="0" err="1"/>
              <a:t>intensitas</a:t>
            </a:r>
            <a:r>
              <a:rPr lang="en-ID" sz="2200" dirty="0"/>
              <a:t> </a:t>
            </a:r>
            <a:r>
              <a:rPr lang="en-ID" sz="2200" dirty="0" err="1"/>
              <a:t>koleksi</a:t>
            </a:r>
            <a:r>
              <a:rPr lang="en-ID" sz="2200" dirty="0"/>
              <a:t> </a:t>
            </a:r>
            <a:r>
              <a:rPr lang="en-ID" sz="2200" dirty="0" err="1"/>
              <a:t>menurut</a:t>
            </a:r>
            <a:r>
              <a:rPr lang="en-ID" sz="2200" dirty="0"/>
              <a:t> </a:t>
            </a:r>
            <a:r>
              <a:rPr lang="en-ID" sz="2200" dirty="0" err="1"/>
              <a:t>kode</a:t>
            </a:r>
            <a:r>
              <a:rPr lang="en-ID" sz="2200" dirty="0"/>
              <a:t> Bahasa.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ID" sz="2200" dirty="0"/>
              <a:t>Evaluator </a:t>
            </a:r>
            <a:r>
              <a:rPr lang="en-ID" sz="2200" dirty="0" err="1"/>
              <a:t>atau</a:t>
            </a:r>
            <a:r>
              <a:rPr lang="en-ID" sz="2200" dirty="0"/>
              <a:t> </a:t>
            </a:r>
            <a:r>
              <a:rPr lang="en-ID" sz="2200" dirty="0" err="1"/>
              <a:t>Keterangan</a:t>
            </a:r>
            <a:r>
              <a:rPr lang="en-ID" sz="2200" dirty="0"/>
              <a:t> </a:t>
            </a:r>
            <a:r>
              <a:rPr lang="en-ID" sz="2200" dirty="0" err="1"/>
              <a:t>dari</a:t>
            </a:r>
            <a:r>
              <a:rPr lang="en-ID" sz="2200" dirty="0"/>
              <a:t> </a:t>
            </a:r>
            <a:r>
              <a:rPr lang="en-ID" sz="2200" dirty="0" err="1"/>
              <a:t>Pustakawan</a:t>
            </a:r>
            <a:endParaRPr lang="en-ID" sz="2200" dirty="0"/>
          </a:p>
          <a:p>
            <a:pPr marL="442913" indent="0">
              <a:buNone/>
            </a:pPr>
            <a:r>
              <a:rPr lang="en-ID" sz="2200" dirty="0"/>
              <a:t>Evaluator </a:t>
            </a:r>
            <a:r>
              <a:rPr lang="en-ID" sz="2200" dirty="0" err="1"/>
              <a:t>ini</a:t>
            </a:r>
            <a:r>
              <a:rPr lang="en-ID" sz="2200" dirty="0"/>
              <a:t> </a:t>
            </a:r>
            <a:r>
              <a:rPr lang="en-ID" sz="2200" dirty="0" err="1"/>
              <a:t>digunakan</a:t>
            </a:r>
            <a:r>
              <a:rPr lang="en-ID" sz="2200" dirty="0"/>
              <a:t> </a:t>
            </a:r>
            <a:r>
              <a:rPr lang="en-ID" sz="2200" dirty="0" err="1"/>
              <a:t>sebagai</a:t>
            </a:r>
            <a:r>
              <a:rPr lang="en-ID" sz="2200" dirty="0"/>
              <a:t> </a:t>
            </a:r>
            <a:r>
              <a:rPr lang="en-ID" sz="2200" dirty="0" err="1"/>
              <a:t>pelengkap</a:t>
            </a:r>
            <a:r>
              <a:rPr lang="en-ID" sz="2200" dirty="0"/>
              <a:t> </a:t>
            </a:r>
            <a:r>
              <a:rPr lang="en-ID" sz="2200" dirty="0" err="1"/>
              <a:t>dari</a:t>
            </a:r>
            <a:r>
              <a:rPr lang="en-ID" sz="2200" dirty="0"/>
              <a:t> </a:t>
            </a:r>
            <a:r>
              <a:rPr lang="en-ID" sz="2200" dirty="0" err="1"/>
              <a:t>penilaian</a:t>
            </a:r>
            <a:r>
              <a:rPr lang="en-ID" sz="2200" dirty="0"/>
              <a:t> </a:t>
            </a:r>
            <a:r>
              <a:rPr lang="en-ID" sz="2200" dirty="0" err="1"/>
              <a:t>numerik</a:t>
            </a:r>
            <a:r>
              <a:rPr lang="en-ID" sz="2200" dirty="0"/>
              <a:t> </a:t>
            </a:r>
            <a:r>
              <a:rPr lang="en-ID" sz="2200" dirty="0" err="1"/>
              <a:t>terhadap</a:t>
            </a:r>
            <a:r>
              <a:rPr lang="en-ID" sz="2200" dirty="0"/>
              <a:t> </a:t>
            </a:r>
            <a:r>
              <a:rPr lang="en-ID" sz="2200" dirty="0" err="1"/>
              <a:t>koleksi-koleksi</a:t>
            </a:r>
            <a:r>
              <a:rPr lang="en-ID" sz="2200" dirty="0"/>
              <a:t> </a:t>
            </a:r>
            <a:r>
              <a:rPr lang="en-ID" sz="2200" dirty="0" err="1"/>
              <a:t>yaitu</a:t>
            </a:r>
            <a:r>
              <a:rPr lang="en-ID" sz="2200" dirty="0"/>
              <a:t> </a:t>
            </a:r>
            <a:r>
              <a:rPr lang="en-ID" sz="2200" dirty="0" err="1"/>
              <a:t>penjelasan</a:t>
            </a:r>
            <a:r>
              <a:rPr lang="en-ID" sz="2200" dirty="0"/>
              <a:t> </a:t>
            </a:r>
            <a:r>
              <a:rPr lang="en-ID" sz="2200" dirty="0" err="1"/>
              <a:t>tentang</a:t>
            </a:r>
            <a:r>
              <a:rPr lang="en-ID" sz="2200" dirty="0"/>
              <a:t> </a:t>
            </a:r>
            <a:r>
              <a:rPr lang="en-ID" sz="2200" dirty="0" err="1"/>
              <a:t>gambaran</a:t>
            </a:r>
            <a:r>
              <a:rPr lang="en-ID" sz="2200" dirty="0"/>
              <a:t> </a:t>
            </a:r>
            <a:r>
              <a:rPr lang="en-ID" sz="2200" dirty="0" err="1"/>
              <a:t>kekuatan</a:t>
            </a:r>
            <a:r>
              <a:rPr lang="en-ID" sz="2200" dirty="0"/>
              <a:t> </a:t>
            </a:r>
            <a:r>
              <a:rPr lang="en-ID" sz="2200" dirty="0" err="1"/>
              <a:t>khusus</a:t>
            </a:r>
            <a:r>
              <a:rPr lang="en-ID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7481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1ED22-0496-4A1E-B26A-7F07E2ABE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pPr algn="ctr"/>
            <a:r>
              <a:rPr lang="en-US" sz="25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INDIKATOR LEVEL DALAM </a:t>
            </a:r>
            <a:r>
              <a:rPr lang="en-US" sz="2500" b="1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CONSPECTUS</a:t>
            </a:r>
            <a:endParaRPr lang="en-ID" sz="25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F324EC-FFE9-496B-ABBD-6F6B82E015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892001"/>
              </p:ext>
            </p:extLst>
          </p:nvPr>
        </p:nvGraphicFramePr>
        <p:xfrm>
          <a:off x="381000" y="1143001"/>
          <a:ext cx="8534400" cy="633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968">
                  <a:extLst>
                    <a:ext uri="{9D8B030D-6E8A-4147-A177-3AD203B41FA5}">
                      <a16:colId xmlns:a16="http://schemas.microsoft.com/office/drawing/2014/main" val="2019009419"/>
                    </a:ext>
                  </a:extLst>
                </a:gridCol>
                <a:gridCol w="1803663">
                  <a:extLst>
                    <a:ext uri="{9D8B030D-6E8A-4147-A177-3AD203B41FA5}">
                      <a16:colId xmlns:a16="http://schemas.microsoft.com/office/drawing/2014/main" val="1404246729"/>
                    </a:ext>
                  </a:extLst>
                </a:gridCol>
                <a:gridCol w="6116769">
                  <a:extLst>
                    <a:ext uri="{9D8B030D-6E8A-4147-A177-3AD203B41FA5}">
                      <a16:colId xmlns:a16="http://schemas.microsoft.com/office/drawing/2014/main" val="3609035084"/>
                    </a:ext>
                  </a:extLst>
                </a:gridCol>
              </a:tblGrid>
              <a:tr h="3853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Aras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Deskripsi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9156366"/>
                  </a:ext>
                </a:extLst>
              </a:tr>
              <a:tr h="1004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 of Scope 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Diluar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Cakupan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D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Perpustakaan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belum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merencanakan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mengoleksi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pada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tersebut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karena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tersebut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dianggap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relevan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dengan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kebutuhan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pengguna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luar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tujuan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lembaga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induk</a:t>
                      </a:r>
                      <a:endParaRPr lang="en-ID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5051134"/>
                  </a:ext>
                </a:extLst>
              </a:tr>
              <a:tr h="1004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Minimum Level</a:t>
                      </a:r>
                      <a:endParaRPr lang="en-ID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Koleksi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dimiliki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merupakan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karya-karya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utama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5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basic work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suatu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pengetahuan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tersebut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akan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selalu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di-</a:t>
                      </a:r>
                      <a:r>
                        <a:rPr lang="en-US" sz="15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review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secara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berkala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memperoleh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informasi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mutakhir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sedangkan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edisi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lama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akan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diambil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5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rak</a:t>
                      </a:r>
                      <a:r>
                        <a:rPr lang="en-US" sz="15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D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8739298"/>
                  </a:ext>
                </a:extLst>
              </a:tr>
              <a:tr h="805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1a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Minimal Uneven Coverage 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(level Minimum,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Cakupan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Merata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perpustakaan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hanya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terbatas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karya-karya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utama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dan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tidak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memperlihatkan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cakupan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sistematis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1933369"/>
                  </a:ext>
                </a:extLst>
              </a:tr>
              <a:tr h="833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1b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Minimal Level Even Coverage</a:t>
                      </a:r>
                      <a:r>
                        <a:rPr lang="en-ID" sz="1400" i="1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Minimum,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Cakupan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Merata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               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perpustakaan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hanya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sedikit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literatur-literatur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namun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memiliki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sejumlah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inti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ditulis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oleh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pengarang-pengarang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utama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serta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cakupan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dimiliki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cukup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representatif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9516960"/>
                  </a:ext>
                </a:extLst>
              </a:tr>
              <a:tr h="1924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300" b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D" sz="2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Basic Information Level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(level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Dasar)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Perpustakaan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menyimpan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koleksi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selektif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rangka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penyebaran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disiplin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bersangkutan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ID" sz="14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Cakupan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antara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lain :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Kamus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atau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ensiklopedi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bidang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Akses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pangkalan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data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bibliografi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Edisi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terseleksi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dari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karya-karya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utama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pada 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disiplin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bersangkutan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Penelitian-penelitian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penting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menyangkut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aspek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historisnya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Buku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Pegangan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Jurnal-jurnal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ilmiah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utama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pda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disiplin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ilmu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bersangkutan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Penekanan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pada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tingkat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adalah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menyediakan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bahan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utama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i="1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core material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untuk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mendefinisikan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suatu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subjek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803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998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3417</TotalTime>
  <Words>1935</Words>
  <Application>Microsoft Office PowerPoint</Application>
  <PresentationFormat>On-screen Show (4:3)</PresentationFormat>
  <Paragraphs>163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Garamond</vt:lpstr>
      <vt:lpstr>Times New Roman</vt:lpstr>
      <vt:lpstr>Office Theme</vt:lpstr>
      <vt:lpstr>PowerPoint Presentation</vt:lpstr>
      <vt:lpstr>Pengertian</vt:lpstr>
      <vt:lpstr>Sejarah Singkat</vt:lpstr>
      <vt:lpstr>Tujuan Penggunaan Conspektus</vt:lpstr>
      <vt:lpstr>karakteristik dan elemen dari conspectus</vt:lpstr>
      <vt:lpstr>karakteristik dan elemen dari conspectus</vt:lpstr>
      <vt:lpstr>karakteristik dan elemen dari conspectus</vt:lpstr>
      <vt:lpstr>karakteristik dan elemen dari conspectus</vt:lpstr>
      <vt:lpstr>INDIKATOR LEVEL DALAM CONSPECTUS</vt:lpstr>
      <vt:lpstr>INDIKATOR LEVEL DALAM CONSPECTUS</vt:lpstr>
      <vt:lpstr>INDIKATOR LEVEL DALAM CONSPECTUS</vt:lpstr>
      <vt:lpstr>INDIKATOR LEVEL DALAM CONSPECTUS</vt:lpstr>
      <vt:lpstr>INDIKATOR LEVEL DALAM CONSPECTUS</vt:lpstr>
      <vt:lpstr>INDIKATOR CAKUPAN BAHASA</vt:lpstr>
      <vt:lpstr>Tahap-Tahap Evaluasi Koleksi Metode Conspectus</vt:lpstr>
      <vt:lpstr>Tahap-Tahap Evaluasi Koleksi Metode Conspectus - lanjutan</vt:lpstr>
      <vt:lpstr>Manfaat dari Conspectus</vt:lpstr>
      <vt:lpstr>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Bagaimana melakukan Kajian Kepustakaan  (How To Do A Literature Review?)</dc:title>
  <dc:creator>Khatib</dc:creator>
  <cp:lastModifiedBy>Khatib A Latief</cp:lastModifiedBy>
  <cp:revision>284</cp:revision>
  <dcterms:created xsi:type="dcterms:W3CDTF">2008-04-19T23:20:13Z</dcterms:created>
  <dcterms:modified xsi:type="dcterms:W3CDTF">2020-11-23T01:21:03Z</dcterms:modified>
</cp:coreProperties>
</file>