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2" r:id="rId2"/>
    <p:sldId id="393" r:id="rId3"/>
    <p:sldId id="394"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38" r:id="rId23"/>
    <p:sldId id="439" r:id="rId24"/>
    <p:sldId id="440" r:id="rId25"/>
    <p:sldId id="441"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26" r:id="rId40"/>
    <p:sldId id="427" r:id="rId41"/>
    <p:sldId id="428" r:id="rId42"/>
    <p:sldId id="429" r:id="rId43"/>
    <p:sldId id="430" r:id="rId44"/>
    <p:sldId id="431" r:id="rId45"/>
    <p:sldId id="432" r:id="rId46"/>
    <p:sldId id="433" r:id="rId47"/>
    <p:sldId id="434" r:id="rId48"/>
    <p:sldId id="435" r:id="rId49"/>
    <p:sldId id="436" r:id="rId50"/>
    <p:sldId id="437"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33" autoAdjust="0"/>
  </p:normalViewPr>
  <p:slideViewPr>
    <p:cSldViewPr>
      <p:cViewPr varScale="1">
        <p:scale>
          <a:sx n="62" d="100"/>
          <a:sy n="62" d="100"/>
        </p:scale>
        <p:origin x="1542" y="5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EEFC6-849C-4F97-BD18-0478B7F9BA1F}" type="doc">
      <dgm:prSet loTypeId="urn:microsoft.com/office/officeart/2005/8/layout/venn1" loCatId="relationship" qsTypeId="urn:microsoft.com/office/officeart/2005/8/quickstyle/3d2" qsCatId="3D" csTypeId="urn:microsoft.com/office/officeart/2005/8/colors/accent1_2" csCatId="accent1" phldr="1"/>
      <dgm:spPr/>
    </dgm:pt>
    <dgm:pt modelId="{07BAE5EA-7F2A-4EAB-9D42-2C1751E34CCC}">
      <dgm:prSet phldrT="[Text]"/>
      <dgm:sp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dgm:spPr>
      <dgm:t>
        <a:bodyPr/>
        <a:lstStyle/>
        <a:p>
          <a:endParaRPr lang="en-US" dirty="0"/>
        </a:p>
      </dgm:t>
    </dgm:pt>
    <dgm:pt modelId="{A3CDBD12-9907-459D-B13C-A966AEF154E5}" type="parTrans" cxnId="{11E4E979-4436-43FE-BD38-8533E448963F}">
      <dgm:prSet/>
      <dgm:spPr/>
      <dgm:t>
        <a:bodyPr/>
        <a:lstStyle/>
        <a:p>
          <a:endParaRPr lang="en-US"/>
        </a:p>
      </dgm:t>
    </dgm:pt>
    <dgm:pt modelId="{162E094B-6C43-45DF-8933-AEC15C8009F8}" type="sibTrans" cxnId="{11E4E979-4436-43FE-BD38-8533E448963F}">
      <dgm:prSet/>
      <dgm:spPr/>
      <dgm:t>
        <a:bodyPr/>
        <a:lstStyle/>
        <a:p>
          <a:endParaRPr lang="en-US"/>
        </a:p>
      </dgm:t>
    </dgm:pt>
    <dgm:pt modelId="{18C6408B-B07C-4114-B40C-58BD1D8010E6}" type="pres">
      <dgm:prSet presAssocID="{C27EEFC6-849C-4F97-BD18-0478B7F9BA1F}" presName="compositeShape" presStyleCnt="0">
        <dgm:presLayoutVars>
          <dgm:chMax val="7"/>
          <dgm:dir/>
          <dgm:resizeHandles val="exact"/>
        </dgm:presLayoutVars>
      </dgm:prSet>
      <dgm:spPr/>
    </dgm:pt>
    <dgm:pt modelId="{C4C79CCC-C0B2-4CDE-9789-99BD7DA9A388}" type="pres">
      <dgm:prSet presAssocID="{07BAE5EA-7F2A-4EAB-9D42-2C1751E34CCC}" presName="circ1TxSh" presStyleLbl="vennNode1" presStyleIdx="0" presStyleCnt="1" custScaleY="100000" custLinFactNeighborX="1818" custLinFactNeighborY="909"/>
      <dgm:spPr/>
    </dgm:pt>
  </dgm:ptLst>
  <dgm:cxnLst>
    <dgm:cxn modelId="{A264CD3C-1915-4895-9CE6-C94D08676CB0}" type="presOf" srcId="{07BAE5EA-7F2A-4EAB-9D42-2C1751E34CCC}" destId="{C4C79CCC-C0B2-4CDE-9789-99BD7DA9A388}" srcOrd="0" destOrd="0" presId="urn:microsoft.com/office/officeart/2005/8/layout/venn1"/>
    <dgm:cxn modelId="{11E4E979-4436-43FE-BD38-8533E448963F}" srcId="{C27EEFC6-849C-4F97-BD18-0478B7F9BA1F}" destId="{07BAE5EA-7F2A-4EAB-9D42-2C1751E34CCC}" srcOrd="0" destOrd="0" parTransId="{A3CDBD12-9907-459D-B13C-A966AEF154E5}" sibTransId="{162E094B-6C43-45DF-8933-AEC15C8009F8}"/>
    <dgm:cxn modelId="{03A00D9D-C14E-408E-8C03-3BB981A2D92B}" type="presOf" srcId="{C27EEFC6-849C-4F97-BD18-0478B7F9BA1F}" destId="{18C6408B-B07C-4114-B40C-58BD1D8010E6}" srcOrd="0" destOrd="0" presId="urn:microsoft.com/office/officeart/2005/8/layout/venn1"/>
    <dgm:cxn modelId="{51D832DD-A346-404D-963E-D615E2006998}" type="presParOf" srcId="{18C6408B-B07C-4114-B40C-58BD1D8010E6}" destId="{C4C79CCC-C0B2-4CDE-9789-99BD7DA9A388}"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7EEFC6-849C-4F97-BD18-0478B7F9BA1F}" type="doc">
      <dgm:prSet loTypeId="urn:microsoft.com/office/officeart/2005/8/layout/venn1" loCatId="relationship" qsTypeId="urn:microsoft.com/office/officeart/2005/8/quickstyle/3d2" qsCatId="3D" csTypeId="urn:microsoft.com/office/officeart/2005/8/colors/accent1_2" csCatId="accent1" phldr="1"/>
      <dgm:spPr/>
    </dgm:pt>
    <dgm:pt modelId="{07BAE5EA-7F2A-4EAB-9D42-2C1751E34CCC}">
      <dgm:prSet phldrT="[Text]"/>
      <dgm:sp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dgm:spPr>
      <dgm:t>
        <a:bodyPr/>
        <a:lstStyle/>
        <a:p>
          <a:endParaRPr lang="en-US" dirty="0"/>
        </a:p>
      </dgm:t>
    </dgm:pt>
    <dgm:pt modelId="{A3CDBD12-9907-459D-B13C-A966AEF154E5}" type="parTrans" cxnId="{11E4E979-4436-43FE-BD38-8533E448963F}">
      <dgm:prSet/>
      <dgm:spPr/>
      <dgm:t>
        <a:bodyPr/>
        <a:lstStyle/>
        <a:p>
          <a:endParaRPr lang="en-US"/>
        </a:p>
      </dgm:t>
    </dgm:pt>
    <dgm:pt modelId="{162E094B-6C43-45DF-8933-AEC15C8009F8}" type="sibTrans" cxnId="{11E4E979-4436-43FE-BD38-8533E448963F}">
      <dgm:prSet/>
      <dgm:spPr/>
      <dgm:t>
        <a:bodyPr/>
        <a:lstStyle/>
        <a:p>
          <a:endParaRPr lang="en-US"/>
        </a:p>
      </dgm:t>
    </dgm:pt>
    <dgm:pt modelId="{18C6408B-B07C-4114-B40C-58BD1D8010E6}" type="pres">
      <dgm:prSet presAssocID="{C27EEFC6-849C-4F97-BD18-0478B7F9BA1F}" presName="compositeShape" presStyleCnt="0">
        <dgm:presLayoutVars>
          <dgm:chMax val="7"/>
          <dgm:dir/>
          <dgm:resizeHandles val="exact"/>
        </dgm:presLayoutVars>
      </dgm:prSet>
      <dgm:spPr/>
    </dgm:pt>
    <dgm:pt modelId="{C4C79CCC-C0B2-4CDE-9789-99BD7DA9A388}" type="pres">
      <dgm:prSet presAssocID="{07BAE5EA-7F2A-4EAB-9D42-2C1751E34CCC}" presName="circ1TxSh" presStyleLbl="vennNode1" presStyleIdx="0" presStyleCnt="1" custScaleY="100000" custLinFactNeighborY="-2727"/>
      <dgm:spPr/>
    </dgm:pt>
  </dgm:ptLst>
  <dgm:cxnLst>
    <dgm:cxn modelId="{11E4E979-4436-43FE-BD38-8533E448963F}" srcId="{C27EEFC6-849C-4F97-BD18-0478B7F9BA1F}" destId="{07BAE5EA-7F2A-4EAB-9D42-2C1751E34CCC}" srcOrd="0" destOrd="0" parTransId="{A3CDBD12-9907-459D-B13C-A966AEF154E5}" sibTransId="{162E094B-6C43-45DF-8933-AEC15C8009F8}"/>
    <dgm:cxn modelId="{534884C6-2052-4EFB-B3B9-80C8E5A0FB43}" type="presOf" srcId="{C27EEFC6-849C-4F97-BD18-0478B7F9BA1F}" destId="{18C6408B-B07C-4114-B40C-58BD1D8010E6}" srcOrd="0" destOrd="0" presId="urn:microsoft.com/office/officeart/2005/8/layout/venn1"/>
    <dgm:cxn modelId="{A57CA1D9-A4CA-46B9-B35F-2F83B2594CBC}" type="presOf" srcId="{07BAE5EA-7F2A-4EAB-9D42-2C1751E34CCC}" destId="{C4C79CCC-C0B2-4CDE-9789-99BD7DA9A388}" srcOrd="0" destOrd="0" presId="urn:microsoft.com/office/officeart/2005/8/layout/venn1"/>
    <dgm:cxn modelId="{A375A9AC-D7AF-4AC0-A468-385E7FB378E1}" type="presParOf" srcId="{18C6408B-B07C-4114-B40C-58BD1D8010E6}" destId="{C4C79CCC-C0B2-4CDE-9789-99BD7DA9A388}"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7EEFC6-849C-4F97-BD18-0478B7F9BA1F}" type="doc">
      <dgm:prSet loTypeId="urn:microsoft.com/office/officeart/2005/8/layout/venn1" loCatId="relationship" qsTypeId="urn:microsoft.com/office/officeart/2005/8/quickstyle/simple1" qsCatId="simple" csTypeId="urn:microsoft.com/office/officeart/2005/8/colors/accent1_2" csCatId="accent1" phldr="1"/>
      <dgm:spPr/>
    </dgm:pt>
    <dgm:pt modelId="{18C6408B-B07C-4114-B40C-58BD1D8010E6}" type="pres">
      <dgm:prSet presAssocID="{C27EEFC6-849C-4F97-BD18-0478B7F9BA1F}" presName="compositeShape" presStyleCnt="0">
        <dgm:presLayoutVars>
          <dgm:chMax val="7"/>
          <dgm:dir/>
          <dgm:resizeHandles val="exact"/>
        </dgm:presLayoutVars>
      </dgm:prSet>
      <dgm:spPr/>
    </dgm:pt>
  </dgm:ptLst>
  <dgm:cxnLst>
    <dgm:cxn modelId="{19BAF1EC-F2D8-41AA-8181-36523C5EBA44}" type="presOf" srcId="{C27EEFC6-849C-4F97-BD18-0478B7F9BA1F}" destId="{18C6408B-B07C-4114-B40C-58BD1D8010E6}" srcOrd="0" destOrd="0" presId="urn:microsoft.com/office/officeart/2005/8/layout/venn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146B72-D936-40CE-8C3B-1161E592A983}" type="doc">
      <dgm:prSet loTypeId="urn:microsoft.com/office/officeart/2005/8/layout/radial6" loCatId="cycle" qsTypeId="urn:microsoft.com/office/officeart/2005/8/quickstyle/3d2" qsCatId="3D" csTypeId="urn:microsoft.com/office/officeart/2005/8/colors/colorful1#1" csCatId="colorful" phldr="1"/>
      <dgm:spPr/>
      <dgm:t>
        <a:bodyPr/>
        <a:lstStyle/>
        <a:p>
          <a:endParaRPr lang="en-US"/>
        </a:p>
      </dgm:t>
    </dgm:pt>
    <dgm:pt modelId="{FA564EE6-9D25-47F7-93C8-8EBBCF71E8C4}">
      <dgm:prSet phldrT="[Text]" custT="1"/>
      <dgm:spPr/>
      <dgm:t>
        <a:bodyPr/>
        <a:lstStyle/>
        <a:p>
          <a:r>
            <a:rPr lang="en-US" sz="1800" b="1" dirty="0" err="1"/>
            <a:t>Populasi</a:t>
          </a:r>
          <a:endParaRPr lang="en-US" sz="1800" b="1" dirty="0"/>
        </a:p>
      </dgm:t>
    </dgm:pt>
    <dgm:pt modelId="{EED1C1BD-3FB3-46CD-8979-10370FF1D86D}" type="parTrans" cxnId="{871AB8D3-1477-4363-BD2A-AA451B72BBA1}">
      <dgm:prSet/>
      <dgm:spPr/>
      <dgm:t>
        <a:bodyPr/>
        <a:lstStyle/>
        <a:p>
          <a:endParaRPr lang="en-US"/>
        </a:p>
      </dgm:t>
    </dgm:pt>
    <dgm:pt modelId="{2C47D4A8-3DB8-4086-90E5-E6605C0B668A}" type="sibTrans" cxnId="{871AB8D3-1477-4363-BD2A-AA451B72BBA1}">
      <dgm:prSet/>
      <dgm:spPr/>
      <dgm:t>
        <a:bodyPr/>
        <a:lstStyle/>
        <a:p>
          <a:endParaRPr lang="en-US"/>
        </a:p>
      </dgm:t>
    </dgm:pt>
    <dgm:pt modelId="{96DEFF99-02CF-411E-A2BE-408F3B5C0B5B}">
      <dgm:prSet phldrT="[Text]" custT="1"/>
      <dgm:spPr/>
      <dgm:t>
        <a:bodyPr/>
        <a:lstStyle/>
        <a:p>
          <a:r>
            <a:rPr lang="en-US" sz="1800" b="1" dirty="0" err="1"/>
            <a:t>Fesiabilitas</a:t>
          </a:r>
          <a:endParaRPr lang="en-US" sz="1800" b="1" dirty="0"/>
        </a:p>
      </dgm:t>
    </dgm:pt>
    <dgm:pt modelId="{017DE676-1C7D-43CA-8225-B0B663A2DB2F}" type="parTrans" cxnId="{1283CEC9-0F95-47C3-B34B-EB81EB25F9CC}">
      <dgm:prSet/>
      <dgm:spPr/>
      <dgm:t>
        <a:bodyPr/>
        <a:lstStyle/>
        <a:p>
          <a:endParaRPr lang="en-US"/>
        </a:p>
      </dgm:t>
    </dgm:pt>
    <dgm:pt modelId="{4F748C2F-72BE-48A0-A7CC-DB4D1AA01001}" type="sibTrans" cxnId="{1283CEC9-0F95-47C3-B34B-EB81EB25F9CC}">
      <dgm:prSet/>
      <dgm:spPr/>
      <dgm:t>
        <a:bodyPr/>
        <a:lstStyle/>
        <a:p>
          <a:endParaRPr lang="en-US"/>
        </a:p>
      </dgm:t>
    </dgm:pt>
    <dgm:pt modelId="{8EB6C639-C47A-40ED-A53D-EB2E28447A2F}">
      <dgm:prSet phldrT="[Text]"/>
      <dgm:spPr/>
      <dgm:t>
        <a:bodyPr/>
        <a:lstStyle/>
        <a:p>
          <a:r>
            <a:rPr lang="en-US" dirty="0" err="1"/>
            <a:t>Sampel</a:t>
          </a:r>
          <a:endParaRPr lang="en-US" dirty="0"/>
        </a:p>
      </dgm:t>
    </dgm:pt>
    <dgm:pt modelId="{14C35B95-7CE3-4475-AEA6-D0120B07019E}" type="parTrans" cxnId="{85275C63-4F9A-4B7A-BAB1-F10DC119974D}">
      <dgm:prSet/>
      <dgm:spPr/>
      <dgm:t>
        <a:bodyPr/>
        <a:lstStyle/>
        <a:p>
          <a:endParaRPr lang="en-US"/>
        </a:p>
      </dgm:t>
    </dgm:pt>
    <dgm:pt modelId="{82E61530-6046-4C42-89CE-6C3176092C65}" type="sibTrans" cxnId="{85275C63-4F9A-4B7A-BAB1-F10DC119974D}">
      <dgm:prSet/>
      <dgm:spPr/>
      <dgm:t>
        <a:bodyPr/>
        <a:lstStyle/>
        <a:p>
          <a:endParaRPr lang="en-US"/>
        </a:p>
      </dgm:t>
    </dgm:pt>
    <dgm:pt modelId="{419C809D-4F3D-472A-8433-383794979FC5}">
      <dgm:prSet phldrT="[Text]" custT="1"/>
      <dgm:spPr/>
      <dgm:t>
        <a:bodyPr/>
        <a:lstStyle/>
        <a:p>
          <a:r>
            <a:rPr lang="en-US" sz="1800" b="1" dirty="0" err="1"/>
            <a:t>Representatif</a:t>
          </a:r>
          <a:endParaRPr lang="en-US" sz="1800" b="1" dirty="0"/>
        </a:p>
      </dgm:t>
    </dgm:pt>
    <dgm:pt modelId="{358F87E5-3A72-4888-8536-CDF0C98C91B3}" type="parTrans" cxnId="{2A9B9074-2EC0-46BD-861A-9C083E18F0C9}">
      <dgm:prSet/>
      <dgm:spPr/>
      <dgm:t>
        <a:bodyPr/>
        <a:lstStyle/>
        <a:p>
          <a:endParaRPr lang="en-US"/>
        </a:p>
      </dgm:t>
    </dgm:pt>
    <dgm:pt modelId="{E530E482-B568-496B-97C4-5EF441D77083}" type="sibTrans" cxnId="{2A9B9074-2EC0-46BD-861A-9C083E18F0C9}">
      <dgm:prSet/>
      <dgm:spPr/>
      <dgm:t>
        <a:bodyPr/>
        <a:lstStyle/>
        <a:p>
          <a:endParaRPr lang="en-US"/>
        </a:p>
      </dgm:t>
    </dgm:pt>
    <dgm:pt modelId="{2738E325-C3D3-42E2-98D3-24ECB901762A}">
      <dgm:prSet phldrT="[Text]" phldr="1"/>
      <dgm:spPr>
        <a:solidFill>
          <a:srgbClr val="FFF7DD"/>
        </a:solidFill>
      </dgm:spPr>
      <dgm:t>
        <a:bodyPr/>
        <a:lstStyle/>
        <a:p>
          <a:endParaRPr lang="en-US" dirty="0"/>
        </a:p>
      </dgm:t>
    </dgm:pt>
    <dgm:pt modelId="{134CD177-6016-40B0-A992-9962B6D3281E}" type="sibTrans" cxnId="{35F60108-22D7-4FCD-86DD-4794BBE93085}">
      <dgm:prSet/>
      <dgm:spPr/>
      <dgm:t>
        <a:bodyPr/>
        <a:lstStyle/>
        <a:p>
          <a:endParaRPr lang="en-US"/>
        </a:p>
      </dgm:t>
    </dgm:pt>
    <dgm:pt modelId="{28F11CB7-C35D-4EBF-A045-A149A0299112}" type="parTrans" cxnId="{35F60108-22D7-4FCD-86DD-4794BBE93085}">
      <dgm:prSet/>
      <dgm:spPr/>
      <dgm:t>
        <a:bodyPr/>
        <a:lstStyle/>
        <a:p>
          <a:endParaRPr lang="en-US"/>
        </a:p>
      </dgm:t>
    </dgm:pt>
    <dgm:pt modelId="{1FBE14C0-95AF-4856-B213-40E3CD788034}" type="pres">
      <dgm:prSet presAssocID="{D2146B72-D936-40CE-8C3B-1161E592A983}" presName="Name0" presStyleCnt="0">
        <dgm:presLayoutVars>
          <dgm:chMax val="1"/>
          <dgm:dir/>
          <dgm:animLvl val="ctr"/>
          <dgm:resizeHandles val="exact"/>
        </dgm:presLayoutVars>
      </dgm:prSet>
      <dgm:spPr/>
    </dgm:pt>
    <dgm:pt modelId="{FAFD7856-40AB-4510-9C6C-4F7CD3850DC4}" type="pres">
      <dgm:prSet presAssocID="{2738E325-C3D3-42E2-98D3-24ECB901762A}" presName="centerShape" presStyleLbl="node0" presStyleIdx="0" presStyleCnt="1" custFlipVert="0" custScaleX="19120" custScaleY="2370"/>
      <dgm:spPr/>
    </dgm:pt>
    <dgm:pt modelId="{16147C25-9344-4A2B-A480-763B26C7A18F}" type="pres">
      <dgm:prSet presAssocID="{FA564EE6-9D25-47F7-93C8-8EBBCF71E8C4}" presName="node" presStyleLbl="node1" presStyleIdx="0" presStyleCnt="4" custScaleX="120102">
        <dgm:presLayoutVars>
          <dgm:bulletEnabled val="1"/>
        </dgm:presLayoutVars>
      </dgm:prSet>
      <dgm:spPr/>
    </dgm:pt>
    <dgm:pt modelId="{8F8D51FB-4993-45ED-B8BB-A4C0BDCF63C6}" type="pres">
      <dgm:prSet presAssocID="{FA564EE6-9D25-47F7-93C8-8EBBCF71E8C4}" presName="dummy" presStyleCnt="0"/>
      <dgm:spPr/>
    </dgm:pt>
    <dgm:pt modelId="{57E9DC5D-6711-4738-9ABA-3A8F99A9BA01}" type="pres">
      <dgm:prSet presAssocID="{2C47D4A8-3DB8-4086-90E5-E6605C0B668A}" presName="sibTrans" presStyleLbl="sibTrans2D1" presStyleIdx="0" presStyleCnt="4"/>
      <dgm:spPr/>
    </dgm:pt>
    <dgm:pt modelId="{E3A60B0C-ADA3-44AC-9375-893071FC514C}" type="pres">
      <dgm:prSet presAssocID="{96DEFF99-02CF-411E-A2BE-408F3B5C0B5B}" presName="node" presStyleLbl="node1" presStyleIdx="1" presStyleCnt="4" custScaleX="137030">
        <dgm:presLayoutVars>
          <dgm:bulletEnabled val="1"/>
        </dgm:presLayoutVars>
      </dgm:prSet>
      <dgm:spPr/>
    </dgm:pt>
    <dgm:pt modelId="{3B61FA68-A1AB-403B-A6D0-CA369364C0A2}" type="pres">
      <dgm:prSet presAssocID="{96DEFF99-02CF-411E-A2BE-408F3B5C0B5B}" presName="dummy" presStyleCnt="0"/>
      <dgm:spPr/>
    </dgm:pt>
    <dgm:pt modelId="{7F4D04DB-E611-4952-AA1B-417B3CB2975B}" type="pres">
      <dgm:prSet presAssocID="{4F748C2F-72BE-48A0-A7CC-DB4D1AA01001}" presName="sibTrans" presStyleLbl="sibTrans2D1" presStyleIdx="1" presStyleCnt="4"/>
      <dgm:spPr/>
    </dgm:pt>
    <dgm:pt modelId="{2AD95889-1074-4710-A197-F0616828BB8A}" type="pres">
      <dgm:prSet presAssocID="{8EB6C639-C47A-40ED-A53D-EB2E28447A2F}" presName="node" presStyleLbl="node1" presStyleIdx="2" presStyleCnt="4">
        <dgm:presLayoutVars>
          <dgm:bulletEnabled val="1"/>
        </dgm:presLayoutVars>
      </dgm:prSet>
      <dgm:spPr/>
    </dgm:pt>
    <dgm:pt modelId="{5938E562-A7C3-4040-87C5-FBF60970CADA}" type="pres">
      <dgm:prSet presAssocID="{8EB6C639-C47A-40ED-A53D-EB2E28447A2F}" presName="dummy" presStyleCnt="0"/>
      <dgm:spPr/>
    </dgm:pt>
    <dgm:pt modelId="{6851EAB0-5F49-403A-9A85-B1876A637231}" type="pres">
      <dgm:prSet presAssocID="{82E61530-6046-4C42-89CE-6C3176092C65}" presName="sibTrans" presStyleLbl="sibTrans2D1" presStyleIdx="2" presStyleCnt="4"/>
      <dgm:spPr/>
    </dgm:pt>
    <dgm:pt modelId="{2DC8F5B1-1692-40AD-B6F7-58982254A75D}" type="pres">
      <dgm:prSet presAssocID="{419C809D-4F3D-472A-8433-383794979FC5}" presName="node" presStyleLbl="node1" presStyleIdx="3" presStyleCnt="4" custScaleX="191660">
        <dgm:presLayoutVars>
          <dgm:bulletEnabled val="1"/>
        </dgm:presLayoutVars>
      </dgm:prSet>
      <dgm:spPr/>
    </dgm:pt>
    <dgm:pt modelId="{24D7A77B-38C0-428E-AC17-6C15DC30253F}" type="pres">
      <dgm:prSet presAssocID="{419C809D-4F3D-472A-8433-383794979FC5}" presName="dummy" presStyleCnt="0"/>
      <dgm:spPr/>
    </dgm:pt>
    <dgm:pt modelId="{B0384070-FEA9-4AA4-8758-3ABFA16D6574}" type="pres">
      <dgm:prSet presAssocID="{E530E482-B568-496B-97C4-5EF441D77083}" presName="sibTrans" presStyleLbl="sibTrans2D1" presStyleIdx="3" presStyleCnt="4"/>
      <dgm:spPr/>
    </dgm:pt>
  </dgm:ptLst>
  <dgm:cxnLst>
    <dgm:cxn modelId="{35F60108-22D7-4FCD-86DD-4794BBE93085}" srcId="{D2146B72-D936-40CE-8C3B-1161E592A983}" destId="{2738E325-C3D3-42E2-98D3-24ECB901762A}" srcOrd="0" destOrd="0" parTransId="{28F11CB7-C35D-4EBF-A045-A149A0299112}" sibTransId="{134CD177-6016-40B0-A992-9962B6D3281E}"/>
    <dgm:cxn modelId="{59B1BD0B-8EF1-40A0-9D6E-71513497D706}" type="presOf" srcId="{82E61530-6046-4C42-89CE-6C3176092C65}" destId="{6851EAB0-5F49-403A-9A85-B1876A637231}" srcOrd="0" destOrd="0" presId="urn:microsoft.com/office/officeart/2005/8/layout/radial6"/>
    <dgm:cxn modelId="{6ABAC112-7E82-4147-9CA4-BB0B735404FD}" type="presOf" srcId="{8EB6C639-C47A-40ED-A53D-EB2E28447A2F}" destId="{2AD95889-1074-4710-A197-F0616828BB8A}" srcOrd="0" destOrd="0" presId="urn:microsoft.com/office/officeart/2005/8/layout/radial6"/>
    <dgm:cxn modelId="{46FE1F26-BD76-4B5A-B0A6-283AC89A32D2}" type="presOf" srcId="{2C47D4A8-3DB8-4086-90E5-E6605C0B668A}" destId="{57E9DC5D-6711-4738-9ABA-3A8F99A9BA01}" srcOrd="0" destOrd="0" presId="urn:microsoft.com/office/officeart/2005/8/layout/radial6"/>
    <dgm:cxn modelId="{E90D622D-A431-454E-9A59-2AA2A0C49A4D}" type="presOf" srcId="{96DEFF99-02CF-411E-A2BE-408F3B5C0B5B}" destId="{E3A60B0C-ADA3-44AC-9375-893071FC514C}" srcOrd="0" destOrd="0" presId="urn:microsoft.com/office/officeart/2005/8/layout/radial6"/>
    <dgm:cxn modelId="{85275C63-4F9A-4B7A-BAB1-F10DC119974D}" srcId="{2738E325-C3D3-42E2-98D3-24ECB901762A}" destId="{8EB6C639-C47A-40ED-A53D-EB2E28447A2F}" srcOrd="2" destOrd="0" parTransId="{14C35B95-7CE3-4475-AEA6-D0120B07019E}" sibTransId="{82E61530-6046-4C42-89CE-6C3176092C65}"/>
    <dgm:cxn modelId="{0538306F-44FA-477D-8B6E-65D7C3ABA9C6}" type="presOf" srcId="{4F748C2F-72BE-48A0-A7CC-DB4D1AA01001}" destId="{7F4D04DB-E611-4952-AA1B-417B3CB2975B}" srcOrd="0" destOrd="0" presId="urn:microsoft.com/office/officeart/2005/8/layout/radial6"/>
    <dgm:cxn modelId="{2A9B9074-2EC0-46BD-861A-9C083E18F0C9}" srcId="{2738E325-C3D3-42E2-98D3-24ECB901762A}" destId="{419C809D-4F3D-472A-8433-383794979FC5}" srcOrd="3" destOrd="0" parTransId="{358F87E5-3A72-4888-8536-CDF0C98C91B3}" sibTransId="{E530E482-B568-496B-97C4-5EF441D77083}"/>
    <dgm:cxn modelId="{D50BDC80-B56D-4EC6-9721-89F214268EB1}" type="presOf" srcId="{E530E482-B568-496B-97C4-5EF441D77083}" destId="{B0384070-FEA9-4AA4-8758-3ABFA16D6574}" srcOrd="0" destOrd="0" presId="urn:microsoft.com/office/officeart/2005/8/layout/radial6"/>
    <dgm:cxn modelId="{C336DE9D-5357-42F7-ADBF-35305694205A}" type="presOf" srcId="{D2146B72-D936-40CE-8C3B-1161E592A983}" destId="{1FBE14C0-95AF-4856-B213-40E3CD788034}" srcOrd="0" destOrd="0" presId="urn:microsoft.com/office/officeart/2005/8/layout/radial6"/>
    <dgm:cxn modelId="{00A307A3-4827-4A1F-88EE-8D65FE4BE342}" type="presOf" srcId="{419C809D-4F3D-472A-8433-383794979FC5}" destId="{2DC8F5B1-1692-40AD-B6F7-58982254A75D}" srcOrd="0" destOrd="0" presId="urn:microsoft.com/office/officeart/2005/8/layout/radial6"/>
    <dgm:cxn modelId="{C74BA7C8-941A-44B4-90BB-17D0C1460797}" type="presOf" srcId="{FA564EE6-9D25-47F7-93C8-8EBBCF71E8C4}" destId="{16147C25-9344-4A2B-A480-763B26C7A18F}" srcOrd="0" destOrd="0" presId="urn:microsoft.com/office/officeart/2005/8/layout/radial6"/>
    <dgm:cxn modelId="{1283CEC9-0F95-47C3-B34B-EB81EB25F9CC}" srcId="{2738E325-C3D3-42E2-98D3-24ECB901762A}" destId="{96DEFF99-02CF-411E-A2BE-408F3B5C0B5B}" srcOrd="1" destOrd="0" parTransId="{017DE676-1C7D-43CA-8225-B0B663A2DB2F}" sibTransId="{4F748C2F-72BE-48A0-A7CC-DB4D1AA01001}"/>
    <dgm:cxn modelId="{871AB8D3-1477-4363-BD2A-AA451B72BBA1}" srcId="{2738E325-C3D3-42E2-98D3-24ECB901762A}" destId="{FA564EE6-9D25-47F7-93C8-8EBBCF71E8C4}" srcOrd="0" destOrd="0" parTransId="{EED1C1BD-3FB3-46CD-8979-10370FF1D86D}" sibTransId="{2C47D4A8-3DB8-4086-90E5-E6605C0B668A}"/>
    <dgm:cxn modelId="{6A05A8F4-8274-4B19-B2C5-C6A859E68DAC}" type="presOf" srcId="{2738E325-C3D3-42E2-98D3-24ECB901762A}" destId="{FAFD7856-40AB-4510-9C6C-4F7CD3850DC4}" srcOrd="0" destOrd="0" presId="urn:microsoft.com/office/officeart/2005/8/layout/radial6"/>
    <dgm:cxn modelId="{91E1E2CE-5D25-47EC-AD52-91FAC1CC82B6}" type="presParOf" srcId="{1FBE14C0-95AF-4856-B213-40E3CD788034}" destId="{FAFD7856-40AB-4510-9C6C-4F7CD3850DC4}" srcOrd="0" destOrd="0" presId="urn:microsoft.com/office/officeart/2005/8/layout/radial6"/>
    <dgm:cxn modelId="{20CAE471-5ED1-4BB5-8447-2F876ABF8A0F}" type="presParOf" srcId="{1FBE14C0-95AF-4856-B213-40E3CD788034}" destId="{16147C25-9344-4A2B-A480-763B26C7A18F}" srcOrd="1" destOrd="0" presId="urn:microsoft.com/office/officeart/2005/8/layout/radial6"/>
    <dgm:cxn modelId="{51930553-B30A-459E-B941-5DA74719C288}" type="presParOf" srcId="{1FBE14C0-95AF-4856-B213-40E3CD788034}" destId="{8F8D51FB-4993-45ED-B8BB-A4C0BDCF63C6}" srcOrd="2" destOrd="0" presId="urn:microsoft.com/office/officeart/2005/8/layout/radial6"/>
    <dgm:cxn modelId="{88F70323-73A1-4734-B064-CC2743C8D911}" type="presParOf" srcId="{1FBE14C0-95AF-4856-B213-40E3CD788034}" destId="{57E9DC5D-6711-4738-9ABA-3A8F99A9BA01}" srcOrd="3" destOrd="0" presId="urn:microsoft.com/office/officeart/2005/8/layout/radial6"/>
    <dgm:cxn modelId="{1E1D8D35-BA60-4C53-A170-316A1CACE1B7}" type="presParOf" srcId="{1FBE14C0-95AF-4856-B213-40E3CD788034}" destId="{E3A60B0C-ADA3-44AC-9375-893071FC514C}" srcOrd="4" destOrd="0" presId="urn:microsoft.com/office/officeart/2005/8/layout/radial6"/>
    <dgm:cxn modelId="{24AC2BD7-4D6F-4DF5-870B-CE15FDB8D99E}" type="presParOf" srcId="{1FBE14C0-95AF-4856-B213-40E3CD788034}" destId="{3B61FA68-A1AB-403B-A6D0-CA369364C0A2}" srcOrd="5" destOrd="0" presId="urn:microsoft.com/office/officeart/2005/8/layout/radial6"/>
    <dgm:cxn modelId="{62AAD641-D07A-4BC0-8D11-80151BB0EC17}" type="presParOf" srcId="{1FBE14C0-95AF-4856-B213-40E3CD788034}" destId="{7F4D04DB-E611-4952-AA1B-417B3CB2975B}" srcOrd="6" destOrd="0" presId="urn:microsoft.com/office/officeart/2005/8/layout/radial6"/>
    <dgm:cxn modelId="{73EB8569-C0DD-46AC-909F-E478BD34DAAB}" type="presParOf" srcId="{1FBE14C0-95AF-4856-B213-40E3CD788034}" destId="{2AD95889-1074-4710-A197-F0616828BB8A}" srcOrd="7" destOrd="0" presId="urn:microsoft.com/office/officeart/2005/8/layout/radial6"/>
    <dgm:cxn modelId="{2B069C7E-0B8F-4EDE-91E0-E93AB7ACF1A0}" type="presParOf" srcId="{1FBE14C0-95AF-4856-B213-40E3CD788034}" destId="{5938E562-A7C3-4040-87C5-FBF60970CADA}" srcOrd="8" destOrd="0" presId="urn:microsoft.com/office/officeart/2005/8/layout/radial6"/>
    <dgm:cxn modelId="{879475C7-2BB5-47C9-9F0D-EA6ABDBECE9B}" type="presParOf" srcId="{1FBE14C0-95AF-4856-B213-40E3CD788034}" destId="{6851EAB0-5F49-403A-9A85-B1876A637231}" srcOrd="9" destOrd="0" presId="urn:microsoft.com/office/officeart/2005/8/layout/radial6"/>
    <dgm:cxn modelId="{97C2BE9E-826D-4B26-8397-45760FA11ADE}" type="presParOf" srcId="{1FBE14C0-95AF-4856-B213-40E3CD788034}" destId="{2DC8F5B1-1692-40AD-B6F7-58982254A75D}" srcOrd="10" destOrd="0" presId="urn:microsoft.com/office/officeart/2005/8/layout/radial6"/>
    <dgm:cxn modelId="{985AE60B-042E-4896-819C-65FF2D5816E1}" type="presParOf" srcId="{1FBE14C0-95AF-4856-B213-40E3CD788034}" destId="{24D7A77B-38C0-428E-AC17-6C15DC30253F}" srcOrd="11" destOrd="0" presId="urn:microsoft.com/office/officeart/2005/8/layout/radial6"/>
    <dgm:cxn modelId="{FD337C43-3850-4970-82A9-C9AB6B9EC592}" type="presParOf" srcId="{1FBE14C0-95AF-4856-B213-40E3CD788034}" destId="{B0384070-FEA9-4AA4-8758-3ABFA16D6574}"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FC420-831E-4DA6-9375-565860A269B6}" type="doc">
      <dgm:prSet loTypeId="urn:microsoft.com/office/officeart/2005/8/layout/default#1" loCatId="list" qsTypeId="urn:microsoft.com/office/officeart/2005/8/quickstyle/3d2" qsCatId="3D" csTypeId="urn:microsoft.com/office/officeart/2005/8/colors/accent0_3" csCatId="mainScheme" phldr="1"/>
      <dgm:spPr/>
      <dgm:t>
        <a:bodyPr/>
        <a:lstStyle/>
        <a:p>
          <a:endParaRPr lang="en-US"/>
        </a:p>
      </dgm:t>
    </dgm:pt>
    <dgm:pt modelId="{ABDE6D38-CF2D-4B10-99BF-55C67AA7D449}">
      <dgm:prSet phldrT="[Text]"/>
      <dgm:spPr/>
      <dgm:t>
        <a:bodyPr/>
        <a:lstStyle/>
        <a:p>
          <a:r>
            <a:rPr lang="en-US" dirty="0"/>
            <a:t>Hypo</a:t>
          </a:r>
        </a:p>
      </dgm:t>
    </dgm:pt>
    <dgm:pt modelId="{C2059986-FCD8-4839-A3B3-4DD842621BA3}" type="parTrans" cxnId="{F3F718B3-5031-4F42-A56A-21352B482FC2}">
      <dgm:prSet/>
      <dgm:spPr/>
      <dgm:t>
        <a:bodyPr/>
        <a:lstStyle/>
        <a:p>
          <a:endParaRPr lang="en-US"/>
        </a:p>
      </dgm:t>
    </dgm:pt>
    <dgm:pt modelId="{1C636903-7560-457E-B632-89AFA2338C2A}" type="sibTrans" cxnId="{F3F718B3-5031-4F42-A56A-21352B482FC2}">
      <dgm:prSet/>
      <dgm:spPr/>
      <dgm:t>
        <a:bodyPr/>
        <a:lstStyle/>
        <a:p>
          <a:endParaRPr lang="en-US"/>
        </a:p>
      </dgm:t>
    </dgm:pt>
    <dgm:pt modelId="{862652E9-3031-4040-A4E2-4B4AA955F6C9}">
      <dgm:prSet phldrT="[Text]"/>
      <dgm:spPr/>
      <dgm:t>
        <a:bodyPr/>
        <a:lstStyle/>
        <a:p>
          <a:r>
            <a:rPr lang="en-US" dirty="0" err="1"/>
            <a:t>Hipotesis</a:t>
          </a:r>
          <a:endParaRPr lang="en-US" dirty="0"/>
        </a:p>
      </dgm:t>
    </dgm:pt>
    <dgm:pt modelId="{CB69B2EF-AD6A-492F-8045-4D6A63F744C4}" type="parTrans" cxnId="{D3EAB212-E054-4EE0-B025-BD6099364C63}">
      <dgm:prSet/>
      <dgm:spPr/>
      <dgm:t>
        <a:bodyPr/>
        <a:lstStyle/>
        <a:p>
          <a:endParaRPr lang="en-US"/>
        </a:p>
      </dgm:t>
    </dgm:pt>
    <dgm:pt modelId="{19579CCF-CF58-4F38-A6DD-C61FF590715E}" type="sibTrans" cxnId="{D3EAB212-E054-4EE0-B025-BD6099364C63}">
      <dgm:prSet/>
      <dgm:spPr/>
      <dgm:t>
        <a:bodyPr/>
        <a:lstStyle/>
        <a:p>
          <a:endParaRPr lang="en-US"/>
        </a:p>
      </dgm:t>
    </dgm:pt>
    <dgm:pt modelId="{91DFC5AC-0959-4A44-A2E7-A008440FB89D}">
      <dgm:prSet phldrT="[Text]"/>
      <dgm:spPr/>
      <dgm:t>
        <a:bodyPr/>
        <a:lstStyle/>
        <a:p>
          <a:r>
            <a:rPr lang="en-US" dirty="0"/>
            <a:t>Thesis</a:t>
          </a:r>
        </a:p>
      </dgm:t>
    </dgm:pt>
    <dgm:pt modelId="{33295287-F044-4D52-974B-D661ED507132}" type="parTrans" cxnId="{2C511649-1DBB-4569-BB18-969D1C6041BE}">
      <dgm:prSet/>
      <dgm:spPr/>
      <dgm:t>
        <a:bodyPr/>
        <a:lstStyle/>
        <a:p>
          <a:endParaRPr lang="en-US"/>
        </a:p>
      </dgm:t>
    </dgm:pt>
    <dgm:pt modelId="{CF11CEFC-2723-427C-8EC0-62F55D34A793}" type="sibTrans" cxnId="{2C511649-1DBB-4569-BB18-969D1C6041BE}">
      <dgm:prSet/>
      <dgm:spPr/>
      <dgm:t>
        <a:bodyPr/>
        <a:lstStyle/>
        <a:p>
          <a:endParaRPr lang="en-US"/>
        </a:p>
      </dgm:t>
    </dgm:pt>
    <dgm:pt modelId="{2E94D3DB-89D2-4E9D-8217-F77900B6EC09}">
      <dgm:prSet phldrT="[Text]"/>
      <dgm:spPr/>
      <dgm:t>
        <a:bodyPr/>
        <a:lstStyle/>
        <a:p>
          <a:r>
            <a:rPr lang="en-US" dirty="0" err="1"/>
            <a:t>Kurang</a:t>
          </a:r>
          <a:endParaRPr lang="en-US" dirty="0"/>
        </a:p>
      </dgm:t>
    </dgm:pt>
    <dgm:pt modelId="{355722F6-8ED2-43F9-B127-56C41C4C576F}" type="parTrans" cxnId="{938FDEB2-A298-4C88-8731-A76A5B32C7C1}">
      <dgm:prSet/>
      <dgm:spPr/>
      <dgm:t>
        <a:bodyPr/>
        <a:lstStyle/>
        <a:p>
          <a:endParaRPr lang="en-US"/>
        </a:p>
      </dgm:t>
    </dgm:pt>
    <dgm:pt modelId="{B043B596-311D-4554-8C92-3457B13F7916}" type="sibTrans" cxnId="{938FDEB2-A298-4C88-8731-A76A5B32C7C1}">
      <dgm:prSet/>
      <dgm:spPr/>
      <dgm:t>
        <a:bodyPr/>
        <a:lstStyle/>
        <a:p>
          <a:endParaRPr lang="en-US"/>
        </a:p>
      </dgm:t>
    </dgm:pt>
    <dgm:pt modelId="{ACBE33B7-A391-4184-A538-8EE1DB05AD73}">
      <dgm:prSet phldrT="[Text]"/>
      <dgm:spPr/>
      <dgm:t>
        <a:bodyPr/>
        <a:lstStyle/>
        <a:p>
          <a:r>
            <a:rPr lang="en-US" dirty="0" err="1"/>
            <a:t>pendapat</a:t>
          </a:r>
          <a:endParaRPr lang="en-US" dirty="0"/>
        </a:p>
      </dgm:t>
    </dgm:pt>
    <dgm:pt modelId="{A814A491-409A-44E8-BD3D-1DA91FBA27CB}" type="parTrans" cxnId="{61CBBEF8-B6A8-4F35-B3EC-0B0C5E292782}">
      <dgm:prSet/>
      <dgm:spPr/>
      <dgm:t>
        <a:bodyPr/>
        <a:lstStyle/>
        <a:p>
          <a:endParaRPr lang="en-US"/>
        </a:p>
      </dgm:t>
    </dgm:pt>
    <dgm:pt modelId="{655B9826-3AB6-4FA6-B6CA-5544814B057D}" type="sibTrans" cxnId="{61CBBEF8-B6A8-4F35-B3EC-0B0C5E292782}">
      <dgm:prSet/>
      <dgm:spPr/>
      <dgm:t>
        <a:bodyPr/>
        <a:lstStyle/>
        <a:p>
          <a:endParaRPr lang="en-US"/>
        </a:p>
      </dgm:t>
    </dgm:pt>
    <dgm:pt modelId="{3BAD9CD8-6B8B-47A0-977B-9E8E0D4CED19}" type="pres">
      <dgm:prSet presAssocID="{ED5FC420-831E-4DA6-9375-565860A269B6}" presName="diagram" presStyleCnt="0">
        <dgm:presLayoutVars>
          <dgm:dir/>
          <dgm:resizeHandles val="exact"/>
        </dgm:presLayoutVars>
      </dgm:prSet>
      <dgm:spPr/>
    </dgm:pt>
    <dgm:pt modelId="{246A0210-DE0E-4D2A-9CC1-42CFED7B9D49}" type="pres">
      <dgm:prSet presAssocID="{ABDE6D38-CF2D-4B10-99BF-55C67AA7D449}" presName="node" presStyleLbl="node1" presStyleIdx="0" presStyleCnt="5" custScaleX="31580" custScaleY="21397" custLinFactNeighborX="-4942" custLinFactNeighborY="27994">
        <dgm:presLayoutVars>
          <dgm:bulletEnabled val="1"/>
        </dgm:presLayoutVars>
      </dgm:prSet>
      <dgm:spPr/>
    </dgm:pt>
    <dgm:pt modelId="{5F3AB967-C7D4-4317-B16B-B4967DEBC8F5}" type="pres">
      <dgm:prSet presAssocID="{1C636903-7560-457E-B632-89AFA2338C2A}" presName="sibTrans" presStyleCnt="0"/>
      <dgm:spPr/>
    </dgm:pt>
    <dgm:pt modelId="{77EF8EF2-96FC-4B2D-BF71-AC2D8BA1A1DB}" type="pres">
      <dgm:prSet presAssocID="{862652E9-3031-4040-A4E2-4B4AA955F6C9}" presName="node" presStyleLbl="node1" presStyleIdx="1" presStyleCnt="5" custScaleX="41473" custScaleY="21121" custLinFactNeighborX="-16707" custLinFactNeighborY="-16615">
        <dgm:presLayoutVars>
          <dgm:bulletEnabled val="1"/>
        </dgm:presLayoutVars>
      </dgm:prSet>
      <dgm:spPr/>
    </dgm:pt>
    <dgm:pt modelId="{66358AED-89EC-47CE-A83E-FAF42DD3FCCB}" type="pres">
      <dgm:prSet presAssocID="{19579CCF-CF58-4F38-A6DD-C61FF590715E}" presName="sibTrans" presStyleCnt="0"/>
      <dgm:spPr/>
    </dgm:pt>
    <dgm:pt modelId="{ECF2CE83-A78B-48A9-B87F-C9B6F8B6E5BC}" type="pres">
      <dgm:prSet presAssocID="{91DFC5AC-0959-4A44-A2E7-A008440FB89D}" presName="node" presStyleLbl="node1" presStyleIdx="2" presStyleCnt="5" custScaleX="34160" custScaleY="21604" custLinFactNeighborX="48746" custLinFactNeighborY="-8422">
        <dgm:presLayoutVars>
          <dgm:bulletEnabled val="1"/>
        </dgm:presLayoutVars>
      </dgm:prSet>
      <dgm:spPr/>
    </dgm:pt>
    <dgm:pt modelId="{16108D54-1ECE-4BA3-9277-0C6343F6B001}" type="pres">
      <dgm:prSet presAssocID="{CF11CEFC-2723-427C-8EC0-62F55D34A793}" presName="sibTrans" presStyleCnt="0"/>
      <dgm:spPr/>
    </dgm:pt>
    <dgm:pt modelId="{7E4869EC-1AF7-46AC-8C02-D5A02564881D}" type="pres">
      <dgm:prSet presAssocID="{2E94D3DB-89D2-4E9D-8217-F77900B6EC09}" presName="node" presStyleLbl="node1" presStyleIdx="3" presStyleCnt="5" custScaleX="31580" custScaleY="21397" custLinFactNeighborX="-47815" custLinFactNeighborY="24431">
        <dgm:presLayoutVars>
          <dgm:bulletEnabled val="1"/>
        </dgm:presLayoutVars>
      </dgm:prSet>
      <dgm:spPr/>
    </dgm:pt>
    <dgm:pt modelId="{7B37A6FF-82D4-4574-BB10-7BB35D00E59A}" type="pres">
      <dgm:prSet presAssocID="{B043B596-311D-4554-8C92-3457B13F7916}" presName="sibTrans" presStyleCnt="0"/>
      <dgm:spPr/>
    </dgm:pt>
    <dgm:pt modelId="{4386E6FB-B97E-48A7-8222-BE039AE90B6F}" type="pres">
      <dgm:prSet presAssocID="{ACBE33B7-A391-4184-A538-8EE1DB05AD73}" presName="node" presStyleLbl="node1" presStyleIdx="4" presStyleCnt="5" custScaleX="34160" custScaleY="21604" custLinFactNeighborX="29933" custLinFactNeighborY="-10441">
        <dgm:presLayoutVars>
          <dgm:bulletEnabled val="1"/>
        </dgm:presLayoutVars>
      </dgm:prSet>
      <dgm:spPr/>
    </dgm:pt>
  </dgm:ptLst>
  <dgm:cxnLst>
    <dgm:cxn modelId="{D3EAB212-E054-4EE0-B025-BD6099364C63}" srcId="{ED5FC420-831E-4DA6-9375-565860A269B6}" destId="{862652E9-3031-4040-A4E2-4B4AA955F6C9}" srcOrd="1" destOrd="0" parTransId="{CB69B2EF-AD6A-492F-8045-4D6A63F744C4}" sibTransId="{19579CCF-CF58-4F38-A6DD-C61FF590715E}"/>
    <dgm:cxn modelId="{A9697119-4C2B-44DE-AC69-B9347C4679E7}" type="presOf" srcId="{862652E9-3031-4040-A4E2-4B4AA955F6C9}" destId="{77EF8EF2-96FC-4B2D-BF71-AC2D8BA1A1DB}" srcOrd="0" destOrd="0" presId="urn:microsoft.com/office/officeart/2005/8/layout/default#1"/>
    <dgm:cxn modelId="{F677815E-5BAD-463F-B5C1-21D08494800C}" type="presOf" srcId="{ACBE33B7-A391-4184-A538-8EE1DB05AD73}" destId="{4386E6FB-B97E-48A7-8222-BE039AE90B6F}" srcOrd="0" destOrd="0" presId="urn:microsoft.com/office/officeart/2005/8/layout/default#1"/>
    <dgm:cxn modelId="{2C511649-1DBB-4569-BB18-969D1C6041BE}" srcId="{ED5FC420-831E-4DA6-9375-565860A269B6}" destId="{91DFC5AC-0959-4A44-A2E7-A008440FB89D}" srcOrd="2" destOrd="0" parTransId="{33295287-F044-4D52-974B-D661ED507132}" sibTransId="{CF11CEFC-2723-427C-8EC0-62F55D34A793}"/>
    <dgm:cxn modelId="{F178144D-705A-4F0C-9405-38B53B758F6F}" type="presOf" srcId="{ED5FC420-831E-4DA6-9375-565860A269B6}" destId="{3BAD9CD8-6B8B-47A0-977B-9E8E0D4CED19}" srcOrd="0" destOrd="0" presId="urn:microsoft.com/office/officeart/2005/8/layout/default#1"/>
    <dgm:cxn modelId="{938FDEB2-A298-4C88-8731-A76A5B32C7C1}" srcId="{ED5FC420-831E-4DA6-9375-565860A269B6}" destId="{2E94D3DB-89D2-4E9D-8217-F77900B6EC09}" srcOrd="3" destOrd="0" parTransId="{355722F6-8ED2-43F9-B127-56C41C4C576F}" sibTransId="{B043B596-311D-4554-8C92-3457B13F7916}"/>
    <dgm:cxn modelId="{F3F718B3-5031-4F42-A56A-21352B482FC2}" srcId="{ED5FC420-831E-4DA6-9375-565860A269B6}" destId="{ABDE6D38-CF2D-4B10-99BF-55C67AA7D449}" srcOrd="0" destOrd="0" parTransId="{C2059986-FCD8-4839-A3B3-4DD842621BA3}" sibTransId="{1C636903-7560-457E-B632-89AFA2338C2A}"/>
    <dgm:cxn modelId="{241115BE-6F28-477F-AAB0-077CCF2E2454}" type="presOf" srcId="{91DFC5AC-0959-4A44-A2E7-A008440FB89D}" destId="{ECF2CE83-A78B-48A9-B87F-C9B6F8B6E5BC}" srcOrd="0" destOrd="0" presId="urn:microsoft.com/office/officeart/2005/8/layout/default#1"/>
    <dgm:cxn modelId="{471CB2D7-ABF5-47BD-BA9C-16E8C2E902B6}" type="presOf" srcId="{ABDE6D38-CF2D-4B10-99BF-55C67AA7D449}" destId="{246A0210-DE0E-4D2A-9CC1-42CFED7B9D49}" srcOrd="0" destOrd="0" presId="urn:microsoft.com/office/officeart/2005/8/layout/default#1"/>
    <dgm:cxn modelId="{9EF3B0E6-6D3F-4CEE-87D6-F6803F00F5E4}" type="presOf" srcId="{2E94D3DB-89D2-4E9D-8217-F77900B6EC09}" destId="{7E4869EC-1AF7-46AC-8C02-D5A02564881D}" srcOrd="0" destOrd="0" presId="urn:microsoft.com/office/officeart/2005/8/layout/default#1"/>
    <dgm:cxn modelId="{61CBBEF8-B6A8-4F35-B3EC-0B0C5E292782}" srcId="{ED5FC420-831E-4DA6-9375-565860A269B6}" destId="{ACBE33B7-A391-4184-A538-8EE1DB05AD73}" srcOrd="4" destOrd="0" parTransId="{A814A491-409A-44E8-BD3D-1DA91FBA27CB}" sibTransId="{655B9826-3AB6-4FA6-B6CA-5544814B057D}"/>
    <dgm:cxn modelId="{F1BD8824-D62F-42FD-919A-39A7E9C3D819}" type="presParOf" srcId="{3BAD9CD8-6B8B-47A0-977B-9E8E0D4CED19}" destId="{246A0210-DE0E-4D2A-9CC1-42CFED7B9D49}" srcOrd="0" destOrd="0" presId="urn:microsoft.com/office/officeart/2005/8/layout/default#1"/>
    <dgm:cxn modelId="{FDDC0FB9-6670-4075-B295-C8DCAA73C67D}" type="presParOf" srcId="{3BAD9CD8-6B8B-47A0-977B-9E8E0D4CED19}" destId="{5F3AB967-C7D4-4317-B16B-B4967DEBC8F5}" srcOrd="1" destOrd="0" presId="urn:microsoft.com/office/officeart/2005/8/layout/default#1"/>
    <dgm:cxn modelId="{8F387CF3-231E-430E-BEEC-98632EF4E04F}" type="presParOf" srcId="{3BAD9CD8-6B8B-47A0-977B-9E8E0D4CED19}" destId="{77EF8EF2-96FC-4B2D-BF71-AC2D8BA1A1DB}" srcOrd="2" destOrd="0" presId="urn:microsoft.com/office/officeart/2005/8/layout/default#1"/>
    <dgm:cxn modelId="{CBBA4EEA-F76A-45F9-BD71-09FC64F4B77A}" type="presParOf" srcId="{3BAD9CD8-6B8B-47A0-977B-9E8E0D4CED19}" destId="{66358AED-89EC-47CE-A83E-FAF42DD3FCCB}" srcOrd="3" destOrd="0" presId="urn:microsoft.com/office/officeart/2005/8/layout/default#1"/>
    <dgm:cxn modelId="{BBD75EB9-49E2-40D4-8B95-2A164A30A027}" type="presParOf" srcId="{3BAD9CD8-6B8B-47A0-977B-9E8E0D4CED19}" destId="{ECF2CE83-A78B-48A9-B87F-C9B6F8B6E5BC}" srcOrd="4" destOrd="0" presId="urn:microsoft.com/office/officeart/2005/8/layout/default#1"/>
    <dgm:cxn modelId="{402F7E7D-BECE-4793-9A08-577EEFA17818}" type="presParOf" srcId="{3BAD9CD8-6B8B-47A0-977B-9E8E0D4CED19}" destId="{16108D54-1ECE-4BA3-9277-0C6343F6B001}" srcOrd="5" destOrd="0" presId="urn:microsoft.com/office/officeart/2005/8/layout/default#1"/>
    <dgm:cxn modelId="{C833C276-2B86-4895-8BD2-7205A33D4352}" type="presParOf" srcId="{3BAD9CD8-6B8B-47A0-977B-9E8E0D4CED19}" destId="{7E4869EC-1AF7-46AC-8C02-D5A02564881D}" srcOrd="6" destOrd="0" presId="urn:microsoft.com/office/officeart/2005/8/layout/default#1"/>
    <dgm:cxn modelId="{3DAE9AB5-38DE-4CD7-B606-AC9FA5FC43FD}" type="presParOf" srcId="{3BAD9CD8-6B8B-47A0-977B-9E8E0D4CED19}" destId="{7B37A6FF-82D4-4574-BB10-7BB35D00E59A}" srcOrd="7" destOrd="0" presId="urn:microsoft.com/office/officeart/2005/8/layout/default#1"/>
    <dgm:cxn modelId="{10E35E41-52E9-4531-98C3-11E9EECC06B2}" type="presParOf" srcId="{3BAD9CD8-6B8B-47A0-977B-9E8E0D4CED19}" destId="{4386E6FB-B97E-48A7-8222-BE039AE90B6F}"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79CCC-C0B2-4CDE-9789-99BD7DA9A388}">
      <dsp:nvSpPr>
        <dsp:cNvPr id="0" name=""/>
        <dsp:cNvSpPr/>
      </dsp:nvSpPr>
      <dsp:spPr>
        <a:xfrm>
          <a:off x="0" y="228596"/>
          <a:ext cx="4191000" cy="4191000"/>
        </a:xfrm>
        <a:prstGeom prst="ellipse">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613758" y="842354"/>
        <a:ext cx="2963484" cy="2963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79CCC-C0B2-4CDE-9789-99BD7DA9A388}">
      <dsp:nvSpPr>
        <dsp:cNvPr id="0" name=""/>
        <dsp:cNvSpPr/>
      </dsp:nvSpPr>
      <dsp:spPr>
        <a:xfrm>
          <a:off x="0" y="76211"/>
          <a:ext cx="4191000" cy="4191000"/>
        </a:xfrm>
        <a:prstGeom prst="ellipse">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613758" y="689969"/>
        <a:ext cx="2963484" cy="2963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84070-FEA9-4AA4-8758-3ABFA16D6574}">
      <dsp:nvSpPr>
        <dsp:cNvPr id="0" name=""/>
        <dsp:cNvSpPr/>
      </dsp:nvSpPr>
      <dsp:spPr>
        <a:xfrm>
          <a:off x="2394816" y="627583"/>
          <a:ext cx="4189957" cy="4189957"/>
        </a:xfrm>
        <a:prstGeom prst="blockArc">
          <a:avLst>
            <a:gd name="adj1" fmla="val 10800000"/>
            <a:gd name="adj2" fmla="val 16200000"/>
            <a:gd name="adj3" fmla="val 4643"/>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851EAB0-5F49-403A-9A85-B1876A637231}">
      <dsp:nvSpPr>
        <dsp:cNvPr id="0" name=""/>
        <dsp:cNvSpPr/>
      </dsp:nvSpPr>
      <dsp:spPr>
        <a:xfrm>
          <a:off x="2394816" y="627583"/>
          <a:ext cx="4189957" cy="4189957"/>
        </a:xfrm>
        <a:prstGeom prst="blockArc">
          <a:avLst>
            <a:gd name="adj1" fmla="val 5400000"/>
            <a:gd name="adj2" fmla="val 10800000"/>
            <a:gd name="adj3" fmla="val 4643"/>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F4D04DB-E611-4952-AA1B-417B3CB2975B}">
      <dsp:nvSpPr>
        <dsp:cNvPr id="0" name=""/>
        <dsp:cNvSpPr/>
      </dsp:nvSpPr>
      <dsp:spPr>
        <a:xfrm>
          <a:off x="2394816" y="627583"/>
          <a:ext cx="4189957" cy="4189957"/>
        </a:xfrm>
        <a:prstGeom prst="blockArc">
          <a:avLst>
            <a:gd name="adj1" fmla="val 0"/>
            <a:gd name="adj2" fmla="val 5400000"/>
            <a:gd name="adj3" fmla="val 4643"/>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7E9DC5D-6711-4738-9ABA-3A8F99A9BA01}">
      <dsp:nvSpPr>
        <dsp:cNvPr id="0" name=""/>
        <dsp:cNvSpPr/>
      </dsp:nvSpPr>
      <dsp:spPr>
        <a:xfrm>
          <a:off x="2394816" y="627583"/>
          <a:ext cx="4189957" cy="4189957"/>
        </a:xfrm>
        <a:prstGeom prst="blockArc">
          <a:avLst>
            <a:gd name="adj1" fmla="val 16200000"/>
            <a:gd name="adj2" fmla="val 0"/>
            <a:gd name="adj3" fmla="val 4643"/>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AFD7856-40AB-4510-9C6C-4F7CD3850DC4}">
      <dsp:nvSpPr>
        <dsp:cNvPr id="0" name=""/>
        <dsp:cNvSpPr/>
      </dsp:nvSpPr>
      <dsp:spPr>
        <a:xfrm>
          <a:off x="4305304" y="2699694"/>
          <a:ext cx="368981" cy="45736"/>
        </a:xfrm>
        <a:prstGeom prst="ellipse">
          <a:avLst/>
        </a:prstGeom>
        <a:solidFill>
          <a:srgbClr val="FFF7DD"/>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59340" y="2706392"/>
        <a:ext cx="260909" cy="32340"/>
      </dsp:txXfrm>
    </dsp:sp>
    <dsp:sp modelId="{16147C25-9344-4A2B-A480-763B26C7A18F}">
      <dsp:nvSpPr>
        <dsp:cNvPr id="0" name=""/>
        <dsp:cNvSpPr/>
      </dsp:nvSpPr>
      <dsp:spPr>
        <a:xfrm>
          <a:off x="3678583" y="779"/>
          <a:ext cx="1622424" cy="135087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t>Populasi</a:t>
          </a:r>
          <a:endParaRPr lang="en-US" sz="1800" b="1" kern="1200" dirty="0"/>
        </a:p>
      </dsp:txBody>
      <dsp:txXfrm>
        <a:off x="3916181" y="198609"/>
        <a:ext cx="1147228" cy="955211"/>
      </dsp:txXfrm>
    </dsp:sp>
    <dsp:sp modelId="{E3A60B0C-ADA3-44AC-9375-893071FC514C}">
      <dsp:nvSpPr>
        <dsp:cNvPr id="0" name=""/>
        <dsp:cNvSpPr/>
      </dsp:nvSpPr>
      <dsp:spPr>
        <a:xfrm>
          <a:off x="5610592" y="2047126"/>
          <a:ext cx="1851099" cy="135087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t>Fesiabilitas</a:t>
          </a:r>
          <a:endParaRPr lang="en-US" sz="1800" b="1" kern="1200" dirty="0"/>
        </a:p>
      </dsp:txBody>
      <dsp:txXfrm>
        <a:off x="5881679" y="2244956"/>
        <a:ext cx="1308925" cy="955211"/>
      </dsp:txXfrm>
    </dsp:sp>
    <dsp:sp modelId="{2AD95889-1074-4710-A197-F0616828BB8A}">
      <dsp:nvSpPr>
        <dsp:cNvPr id="0" name=""/>
        <dsp:cNvSpPr/>
      </dsp:nvSpPr>
      <dsp:spPr>
        <a:xfrm>
          <a:off x="3814359" y="4093473"/>
          <a:ext cx="1350871" cy="135087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Sampel</a:t>
          </a:r>
          <a:endParaRPr lang="en-US" sz="2000" kern="1200" dirty="0"/>
        </a:p>
      </dsp:txBody>
      <dsp:txXfrm>
        <a:off x="4012189" y="4291303"/>
        <a:ext cx="955211" cy="955211"/>
      </dsp:txXfrm>
    </dsp:sp>
    <dsp:sp modelId="{2DC8F5B1-1692-40AD-B6F7-58982254A75D}">
      <dsp:nvSpPr>
        <dsp:cNvPr id="0" name=""/>
        <dsp:cNvSpPr/>
      </dsp:nvSpPr>
      <dsp:spPr>
        <a:xfrm>
          <a:off x="1148907" y="2047126"/>
          <a:ext cx="2589081" cy="135087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err="1"/>
            <a:t>Representatif</a:t>
          </a:r>
          <a:endParaRPr lang="en-US" sz="1800" b="1" kern="1200" dirty="0"/>
        </a:p>
      </dsp:txBody>
      <dsp:txXfrm>
        <a:off x="1528069" y="2244956"/>
        <a:ext cx="1830757" cy="9552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A0210-DE0E-4D2A-9CC1-42CFED7B9D49}">
      <dsp:nvSpPr>
        <dsp:cNvPr id="0" name=""/>
        <dsp:cNvSpPr/>
      </dsp:nvSpPr>
      <dsp:spPr>
        <a:xfrm>
          <a:off x="533373" y="1295402"/>
          <a:ext cx="2433937" cy="98946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Hypo</a:t>
          </a:r>
        </a:p>
      </dsp:txBody>
      <dsp:txXfrm>
        <a:off x="533373" y="1295402"/>
        <a:ext cx="2433937" cy="989467"/>
      </dsp:txXfrm>
    </dsp:sp>
    <dsp:sp modelId="{77EF8EF2-96FC-4B2D-BF71-AC2D8BA1A1DB}">
      <dsp:nvSpPr>
        <dsp:cNvPr id="0" name=""/>
        <dsp:cNvSpPr/>
      </dsp:nvSpPr>
      <dsp:spPr>
        <a:xfrm>
          <a:off x="2831279" y="0"/>
          <a:ext cx="3196412" cy="97670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err="1"/>
            <a:t>Hipotesis</a:t>
          </a:r>
          <a:endParaRPr lang="en-US" sz="4300" kern="1200" dirty="0"/>
        </a:p>
      </dsp:txBody>
      <dsp:txXfrm>
        <a:off x="2831279" y="0"/>
        <a:ext cx="3196412" cy="976704"/>
      </dsp:txXfrm>
    </dsp:sp>
    <dsp:sp modelId="{ECF2CE83-A78B-48A9-B87F-C9B6F8B6E5BC}">
      <dsp:nvSpPr>
        <dsp:cNvPr id="0" name=""/>
        <dsp:cNvSpPr/>
      </dsp:nvSpPr>
      <dsp:spPr>
        <a:xfrm>
          <a:off x="4953036" y="1371595"/>
          <a:ext cx="2632784" cy="99903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Thesis</a:t>
          </a:r>
        </a:p>
      </dsp:txBody>
      <dsp:txXfrm>
        <a:off x="4953036" y="1371595"/>
        <a:ext cx="2632784" cy="999039"/>
      </dsp:txXfrm>
    </dsp:sp>
    <dsp:sp modelId="{7E4869EC-1AF7-46AC-8C02-D5A02564881D}">
      <dsp:nvSpPr>
        <dsp:cNvPr id="0" name=""/>
        <dsp:cNvSpPr/>
      </dsp:nvSpPr>
      <dsp:spPr>
        <a:xfrm>
          <a:off x="914379" y="2895612"/>
          <a:ext cx="2433937" cy="98946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err="1"/>
            <a:t>Kurang</a:t>
          </a:r>
          <a:endParaRPr lang="en-US" sz="4300" kern="1200" dirty="0"/>
        </a:p>
      </dsp:txBody>
      <dsp:txXfrm>
        <a:off x="914379" y="2895612"/>
        <a:ext cx="2433937" cy="989467"/>
      </dsp:txXfrm>
    </dsp:sp>
    <dsp:sp modelId="{4386E6FB-B97E-48A7-8222-BE039AE90B6F}">
      <dsp:nvSpPr>
        <dsp:cNvPr id="0" name=""/>
        <dsp:cNvSpPr/>
      </dsp:nvSpPr>
      <dsp:spPr>
        <a:xfrm>
          <a:off x="5105408" y="3047991"/>
          <a:ext cx="2632784" cy="99903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err="1"/>
            <a:t>pendapat</a:t>
          </a:r>
          <a:endParaRPr lang="en-US" sz="4300" kern="1200" dirty="0"/>
        </a:p>
      </dsp:txBody>
      <dsp:txXfrm>
        <a:off x="5105408" y="3047991"/>
        <a:ext cx="2632784" cy="9990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cs typeface="Arial" pitchFamily="34" charset="0"/>
              </a:defRPr>
            </a:lvl1pPr>
          </a:lstStyle>
          <a:p>
            <a:pPr>
              <a:defRPr/>
            </a:pPr>
            <a:fld id="{2E190E61-A09A-4E90-9E54-54C5F43DEB2E}" type="datetimeFigureOut">
              <a:rPr lang="en-US"/>
              <a:pPr>
                <a:defRPr/>
              </a:pPr>
              <a:t>12/28/2020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1C48B78-E1FE-4C9D-8DC5-A5DEC00CDF1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35AEF357-3EAD-428F-9673-1AC47A17A6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EE55673-B65B-4A1F-B4CE-BF9558355775}" type="slidenum">
              <a:rPr lang="en-US" altLang="en-US" smtClean="0"/>
              <a:pPr>
                <a:spcBef>
                  <a:spcPct val="0"/>
                </a:spcBef>
              </a:pPr>
              <a:t>4</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Kalau kita gunakan formula Slovin, yaitu n=N/1+N(d</a:t>
            </a:r>
            <a:r>
              <a:rPr lang="en-US" altLang="en-US" baseline="30000">
                <a:latin typeface="Arial" panose="020B0604020202020204" pitchFamily="34" charset="0"/>
                <a:cs typeface="Arial" panose="020B0604020202020204" pitchFamily="34" charset="0"/>
              </a:rPr>
              <a:t>2</a:t>
            </a:r>
            <a:r>
              <a:rPr lang="en-US" altLang="en-US">
                <a:latin typeface="Arial" panose="020B0604020202020204" pitchFamily="34" charset="0"/>
                <a:cs typeface="Arial" panose="020B0604020202020204" pitchFamily="34" charset="0"/>
              </a:rPr>
              <a:t>)</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6280533-9BBE-4C07-BB16-9D3D5486C02A}" type="slidenum">
              <a:rPr lang="en-US" altLang="en-US" smtClean="0"/>
              <a:pPr>
                <a:spcBef>
                  <a:spcPct val="0"/>
                </a:spcBef>
              </a:pPr>
              <a:t>11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DDDACA0-613B-4AEB-9EC1-90314F360312}" type="slidenum">
              <a:rPr lang="en-US" altLang="en-US" smtClean="0"/>
              <a:pPr>
                <a:spcBef>
                  <a:spcPct val="0"/>
                </a:spcBef>
              </a:pPr>
              <a:t>30</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F847CC8-0E1E-4D55-939E-258283694C59}" type="slidenum">
              <a:rPr lang="en-US" altLang="en-US" smtClean="0"/>
              <a:pPr>
                <a:spcBef>
                  <a:spcPct val="0"/>
                </a:spcBef>
              </a:pPr>
              <a:t>36</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latin typeface="Arial" panose="020B0604020202020204" pitchFamily="34" charset="0"/>
              <a:cs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F1703E9-DEB9-4EF8-BA35-A6196022BB61}" type="slidenum">
              <a:rPr lang="en-US" altLang="en-US" smtClean="0"/>
              <a:pPr>
                <a:spcBef>
                  <a:spcPct val="0"/>
                </a:spcBef>
              </a:pPr>
              <a:t>47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8"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9" name="Rectangle 4"/>
          <p:cNvSpPr>
            <a:spLocks noGrp="1" noChangeArrowheads="1"/>
          </p:cNvSpPr>
          <p:nvPr>
            <p:ph type="dt" sz="half" idx="10"/>
          </p:nvPr>
        </p:nvSpPr>
        <p:spPr/>
        <p:txBody>
          <a:bodyPr/>
          <a:lstStyle>
            <a:lvl1pPr>
              <a:defRPr/>
            </a:lvl1pPr>
          </a:lstStyle>
          <a:p>
            <a:pPr>
              <a:defRPr/>
            </a:pPr>
            <a:endParaRPr lang="en-US" altLang="en-US"/>
          </a:p>
        </p:txBody>
      </p:sp>
      <p:sp>
        <p:nvSpPr>
          <p:cNvPr id="10"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11" name="Rectangle 6"/>
          <p:cNvSpPr>
            <a:spLocks noGrp="1" noChangeArrowheads="1"/>
          </p:cNvSpPr>
          <p:nvPr>
            <p:ph type="sldNum" sz="quarter" idx="12"/>
          </p:nvPr>
        </p:nvSpPr>
        <p:spPr/>
        <p:txBody>
          <a:bodyPr/>
          <a:lstStyle>
            <a:lvl1pPr>
              <a:defRPr/>
            </a:lvl1pPr>
          </a:lstStyle>
          <a:p>
            <a:pPr>
              <a:defRPr/>
            </a:pPr>
            <a:fld id="{F4E6A03A-844A-4162-BB8D-5D42D526D0C0}" type="slidenum">
              <a:rPr lang="en-US" altLang="en-US"/>
              <a:pPr>
                <a:defRPr/>
              </a:pPr>
              <a:t>‹#›</a:t>
            </a:fld>
            <a:endParaRPr lang="en-US" altLang="en-US"/>
          </a:p>
        </p:txBody>
      </p:sp>
    </p:spTree>
    <p:extLst>
      <p:ext uri="{BB962C8B-B14F-4D97-AF65-F5344CB8AC3E}">
        <p14:creationId xmlns:p14="http://schemas.microsoft.com/office/powerpoint/2010/main" val="282963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style.rotation</p:attrName>
                                        </p:attrNameLst>
                                      </p:cBhvr>
                                      <p:tavLst>
                                        <p:tav tm="0">
                                          <p:val>
                                            <p:fltVal val="360"/>
                                          </p:val>
                                        </p:tav>
                                        <p:tav tm="100000">
                                          <p:val>
                                            <p:fltVal val="0"/>
                                          </p:val>
                                        </p:tav>
                                      </p:tavLst>
                                    </p:anim>
                                    <p:animEffect transition="in" filter="fade">
                                      <p:cBhvr>
                                        <p:cTn id="10" dur="2000"/>
                                        <p:tgtEl>
                                          <p:spTgt spid="8"/>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8"/>
                                        </p:tgtEl>
                                      </p:cBhvr>
                                    </p:animEffect>
                                    <p:anim calcmode="lin" valueType="num">
                                      <p:cBhvr>
                                        <p:cTn id="13" dur="2000"/>
                                        <p:tgtEl>
                                          <p:spTgt spid="8"/>
                                        </p:tgtEl>
                                        <p:attrNameLst>
                                          <p:attrName>style.rotation</p:attrName>
                                        </p:attrNameLst>
                                      </p:cBhvr>
                                      <p:tavLst>
                                        <p:tav tm="0">
                                          <p:val>
                                            <p:fltVal val="0"/>
                                          </p:val>
                                        </p:tav>
                                        <p:tav tm="100000">
                                          <p:val>
                                            <p:fltVal val="720"/>
                                          </p:val>
                                        </p:tav>
                                      </p:tavLst>
                                    </p:anim>
                                    <p:anim calcmode="lin" valueType="num">
                                      <p:cBhvr>
                                        <p:cTn id="14" dur="2000"/>
                                        <p:tgtEl>
                                          <p:spTgt spid="8"/>
                                        </p:tgtEl>
                                        <p:attrNameLst>
                                          <p:attrName>ppt_h</p:attrName>
                                        </p:attrNameLst>
                                      </p:cBhvr>
                                      <p:tavLst>
                                        <p:tav tm="0">
                                          <p:val>
                                            <p:strVal val="ppt_h"/>
                                          </p:val>
                                        </p:tav>
                                        <p:tav tm="100000">
                                          <p:val>
                                            <p:fltVal val="0"/>
                                          </p:val>
                                        </p:tav>
                                      </p:tavLst>
                                    </p:anim>
                                    <p:anim calcmode="lin" valueType="num">
                                      <p:cBhvr>
                                        <p:cTn id="15" dur="2000"/>
                                        <p:tgtEl>
                                          <p:spTgt spid="8"/>
                                        </p:tgtEl>
                                        <p:attrNameLst>
                                          <p:attrName>ppt_w</p:attrName>
                                        </p:attrNameLst>
                                      </p:cBhvr>
                                      <p:tavLst>
                                        <p:tav tm="0">
                                          <p:val>
                                            <p:strVal val="ppt_w"/>
                                          </p:val>
                                        </p:tav>
                                        <p:tav tm="100000">
                                          <p:val>
                                            <p:fltVal val="0"/>
                                          </p:val>
                                        </p:tav>
                                      </p:tavLst>
                                    </p:anim>
                                    <p:set>
                                      <p:cBhvr>
                                        <p:cTn id="16"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D37D58-FBFD-4F98-A694-A97FAB20357D}" type="slidenum">
              <a:rPr lang="en-US" altLang="en-US"/>
              <a:pPr>
                <a:defRPr/>
              </a:pPr>
              <a:t>‹#›</a:t>
            </a:fld>
            <a:endParaRPr lang="en-US" altLang="en-US"/>
          </a:p>
        </p:txBody>
      </p:sp>
    </p:spTree>
    <p:extLst>
      <p:ext uri="{BB962C8B-B14F-4D97-AF65-F5344CB8AC3E}">
        <p14:creationId xmlns:p14="http://schemas.microsoft.com/office/powerpoint/2010/main" val="194253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DF3A09-405B-4EE0-98E4-4E28A6D6EB62}" type="slidenum">
              <a:rPr lang="en-US" altLang="en-US"/>
              <a:pPr>
                <a:defRPr/>
              </a:pPr>
              <a:t>‹#›</a:t>
            </a:fld>
            <a:endParaRPr lang="en-US" altLang="en-US"/>
          </a:p>
        </p:txBody>
      </p:sp>
    </p:spTree>
    <p:extLst>
      <p:ext uri="{BB962C8B-B14F-4D97-AF65-F5344CB8AC3E}">
        <p14:creationId xmlns:p14="http://schemas.microsoft.com/office/powerpoint/2010/main" val="2305006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69DADE5-BF29-40FF-8D53-1A2DD4FF08E2}" type="slidenum">
              <a:rPr lang="en-US" altLang="en-US"/>
              <a:pPr>
                <a:defRPr/>
              </a:pPr>
              <a:t>‹#›</a:t>
            </a:fld>
            <a:endParaRPr lang="en-US" altLang="en-US"/>
          </a:p>
        </p:txBody>
      </p:sp>
    </p:spTree>
    <p:extLst>
      <p:ext uri="{BB962C8B-B14F-4D97-AF65-F5344CB8AC3E}">
        <p14:creationId xmlns:p14="http://schemas.microsoft.com/office/powerpoint/2010/main" val="79295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2C1F6C-B383-4CA1-8EA8-F9075534DEAF}" type="slidenum">
              <a:rPr lang="en-US" altLang="en-US"/>
              <a:pPr>
                <a:defRPr/>
              </a:pPr>
              <a:t>‹#›</a:t>
            </a:fld>
            <a:endParaRPr lang="en-US" altLang="en-US"/>
          </a:p>
        </p:txBody>
      </p:sp>
    </p:spTree>
    <p:extLst>
      <p:ext uri="{BB962C8B-B14F-4D97-AF65-F5344CB8AC3E}">
        <p14:creationId xmlns:p14="http://schemas.microsoft.com/office/powerpoint/2010/main" val="345151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5594396-EE9E-41DB-9A06-170B033EC8FE}" type="slidenum">
              <a:rPr lang="en-US" altLang="en-US"/>
              <a:pPr>
                <a:defRPr/>
              </a:pPr>
              <a:t>‹#›</a:t>
            </a:fld>
            <a:endParaRPr lang="en-US" altLang="en-US"/>
          </a:p>
        </p:txBody>
      </p:sp>
    </p:spTree>
    <p:extLst>
      <p:ext uri="{BB962C8B-B14F-4D97-AF65-F5344CB8AC3E}">
        <p14:creationId xmlns:p14="http://schemas.microsoft.com/office/powerpoint/2010/main" val="122632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A84C33-C7F9-4FC0-AE03-4004D06D864D}" type="slidenum">
              <a:rPr lang="en-US" altLang="en-US"/>
              <a:pPr>
                <a:defRPr/>
              </a:pPr>
              <a:t>‹#›</a:t>
            </a:fld>
            <a:endParaRPr lang="en-US" altLang="en-US"/>
          </a:p>
        </p:txBody>
      </p:sp>
    </p:spTree>
    <p:extLst>
      <p:ext uri="{BB962C8B-B14F-4D97-AF65-F5344CB8AC3E}">
        <p14:creationId xmlns:p14="http://schemas.microsoft.com/office/powerpoint/2010/main" val="87533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43E5BBB-D521-4189-9A29-42DA36D23745}" type="slidenum">
              <a:rPr lang="en-US" altLang="en-US"/>
              <a:pPr>
                <a:defRPr/>
              </a:pPr>
              <a:t>‹#›</a:t>
            </a:fld>
            <a:endParaRPr lang="en-US" altLang="en-US"/>
          </a:p>
        </p:txBody>
      </p:sp>
    </p:spTree>
    <p:extLst>
      <p:ext uri="{BB962C8B-B14F-4D97-AF65-F5344CB8AC3E}">
        <p14:creationId xmlns:p14="http://schemas.microsoft.com/office/powerpoint/2010/main" val="590407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64AABF2-55F3-4CFE-AE67-B1E45049853F}" type="slidenum">
              <a:rPr lang="en-US" altLang="en-US"/>
              <a:pPr>
                <a:defRPr/>
              </a:pPr>
              <a:t>‹#›</a:t>
            </a:fld>
            <a:endParaRPr lang="en-US" altLang="en-US"/>
          </a:p>
        </p:txBody>
      </p:sp>
    </p:spTree>
    <p:extLst>
      <p:ext uri="{BB962C8B-B14F-4D97-AF65-F5344CB8AC3E}">
        <p14:creationId xmlns:p14="http://schemas.microsoft.com/office/powerpoint/2010/main" val="120973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A6494D1-CE73-4F29-9A5B-64326F2DD0BD}" type="slidenum">
              <a:rPr lang="en-US" altLang="en-US"/>
              <a:pPr>
                <a:defRPr/>
              </a:pPr>
              <a:t>‹#›</a:t>
            </a:fld>
            <a:endParaRPr lang="en-US" altLang="en-US"/>
          </a:p>
        </p:txBody>
      </p:sp>
    </p:spTree>
    <p:extLst>
      <p:ext uri="{BB962C8B-B14F-4D97-AF65-F5344CB8AC3E}">
        <p14:creationId xmlns:p14="http://schemas.microsoft.com/office/powerpoint/2010/main" val="391391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2F90BE0-F496-4E36-A967-DE05D4E89F4F}" type="slidenum">
              <a:rPr lang="en-US" altLang="en-US"/>
              <a:pPr>
                <a:defRPr/>
              </a:pPr>
              <a:t>‹#›</a:t>
            </a:fld>
            <a:endParaRPr lang="en-US" altLang="en-US"/>
          </a:p>
        </p:txBody>
      </p:sp>
    </p:spTree>
    <p:extLst>
      <p:ext uri="{BB962C8B-B14F-4D97-AF65-F5344CB8AC3E}">
        <p14:creationId xmlns:p14="http://schemas.microsoft.com/office/powerpoint/2010/main" val="316847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D6800E-84F7-4FE0-A5A5-8BD0E2DC9A67}" type="slidenum">
              <a:rPr lang="en-US" altLang="en-US"/>
              <a:pPr>
                <a:defRPr/>
              </a:pPr>
              <a:t>‹#›</a:t>
            </a:fld>
            <a:endParaRPr lang="en-US" altLang="en-US"/>
          </a:p>
        </p:txBody>
      </p:sp>
    </p:spTree>
    <p:extLst>
      <p:ext uri="{BB962C8B-B14F-4D97-AF65-F5344CB8AC3E}">
        <p14:creationId xmlns:p14="http://schemas.microsoft.com/office/powerpoint/2010/main" val="269085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937B5F-DC88-4611-93A0-515F407EED24}" type="slidenum">
              <a:rPr lang="en-US" altLang="en-US"/>
              <a:pPr>
                <a:defRPr/>
              </a:pPr>
              <a:t>‹#›</a:t>
            </a:fld>
            <a:endParaRPr lang="en-US" altLang="en-US"/>
          </a:p>
        </p:txBody>
      </p:sp>
    </p:spTree>
    <p:extLst>
      <p:ext uri="{BB962C8B-B14F-4D97-AF65-F5344CB8AC3E}">
        <p14:creationId xmlns:p14="http://schemas.microsoft.com/office/powerpoint/2010/main" val="243185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Arial" charset="0"/>
              </a:defRPr>
            </a:lvl1pPr>
          </a:lstStyle>
          <a:p>
            <a:pPr>
              <a:defRPr/>
            </a:pP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E0793FC-4D33-4959-AF09-E0AAF8E04761}"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33" name="Group 9"/>
          <p:cNvGrpSpPr>
            <a:grpSpLocks/>
          </p:cNvGrpSpPr>
          <p:nvPr userDrawn="1"/>
        </p:nvGrpSpPr>
        <p:grpSpPr bwMode="auto">
          <a:xfrm>
            <a:off x="8305800" y="304800"/>
            <a:ext cx="792163" cy="1295400"/>
            <a:chOff x="5136" y="960"/>
            <a:chExt cx="528" cy="864"/>
          </a:xfrm>
        </p:grpSpPr>
        <p:sp>
          <p:nvSpPr>
            <p:cNvPr id="1042" name="Oval 10"/>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3" name="Oval 11"/>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4" name="Oval 12"/>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5" name="Oval 13"/>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6" name="Oval 14"/>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7" name="Oval 15"/>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8" name="Oval 16"/>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9" name="Oval 17"/>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0" name="Oval 18"/>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1" name="Oval 19"/>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2" name="Oval 20"/>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3" name="Oval 21"/>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4" name="Oval 22"/>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5" name="Oval 23"/>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6" name="Oval 24"/>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7" name="Oval 25"/>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8" name="Oval 26"/>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9" name="Oval 27"/>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0" name="Oval 28"/>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1" name="Oval 29"/>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2" name="Oval 30"/>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3" name="Oval 31"/>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4" name="Oval 32"/>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5" name="Oval 33"/>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6" name="Oval 34"/>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7" name="Oval 35"/>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8" name="Oval 36"/>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9" name="Oval 37"/>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0" name="Oval 38"/>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1" name="Oval 39"/>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2" name="Oval 40"/>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grpSp>
      <p:sp>
        <p:nvSpPr>
          <p:cNvPr id="42" name="Explosion 2 41"/>
          <p:cNvSpPr/>
          <p:nvPr userDrawn="1"/>
        </p:nvSpPr>
        <p:spPr>
          <a:xfrm>
            <a:off x="7315200" y="5410200"/>
            <a:ext cx="1600200" cy="1143000"/>
          </a:xfrm>
          <a:prstGeom prst="irregularSeal2">
            <a:avLst/>
          </a:prstGeom>
          <a:blipFill dpi="0" rotWithShape="1">
            <a:blip r:embed="rId15"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accent2">
                    <a:lumMod val="75000"/>
                  </a:schemeClr>
                </a:solidFill>
              </a:rPr>
              <a:t>Khatib</a:t>
            </a:r>
          </a:p>
        </p:txBody>
      </p:sp>
      <p:pic>
        <p:nvPicPr>
          <p:cNvPr id="44" name="Picture 96" descr="&#10;World Art.bmp                                                  000022C7Rosebud                        B3DED69B:"/>
          <p:cNvPicPr>
            <a:picLocks noChangeAspect="1" noChangeArrowheads="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8"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4"/>
                                        </p:tgtEl>
                                        <p:attrNameLst>
                                          <p:attrName>style.visibility</p:attrName>
                                        </p:attrNameLst>
                                      </p:cBhvr>
                                      <p:to>
                                        <p:strVal val="visible"/>
                                      </p:to>
                                    </p:set>
                                    <p:anim calcmode="lin" valueType="num">
                                      <p:cBhvr>
                                        <p:cTn id="7" dur="2000" fill="hold"/>
                                        <p:tgtEl>
                                          <p:spTgt spid="44"/>
                                        </p:tgtEl>
                                        <p:attrNameLst>
                                          <p:attrName>ppt_w</p:attrName>
                                        </p:attrNameLst>
                                      </p:cBhvr>
                                      <p:tavLst>
                                        <p:tav tm="0">
                                          <p:val>
                                            <p:fltVal val="0"/>
                                          </p:val>
                                        </p:tav>
                                        <p:tav tm="100000">
                                          <p:val>
                                            <p:strVal val="#ppt_w"/>
                                          </p:val>
                                        </p:tav>
                                      </p:tavLst>
                                    </p:anim>
                                    <p:anim calcmode="lin" valueType="num">
                                      <p:cBhvr>
                                        <p:cTn id="8" dur="2000" fill="hold"/>
                                        <p:tgtEl>
                                          <p:spTgt spid="44"/>
                                        </p:tgtEl>
                                        <p:attrNameLst>
                                          <p:attrName>ppt_h</p:attrName>
                                        </p:attrNameLst>
                                      </p:cBhvr>
                                      <p:tavLst>
                                        <p:tav tm="0">
                                          <p:val>
                                            <p:fltVal val="0"/>
                                          </p:val>
                                        </p:tav>
                                        <p:tav tm="100000">
                                          <p:val>
                                            <p:strVal val="#ppt_h"/>
                                          </p:val>
                                        </p:tav>
                                      </p:tavLst>
                                    </p:anim>
                                    <p:anim calcmode="lin" valueType="num">
                                      <p:cBhvr>
                                        <p:cTn id="9" dur="2000" fill="hold"/>
                                        <p:tgtEl>
                                          <p:spTgt spid="44"/>
                                        </p:tgtEl>
                                        <p:attrNameLst>
                                          <p:attrName>style.rotation</p:attrName>
                                        </p:attrNameLst>
                                      </p:cBhvr>
                                      <p:tavLst>
                                        <p:tav tm="0">
                                          <p:val>
                                            <p:fltVal val="360"/>
                                          </p:val>
                                        </p:tav>
                                        <p:tav tm="100000">
                                          <p:val>
                                            <p:fltVal val="0"/>
                                          </p:val>
                                        </p:tav>
                                      </p:tavLst>
                                    </p:anim>
                                    <p:animEffect transition="in" filter="fade">
                                      <p:cBhvr>
                                        <p:cTn id="10" dur="2000"/>
                                        <p:tgtEl>
                                          <p:spTgt spid="44"/>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4"/>
                                        </p:tgtEl>
                                      </p:cBhvr>
                                    </p:animEffect>
                                    <p:anim calcmode="lin" valueType="num">
                                      <p:cBhvr>
                                        <p:cTn id="13" dur="2000"/>
                                        <p:tgtEl>
                                          <p:spTgt spid="44"/>
                                        </p:tgtEl>
                                        <p:attrNameLst>
                                          <p:attrName>style.rotation</p:attrName>
                                        </p:attrNameLst>
                                      </p:cBhvr>
                                      <p:tavLst>
                                        <p:tav tm="0">
                                          <p:val>
                                            <p:fltVal val="0"/>
                                          </p:val>
                                        </p:tav>
                                        <p:tav tm="100000">
                                          <p:val>
                                            <p:fltVal val="720"/>
                                          </p:val>
                                        </p:tav>
                                      </p:tavLst>
                                    </p:anim>
                                    <p:anim calcmode="lin" valueType="num">
                                      <p:cBhvr>
                                        <p:cTn id="14" dur="2000"/>
                                        <p:tgtEl>
                                          <p:spTgt spid="44"/>
                                        </p:tgtEl>
                                        <p:attrNameLst>
                                          <p:attrName>ppt_h</p:attrName>
                                        </p:attrNameLst>
                                      </p:cBhvr>
                                      <p:tavLst>
                                        <p:tav tm="0">
                                          <p:val>
                                            <p:strVal val="ppt_h"/>
                                          </p:val>
                                        </p:tav>
                                        <p:tav tm="100000">
                                          <p:val>
                                            <p:fltVal val="0"/>
                                          </p:val>
                                        </p:tav>
                                      </p:tavLst>
                                    </p:anim>
                                    <p:anim calcmode="lin" valueType="num">
                                      <p:cBhvr>
                                        <p:cTn id="15" dur="2000"/>
                                        <p:tgtEl>
                                          <p:spTgt spid="44"/>
                                        </p:tgtEl>
                                        <p:attrNameLst>
                                          <p:attrName>ppt_w</p:attrName>
                                        </p:attrNameLst>
                                      </p:cBhvr>
                                      <p:tavLst>
                                        <p:tav tm="0">
                                          <p:val>
                                            <p:strVal val="ppt_w"/>
                                          </p:val>
                                        </p:tav>
                                        <p:tav tm="100000">
                                          <p:val>
                                            <p:fltVal val="0"/>
                                          </p:val>
                                        </p:tav>
                                      </p:tavLst>
                                    </p:anim>
                                    <p:set>
                                      <p:cBhvr>
                                        <p:cTn id="16" dur="1" fill="hold">
                                          <p:stCondLst>
                                            <p:cond delay="19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18" Type="http://schemas.microsoft.com/office/2007/relationships/diagramDrawing" Target="../diagrams/drawing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Colors" Target="../diagrams/colors3.xml"/><Relationship Id="rId2" Type="http://schemas.openxmlformats.org/officeDocument/2006/relationships/notesSlide" Target="../notesSlides/notesSlide2.xml"/><Relationship Id="rId16" Type="http://schemas.openxmlformats.org/officeDocument/2006/relationships/diagramQuickStyle" Target="../diagrams/quickStyl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Layout" Target="../diagrams/layout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4.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1219200" y="4267200"/>
            <a:ext cx="6553200" cy="609600"/>
          </a:xfrm>
        </p:spPr>
        <p:txBody>
          <a:bodyPr/>
          <a:lstStyle/>
          <a:p>
            <a:r>
              <a:rPr lang="en-US" altLang="en-US" b="1"/>
              <a:t>Khatib A. Latief</a:t>
            </a:r>
          </a:p>
          <a:p>
            <a:r>
              <a:rPr lang="en-US" altLang="en-US" sz="1800" b="1"/>
              <a:t>Email: </a:t>
            </a:r>
            <a:r>
              <a:rPr lang="en-US" altLang="en-US" sz="1800" b="1">
                <a:hlinkClick r:id="rId2"/>
              </a:rPr>
              <a:t>kalatief@gmail.com</a:t>
            </a:r>
            <a:r>
              <a:rPr lang="en-US" altLang="en-US" sz="1800" b="1"/>
              <a:t>; khatibalatif@yahoo.com</a:t>
            </a:r>
          </a:p>
          <a:p>
            <a:r>
              <a:rPr lang="en-US" altLang="en-US" sz="1800" b="1"/>
              <a:t>Twitter: @khatibalatief</a:t>
            </a:r>
          </a:p>
          <a:p>
            <a:r>
              <a:rPr lang="en-US" altLang="en-US" sz="1800" b="1"/>
              <a:t>Mobile: +628 1168 3019</a:t>
            </a:r>
          </a:p>
          <a:p>
            <a:endParaRPr lang="en-US" altLang="en-US" b="1"/>
          </a:p>
          <a:p>
            <a:endParaRPr lang="en-US" altLang="en-US" b="1"/>
          </a:p>
        </p:txBody>
      </p:sp>
      <p:sp>
        <p:nvSpPr>
          <p:cNvPr id="6" name="Rectangle 5"/>
          <p:cNvSpPr/>
          <p:nvPr/>
        </p:nvSpPr>
        <p:spPr>
          <a:xfrm>
            <a:off x="609600" y="1371600"/>
            <a:ext cx="7467599" cy="1200329"/>
          </a:xfrm>
          <a:prstGeom prst="rect">
            <a:avLst/>
          </a:prstGeom>
          <a:noFill/>
        </p:spPr>
        <p:txBody>
          <a:bodyPr>
            <a:spAutoFit/>
          </a:bodyPr>
          <a:lstStyle/>
          <a:p>
            <a:pPr algn="ctr" eaLnBrk="1" hangingPunct="1">
              <a:defRPr/>
            </a:pPr>
            <a:r>
              <a:rPr lang="en-US" sz="3600" b="1" dirty="0">
                <a:ln w="12700">
                  <a:solidFill>
                    <a:schemeClr val="tx2">
                      <a:satMod val="155000"/>
                    </a:schemeClr>
                  </a:solidFill>
                  <a:prstDash val="solid"/>
                </a:ln>
                <a:solidFill>
                  <a:schemeClr val="accent1">
                    <a:lumMod val="75000"/>
                  </a:schemeClr>
                </a:solidFill>
                <a:cs typeface="Arial" charset="0"/>
              </a:rPr>
              <a:t>POPULASI, SAMPEL, HIPOTESIS, DAN PENJELASAN ISTILAH</a:t>
            </a:r>
          </a:p>
        </p:txBody>
      </p:sp>
      <p:sp>
        <p:nvSpPr>
          <p:cNvPr id="5124" name="TextBox 3"/>
          <p:cNvSpPr txBox="1">
            <a:spLocks noChangeArrowheads="1"/>
          </p:cNvSpPr>
          <p:nvPr/>
        </p:nvSpPr>
        <p:spPr bwMode="auto">
          <a:xfrm>
            <a:off x="2971800" y="3048000"/>
            <a:ext cx="396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800" b="1" dirty="0">
                <a:latin typeface="Times New Roman" panose="02020603050405020304" pitchFamily="18" charset="0"/>
                <a:cs typeface="Times New Roman" panose="02020603050405020304" pitchFamily="18" charset="0"/>
              </a:rPr>
              <a:t>13 - 14 - Meeting</a:t>
            </a:r>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457200" y="277813"/>
            <a:ext cx="8229600" cy="1139825"/>
          </a:xfrm>
        </p:spPr>
        <p:txBody>
          <a:bodyPr/>
          <a:lstStyle/>
          <a:p>
            <a:pPr algn="ctr"/>
            <a:r>
              <a:rPr lang="en-US" altLang="en-US" b="1"/>
              <a:t>Sample</a:t>
            </a:r>
          </a:p>
        </p:txBody>
      </p:sp>
      <p:sp>
        <p:nvSpPr>
          <p:cNvPr id="15363" name="Content Placeholder 2"/>
          <p:cNvSpPr>
            <a:spLocks noGrp="1"/>
          </p:cNvSpPr>
          <p:nvPr>
            <p:ph idx="4294967295"/>
          </p:nvPr>
        </p:nvSpPr>
        <p:spPr>
          <a:xfrm>
            <a:off x="457200" y="1447800"/>
            <a:ext cx="8229600" cy="4530725"/>
          </a:xfrm>
        </p:spPr>
        <p:txBody>
          <a:bodyPr/>
          <a:lstStyle/>
          <a:p>
            <a:r>
              <a:rPr lang="en-US" altLang="en-US" sz="2000"/>
              <a:t>Kasus 2:</a:t>
            </a:r>
          </a:p>
          <a:p>
            <a:pPr>
              <a:buFont typeface="Wingdings" panose="05000000000000000000" pitchFamily="2" charset="2"/>
              <a:buNone/>
            </a:pPr>
            <a:r>
              <a:rPr lang="en-US" altLang="en-US" sz="2000"/>
              <a:t>	Ada 50 sekolah MIN di Banda Aceh. Dari jumlah tersebut 30 sekolah di mana perpustakaannya di kelola oleh guru pustakawan. Rita mengunjungi empat perpustakaan yang dikelola oleh guru pustakawan dan 4 perpustakaan yang dikelola oleh non guru pustakawan. Ketika ketemu dengan Anfau, Rita “curhat” dengan mengatakan bahwa semua perpustakaan MIN yang dikelola oleh guru pustakawan sudah bagus pelayanan (koleksi sudah diklasifikasi, tata tertib perpustakaan jelas, koleksi mudah diakses, suasana ruang nyaman). Sementara perpustakaan yang dikelola oleh non pustakawan belum bagus pelayanannya.</a:t>
            </a:r>
          </a:p>
          <a:p>
            <a:pPr>
              <a:buFont typeface="Wingdings" panose="05000000000000000000" pitchFamily="2" charset="2"/>
              <a:buNone/>
            </a:pPr>
            <a:endParaRPr lang="en-US" altLang="en-US" sz="2000"/>
          </a:p>
          <a:p>
            <a:pPr>
              <a:buFont typeface="Wingdings" panose="05000000000000000000" pitchFamily="2" charset="2"/>
              <a:buNone/>
            </a:pPr>
            <a:r>
              <a:rPr lang="en-US" altLang="en-US" sz="2000"/>
              <a:t>Pertanyaannya apa yang dilakukan Rita?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4"/>
          <p:cNvGrpSpPr>
            <a:grpSpLocks/>
          </p:cNvGrpSpPr>
          <p:nvPr/>
        </p:nvGrpSpPr>
        <p:grpSpPr bwMode="auto">
          <a:xfrm>
            <a:off x="914400" y="1447800"/>
            <a:ext cx="6705600" cy="4724400"/>
            <a:chOff x="914400" y="1447800"/>
            <a:chExt cx="6705600" cy="4724400"/>
          </a:xfrm>
        </p:grpSpPr>
        <p:graphicFrame>
          <p:nvGraphicFramePr>
            <p:cNvPr id="11" name="Content Placeholder 3"/>
            <p:cNvGraphicFramePr>
              <a:graphicFrameLocks/>
            </p:cNvGraphicFramePr>
            <p:nvPr/>
          </p:nvGraphicFramePr>
          <p:xfrm>
            <a:off x="3429000" y="1447800"/>
            <a:ext cx="4191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914400" y="1600200"/>
            <a:ext cx="4191000" cy="457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41986" name="Picture 2"/>
            <p:cNvPicPr>
              <a:picLocks noChangeAspect="1" noChangeArrowheads="1"/>
            </p:cNvPicPr>
            <p:nvPr/>
          </p:nvPicPr>
          <p:blipFill>
            <a:blip r:embed="rId13" cstate="print"/>
            <a:srcRect/>
            <a:stretch>
              <a:fillRect/>
            </a:stretch>
          </p:blipFill>
          <p:spPr bwMode="auto">
            <a:xfrm>
              <a:off x="3048000" y="2133600"/>
              <a:ext cx="2524125" cy="31718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
        <p:nvSpPr>
          <p:cNvPr id="16387" name="Title 1"/>
          <p:cNvSpPr>
            <a:spLocks noGrp="1"/>
          </p:cNvSpPr>
          <p:nvPr>
            <p:ph type="title" idx="4294967295"/>
          </p:nvPr>
        </p:nvSpPr>
        <p:spPr>
          <a:xfrm>
            <a:off x="533400" y="609600"/>
            <a:ext cx="8229600" cy="731838"/>
          </a:xfrm>
        </p:spPr>
        <p:txBody>
          <a:bodyPr/>
          <a:lstStyle/>
          <a:p>
            <a:pPr algn="ctr"/>
            <a:r>
              <a:rPr lang="en-US" altLang="en-US" sz="3600" b="1"/>
              <a:t>Hubungan Populasi dan Sample</a:t>
            </a:r>
          </a:p>
        </p:txBody>
      </p:sp>
      <p:graphicFrame>
        <p:nvGraphicFramePr>
          <p:cNvPr id="4" name="Content Placeholder 3"/>
          <p:cNvGraphicFramePr>
            <a:graphicFrameLocks noGrp="1"/>
          </p:cNvGraphicFramePr>
          <p:nvPr>
            <p:ph idx="4294967295"/>
          </p:nvPr>
        </p:nvGraphicFramePr>
        <p:xfrm>
          <a:off x="685800" y="1828800"/>
          <a:ext cx="2438400" cy="35052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9" name="TextBox 8"/>
          <p:cNvSpPr txBox="1"/>
          <p:nvPr/>
        </p:nvSpPr>
        <p:spPr>
          <a:xfrm rot="5400000">
            <a:off x="1410494" y="2856706"/>
            <a:ext cx="1828800" cy="1754188"/>
          </a:xfrm>
          <a:prstGeom prst="rect">
            <a:avLst/>
          </a:prstGeom>
          <a:noFill/>
        </p:spPr>
        <p:txBody>
          <a:bodyPr>
            <a:spAutoFit/>
          </a:bodyPr>
          <a:lstStyle/>
          <a:p>
            <a:pPr eaLnBrk="1" hangingPunct="1">
              <a:defRPr/>
            </a:pPr>
            <a:r>
              <a:rPr lang="en-US" sz="5400" b="1" dirty="0">
                <a:latin typeface="+mn-lt"/>
                <a:cs typeface="Arial" charset="0"/>
              </a:rPr>
              <a:t>3000 </a:t>
            </a:r>
            <a:r>
              <a:rPr lang="en-US" sz="5400" b="1" dirty="0" err="1">
                <a:latin typeface="+mn-lt"/>
                <a:cs typeface="Arial" charset="0"/>
              </a:rPr>
              <a:t>buku</a:t>
            </a:r>
            <a:endParaRPr lang="en-US" sz="5400" b="1" dirty="0">
              <a:latin typeface="+mn-lt"/>
              <a:cs typeface="Arial" charset="0"/>
            </a:endParaRPr>
          </a:p>
        </p:txBody>
      </p:sp>
      <p:sp>
        <p:nvSpPr>
          <p:cNvPr id="10" name="TextBox 9"/>
          <p:cNvSpPr txBox="1"/>
          <p:nvPr/>
        </p:nvSpPr>
        <p:spPr>
          <a:xfrm rot="5400000">
            <a:off x="5223669" y="3123406"/>
            <a:ext cx="2209800" cy="1754188"/>
          </a:xfrm>
          <a:prstGeom prst="rect">
            <a:avLst/>
          </a:prstGeom>
          <a:noFill/>
        </p:spPr>
        <p:txBody>
          <a:bodyPr>
            <a:spAutoFit/>
          </a:bodyPr>
          <a:lstStyle/>
          <a:p>
            <a:pPr eaLnBrk="1" hangingPunct="1">
              <a:defRPr/>
            </a:pPr>
            <a:r>
              <a:rPr lang="en-US" sz="5400" b="1" dirty="0">
                <a:latin typeface="+mn-lt"/>
                <a:cs typeface="Arial" charset="0"/>
              </a:rPr>
              <a:t>3000 </a:t>
            </a:r>
            <a:r>
              <a:rPr lang="en-US" sz="5400" b="1" dirty="0" err="1">
                <a:latin typeface="+mn-lt"/>
                <a:cs typeface="Arial" charset="0"/>
              </a:rPr>
              <a:t>buku</a:t>
            </a:r>
            <a:endParaRPr lang="en-US" sz="5400" b="1" dirty="0">
              <a:latin typeface="+mn-lt"/>
              <a:cs typeface="Arial" charset="0"/>
            </a:endParaRPr>
          </a:p>
        </p:txBody>
      </p:sp>
      <p:cxnSp>
        <p:nvCxnSpPr>
          <p:cNvPr id="16" name="Straight Connector 15"/>
          <p:cNvCxnSpPr/>
          <p:nvPr/>
        </p:nvCxnSpPr>
        <p:spPr>
          <a:xfrm rot="5400000">
            <a:off x="1905000" y="3810000"/>
            <a:ext cx="47244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19"/>
          <p:cNvGrpSpPr/>
          <p:nvPr/>
        </p:nvGrpSpPr>
        <p:grpSpPr>
          <a:xfrm>
            <a:off x="7620000" y="1828800"/>
            <a:ext cx="1371600" cy="685800"/>
            <a:chOff x="0" y="76211"/>
            <a:chExt cx="4191000" cy="4191000"/>
          </a:xfrm>
          <a:scene3d>
            <a:camera prst="orthographicFront"/>
            <a:lightRig rig="threePt" dir="t">
              <a:rot lat="0" lon="0" rev="7500000"/>
            </a:lightRig>
          </a:scene3d>
        </p:grpSpPr>
        <p:sp>
          <p:nvSpPr>
            <p:cNvPr id="21" name="Oval 20"/>
            <p:cNvSpPr/>
            <p:nvPr/>
          </p:nvSpPr>
          <p:spPr>
            <a:xfrm>
              <a:off x="0" y="76211"/>
              <a:ext cx="4191000" cy="4191000"/>
            </a:xfrm>
            <a:prstGeom prst="ellipse">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sp3d prstMaterial="plastic">
              <a:bevelT w="127000" h="25400" prst="relaxedInset"/>
            </a:sp3d>
          </p:spPr>
          <p:style>
            <a:lnRef idx="0">
              <a:schemeClr val="lt1">
                <a:hueOff val="0"/>
                <a:satOff val="0"/>
                <a:lumOff val="0"/>
                <a:alphaOff val="0"/>
              </a:schemeClr>
            </a:lnRef>
            <a:fillRef idx="3">
              <a:scrgbClr r="0" g="0" b="0"/>
            </a:fillRef>
            <a:effectRef idx="2">
              <a:schemeClr val="accent1">
                <a:alpha val="50000"/>
                <a:hueOff val="0"/>
                <a:satOff val="0"/>
                <a:lumOff val="0"/>
                <a:alphaOff val="0"/>
              </a:schemeClr>
            </a:effectRef>
            <a:fontRef idx="minor">
              <a:schemeClr val="tx1"/>
            </a:fontRef>
          </p:style>
          <p:txBody>
            <a:bodyPr/>
            <a:lstStyle/>
            <a:p>
              <a:pPr eaLnBrk="1" hangingPunct="1">
                <a:defRPr/>
              </a:pPr>
              <a:r>
                <a:rPr lang="en-US" sz="1400" dirty="0" err="1"/>
                <a:t>Populasi</a:t>
              </a:r>
              <a:endParaRPr lang="en-US" sz="1400" dirty="0"/>
            </a:p>
          </p:txBody>
        </p:sp>
        <p:sp>
          <p:nvSpPr>
            <p:cNvPr id="22" name="Oval 4"/>
            <p:cNvSpPr/>
            <p:nvPr/>
          </p:nvSpPr>
          <p:spPr>
            <a:xfrm>
              <a:off x="613758" y="689968"/>
              <a:ext cx="2963484" cy="2963486"/>
            </a:xfrm>
            <a:prstGeom prst="rect">
              <a:avLst/>
            </a:prstGeom>
            <a:sp3d/>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2889250" eaLnBrk="1" hangingPunct="1">
                <a:lnSpc>
                  <a:spcPct val="90000"/>
                </a:lnSpc>
                <a:spcAft>
                  <a:spcPct val="35000"/>
                </a:spcAft>
                <a:defRPr/>
              </a:pPr>
              <a:endParaRPr lang="en-US" sz="6500" dirty="0"/>
            </a:p>
          </p:txBody>
        </p:sp>
      </p:grpSp>
      <p:pic>
        <p:nvPicPr>
          <p:cNvPr id="23" name="Picture 2"/>
          <p:cNvPicPr>
            <a:picLocks noChangeAspect="1" noChangeArrowheads="1"/>
          </p:cNvPicPr>
          <p:nvPr/>
        </p:nvPicPr>
        <p:blipFill>
          <a:blip r:embed="rId13" cstate="print"/>
          <a:srcRect/>
          <a:stretch>
            <a:fillRect/>
          </a:stretch>
        </p:blipFill>
        <p:spPr bwMode="auto">
          <a:xfrm>
            <a:off x="7696200" y="2667000"/>
            <a:ext cx="1219200" cy="6993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4" name="TextBox 23"/>
          <p:cNvSpPr txBox="1">
            <a:spLocks noChangeArrowheads="1"/>
          </p:cNvSpPr>
          <p:nvPr/>
        </p:nvSpPr>
        <p:spPr bwMode="auto">
          <a:xfrm>
            <a:off x="7620000" y="28194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Garamond" panose="02020404030301010803" pitchFamily="18" charset="0"/>
              </a:rPr>
              <a:t>Sampel</a:t>
            </a:r>
          </a:p>
        </p:txBody>
      </p:sp>
      <p:sp>
        <p:nvSpPr>
          <p:cNvPr id="16395" name="TextBox 25"/>
          <p:cNvSpPr txBox="1">
            <a:spLocks noChangeArrowheads="1"/>
          </p:cNvSpPr>
          <p:nvPr/>
        </p:nvSpPr>
        <p:spPr bwMode="auto">
          <a:xfrm>
            <a:off x="3429000" y="3352800"/>
            <a:ext cx="182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latin typeface="Garamond" panose="02020404030301010803" pitchFamily="18" charset="0"/>
              </a:rPr>
              <a:t>12 buku</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xit" presetSubtype="16" fill="hold" nodeType="withEffect">
                                  <p:stCondLst>
                                    <p:cond delay="0"/>
                                  </p:stCondLst>
                                  <p:childTnLst>
                                    <p:animEffect transition="out" filter="box(in)">
                                      <p:cBhvr>
                                        <p:cTn id="6" dur="3000"/>
                                        <p:tgtEl>
                                          <p:spTgt spid="3"/>
                                        </p:tgtEl>
                                      </p:cBhvr>
                                    </p:animEffect>
                                    <p:set>
                                      <p:cBhvr>
                                        <p:cTn id="7" dur="1" fill="hold">
                                          <p:stCondLst>
                                            <p:cond delay="2999"/>
                                          </p:stCondLst>
                                        </p:cTn>
                                        <p:tgtEl>
                                          <p:spTgt spid="3"/>
                                        </p:tgtEl>
                                        <p:attrNameLst>
                                          <p:attrName>style.visibility</p:attrName>
                                        </p:attrNameLst>
                                      </p:cBhvr>
                                      <p:to>
                                        <p:strVal val="hidden"/>
                                      </p:to>
                                    </p:set>
                                  </p:childTnLst>
                                </p:cTn>
                              </p:par>
                              <p:par>
                                <p:cTn id="8" presetID="4" presetClass="entr" presetSubtype="16"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ox(in)">
                                      <p:cBhvr>
                                        <p:cTn id="10" dur="3000"/>
                                        <p:tgtEl>
                                          <p:spTgt spid="24"/>
                                        </p:tgtEl>
                                      </p:cBhvr>
                                    </p:animEffect>
                                  </p:childTnLst>
                                </p:cTn>
                              </p:par>
                              <p:par>
                                <p:cTn id="11" presetID="4" presetClass="entr" presetSubtype="16"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ox(in)">
                                      <p:cBhvr>
                                        <p:cTn id="13" dur="3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5B16AE88-030B-4E26-9F39-68D47FB18792}" type="slidenum">
              <a:rPr lang="en-US" altLang="en-US" sz="1200" smtClean="0">
                <a:latin typeface="Garamond" panose="02020404030301010803" pitchFamily="18" charset="0"/>
              </a:rPr>
              <a:pPr>
                <a:spcBef>
                  <a:spcPct val="0"/>
                </a:spcBef>
                <a:buClrTx/>
                <a:buSzTx/>
                <a:buFontTx/>
                <a:buNone/>
              </a:pPr>
              <a:t>12</a:t>
            </a:fld>
            <a:endParaRPr lang="en-US" altLang="en-US" sz="1200">
              <a:latin typeface="Garamond" panose="02020404030301010803" pitchFamily="18" charset="0"/>
            </a:endParaRPr>
          </a:p>
        </p:txBody>
      </p:sp>
      <p:sp>
        <p:nvSpPr>
          <p:cNvPr id="18435" name="Rectangle 2"/>
          <p:cNvSpPr>
            <a:spLocks noGrp="1" noChangeArrowheads="1"/>
          </p:cNvSpPr>
          <p:nvPr>
            <p:ph type="title" idx="4294967295"/>
          </p:nvPr>
        </p:nvSpPr>
        <p:spPr>
          <a:xfrm>
            <a:off x="1981200" y="277813"/>
            <a:ext cx="4953000" cy="1139825"/>
          </a:xfrm>
        </p:spPr>
        <p:txBody>
          <a:bodyPr/>
          <a:lstStyle/>
          <a:p>
            <a:pPr algn="ctr" eaLnBrk="1" hangingPunct="1"/>
            <a:r>
              <a:rPr lang="en-US" altLang="en-US" b="1"/>
              <a:t>Sampel</a:t>
            </a:r>
          </a:p>
        </p:txBody>
      </p:sp>
      <p:sp>
        <p:nvSpPr>
          <p:cNvPr id="18436" name="Rectangle 3"/>
          <p:cNvSpPr>
            <a:spLocks noGrp="1" noChangeArrowheads="1"/>
          </p:cNvSpPr>
          <p:nvPr>
            <p:ph type="body" idx="4294967295"/>
          </p:nvPr>
        </p:nvSpPr>
        <p:spPr>
          <a:xfrm>
            <a:off x="533400" y="1905000"/>
            <a:ext cx="8229600" cy="4530725"/>
          </a:xfrm>
        </p:spPr>
        <p:txBody>
          <a:bodyPr/>
          <a:lstStyle/>
          <a:p>
            <a:pPr marL="609600" indent="-609600" eaLnBrk="1" hangingPunct="1">
              <a:lnSpc>
                <a:spcPct val="90000"/>
              </a:lnSpc>
              <a:buClr>
                <a:schemeClr val="tx1"/>
              </a:buClr>
              <a:buSzPct val="77000"/>
              <a:buFontTx/>
              <a:buAutoNum type="arabicPeriod"/>
            </a:pPr>
            <a:r>
              <a:rPr lang="en-GB" altLang="en-US" sz="2400">
                <a:latin typeface="Times New Roman" panose="02020603050405020304" pitchFamily="18" charset="0"/>
                <a:cs typeface="Times New Roman" panose="02020603050405020304" pitchFamily="18" charset="0"/>
              </a:rPr>
              <a:t>Sampel adalah unsur-unsur yang diambil dari populasi</a:t>
            </a:r>
            <a:endParaRPr lang="en-US" altLang="en-US" sz="2400">
              <a:latin typeface="Times New Roman" panose="02020603050405020304" pitchFamily="18" charset="0"/>
              <a:cs typeface="Times New Roman" panose="02020603050405020304" pitchFamily="18" charset="0"/>
            </a:endParaRPr>
          </a:p>
          <a:p>
            <a:pPr marL="609600" indent="-609600" eaLnBrk="1" hangingPunct="1">
              <a:lnSpc>
                <a:spcPct val="90000"/>
              </a:lnSpc>
              <a:buClr>
                <a:schemeClr val="tx1"/>
              </a:buClr>
              <a:buSzPct val="77000"/>
              <a:buFontTx/>
              <a:buAutoNum type="arabicPeriod"/>
            </a:pPr>
            <a:r>
              <a:rPr lang="en-US" altLang="en-US" sz="2400">
                <a:latin typeface="Times New Roman" panose="02020603050405020304" pitchFamily="18" charset="0"/>
                <a:cs typeface="Times New Roman" panose="02020603050405020304" pitchFamily="18" charset="0"/>
              </a:rPr>
              <a:t>Sebagian dari jumlah dan karakteristik yang dimiliki oleh populasi.</a:t>
            </a:r>
          </a:p>
          <a:p>
            <a:pPr marL="609600" indent="-609600" eaLnBrk="1" hangingPunct="1">
              <a:lnSpc>
                <a:spcPct val="90000"/>
              </a:lnSpc>
              <a:buClr>
                <a:schemeClr val="tx1"/>
              </a:buClr>
              <a:buSzPct val="77000"/>
              <a:buFontTx/>
              <a:buAutoNum type="arabicPeriod"/>
            </a:pPr>
            <a:r>
              <a:rPr lang="en-US" altLang="en-US" sz="2400">
                <a:latin typeface="Times New Roman" panose="02020603050405020304" pitchFamily="18" charset="0"/>
                <a:cs typeface="Times New Roman" panose="02020603050405020304" pitchFamily="18" charset="0"/>
              </a:rPr>
              <a:t>Sampel adalah bagian dari populasi yang diambil melalui cara-cara tertentu yang juga memiliki karakteristik tertentu, jelas, dan lengkap yang dianggap bisa mewakili populasi. Obyek atau nilai yang diteliti dalam sampel disebut unit sampel.</a:t>
            </a:r>
          </a:p>
          <a:p>
            <a:pPr marL="609600" indent="-609600" eaLnBrk="1" hangingPunct="1">
              <a:lnSpc>
                <a:spcPct val="90000"/>
              </a:lnSpc>
              <a:buClr>
                <a:schemeClr val="tx1"/>
              </a:buClr>
              <a:buSzPct val="77000"/>
              <a:buFontTx/>
              <a:buAutoNum type="arabicPeriod"/>
            </a:pPr>
            <a:r>
              <a:rPr lang="id-ID" altLang="en-US" sz="2400">
                <a:latin typeface="Times New Roman" panose="02020603050405020304" pitchFamily="18" charset="0"/>
                <a:cs typeface="Times New Roman" panose="02020603050405020304" pitchFamily="18" charset="0"/>
              </a:rPr>
              <a:t>sampel digunakan untuk menggeneralisasi suatu populasi. Dengan demikian, sampel harus betul-betul bersifat representatif sehingga dapat mewakili dan mencerminkan karakteristik populasi dari mana sampel itu diambil.</a:t>
            </a:r>
            <a:endParaRPr lang="en-US" altLang="en-US" sz="2400">
              <a:latin typeface="Times New Roman" panose="02020603050405020304" pitchFamily="18" charset="0"/>
              <a:cs typeface="Times New Roman" panose="02020603050405020304" pitchFamily="18" charset="0"/>
            </a:endParaRPr>
          </a:p>
          <a:p>
            <a:pPr marL="609600" indent="-609600" eaLnBrk="1" hangingPunct="1">
              <a:lnSpc>
                <a:spcPct val="90000"/>
              </a:lnSpc>
              <a:buClr>
                <a:schemeClr val="tx1"/>
              </a:buClr>
              <a:buSzPct val="77000"/>
              <a:buFontTx/>
              <a:buAutoNum type="arabicPeriod"/>
            </a:pP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7ECF7B03-C9EF-4D75-B756-E1A7CBB172E8}" type="slidenum">
              <a:rPr lang="en-US" altLang="en-US" sz="1200" smtClean="0">
                <a:latin typeface="Garamond" panose="02020404030301010803" pitchFamily="18" charset="0"/>
              </a:rPr>
              <a:pPr>
                <a:spcBef>
                  <a:spcPct val="0"/>
                </a:spcBef>
                <a:buClrTx/>
                <a:buSzTx/>
                <a:buFontTx/>
                <a:buNone/>
              </a:pPr>
              <a:t>13</a:t>
            </a:fld>
            <a:endParaRPr lang="en-US" altLang="en-US" sz="1200">
              <a:latin typeface="Garamond" panose="02020404030301010803" pitchFamily="18" charset="0"/>
            </a:endParaRPr>
          </a:p>
        </p:txBody>
      </p:sp>
      <p:sp>
        <p:nvSpPr>
          <p:cNvPr id="19459" name="Rectangle 2"/>
          <p:cNvSpPr>
            <a:spLocks noGrp="1" noChangeArrowheads="1"/>
          </p:cNvSpPr>
          <p:nvPr>
            <p:ph type="title" idx="4294967295"/>
          </p:nvPr>
        </p:nvSpPr>
        <p:spPr>
          <a:xfrm>
            <a:off x="1295400" y="277813"/>
            <a:ext cx="7391400" cy="1139825"/>
          </a:xfrm>
        </p:spPr>
        <p:txBody>
          <a:bodyPr/>
          <a:lstStyle/>
          <a:p>
            <a:pPr eaLnBrk="1" hangingPunct="1"/>
            <a:r>
              <a:rPr lang="id-ID" altLang="en-US" sz="3200" b="1"/>
              <a:t>Mengapa melakukan penarikan sampel?</a:t>
            </a:r>
            <a:endParaRPr lang="en-US" altLang="en-US" sz="3200" b="1"/>
          </a:p>
        </p:txBody>
      </p:sp>
      <p:sp>
        <p:nvSpPr>
          <p:cNvPr id="19460" name="Rectangle 3"/>
          <p:cNvSpPr>
            <a:spLocks noGrp="1" noChangeArrowheads="1"/>
          </p:cNvSpPr>
          <p:nvPr>
            <p:ph type="body" idx="4294967295"/>
          </p:nvPr>
        </p:nvSpPr>
        <p:spPr>
          <a:xfrm>
            <a:off x="457200" y="1219200"/>
            <a:ext cx="8229600" cy="4911725"/>
          </a:xfrm>
        </p:spPr>
        <p:txBody>
          <a:bodyPr/>
          <a:lstStyle/>
          <a:p>
            <a:pPr eaLnBrk="1" hangingPunct="1">
              <a:lnSpc>
                <a:spcPct val="90000"/>
              </a:lnSpc>
            </a:pPr>
            <a:r>
              <a:rPr lang="id-ID" altLang="en-US" sz="2000">
                <a:latin typeface="Times New Roman" panose="02020603050405020304" pitchFamily="18" charset="0"/>
                <a:cs typeface="Times New Roman" panose="02020603050405020304" pitchFamily="18" charset="0"/>
              </a:rPr>
              <a:t>Bilamana populasi (relatif) besar</a:t>
            </a:r>
            <a:br>
              <a:rPr lang="en-US" altLang="en-US" sz="2000">
                <a:latin typeface="Times New Roman" panose="02020603050405020304" pitchFamily="18" charset="0"/>
                <a:cs typeface="Times New Roman" panose="02020603050405020304" pitchFamily="18" charset="0"/>
              </a:rPr>
            </a:br>
            <a:endParaRPr lang="en-US" altLang="en-US" sz="2000">
              <a:latin typeface="Times New Roman" panose="02020603050405020304" pitchFamily="18" charset="0"/>
              <a:cs typeface="Times New Roman" panose="02020603050405020304" pitchFamily="18" charset="0"/>
            </a:endParaRPr>
          </a:p>
          <a:p>
            <a:pPr eaLnBrk="1" hangingPunct="1">
              <a:lnSpc>
                <a:spcPct val="90000"/>
              </a:lnSpc>
            </a:pPr>
            <a:r>
              <a:rPr lang="en-GB" altLang="en-US" sz="2000">
                <a:latin typeface="Times New Roman" panose="02020603050405020304" pitchFamily="18" charset="0"/>
                <a:cs typeface="Times New Roman" panose="02020603050405020304" pitchFamily="18" charset="0"/>
              </a:rPr>
              <a:t>Satu kasus susah digunakan sebagai basis generalisasi karena banyaknya variasi dalam suatu populasi. Contoh: persepsi tiga orang buta yang memegang gajah.</a:t>
            </a:r>
            <a:br>
              <a:rPr lang="en-US" altLang="en-US" sz="2000">
                <a:latin typeface="Times New Roman" panose="02020603050405020304" pitchFamily="18" charset="0"/>
                <a:cs typeface="Times New Roman" panose="02020603050405020304" pitchFamily="18" charset="0"/>
              </a:rPr>
            </a:br>
            <a:endParaRPr lang="en-US" altLang="en-US" sz="2000">
              <a:latin typeface="Times New Roman" panose="02020603050405020304" pitchFamily="18" charset="0"/>
              <a:cs typeface="Times New Roman" panose="02020603050405020304" pitchFamily="18" charset="0"/>
            </a:endParaRPr>
          </a:p>
          <a:p>
            <a:pPr eaLnBrk="1" hangingPunct="1">
              <a:lnSpc>
                <a:spcPct val="90000"/>
              </a:lnSpc>
            </a:pPr>
            <a:r>
              <a:rPr lang="id-ID" altLang="en-US" sz="2000">
                <a:latin typeface="Times New Roman" panose="02020603050405020304" pitchFamily="18" charset="0"/>
                <a:cs typeface="Times New Roman" panose="02020603050405020304" pitchFamily="18" charset="0"/>
              </a:rPr>
              <a:t>Bilamana penelitian terhadap populasi membutuhkan biaya yang besar, dengan sampel dapat mengurangi biaya;</a:t>
            </a:r>
            <a:br>
              <a:rPr lang="en-US" altLang="en-US" sz="2000">
                <a:latin typeface="Times New Roman" panose="02020603050405020304" pitchFamily="18" charset="0"/>
                <a:cs typeface="Times New Roman" panose="02020603050405020304" pitchFamily="18" charset="0"/>
              </a:rPr>
            </a:br>
            <a:endParaRPr lang="en-US" altLang="en-US" sz="2000">
              <a:latin typeface="Times New Roman" panose="02020603050405020304" pitchFamily="18" charset="0"/>
              <a:cs typeface="Times New Roman" panose="02020603050405020304" pitchFamily="18" charset="0"/>
            </a:endParaRPr>
          </a:p>
          <a:p>
            <a:pPr eaLnBrk="1" hangingPunct="1">
              <a:lnSpc>
                <a:spcPct val="90000"/>
              </a:lnSpc>
            </a:pPr>
            <a:r>
              <a:rPr lang="id-ID" altLang="en-US" sz="2000">
                <a:latin typeface="Times New Roman" panose="02020603050405020304" pitchFamily="18" charset="0"/>
                <a:cs typeface="Times New Roman" panose="02020603050405020304" pitchFamily="18" charset="0"/>
              </a:rPr>
              <a:t>Bilamana penelitian terhadap populasi membutuhkan waktu yang lama; dengan sampel waktu penelitian dapat dipercepat;</a:t>
            </a:r>
            <a:br>
              <a:rPr lang="en-US" altLang="en-US" sz="2000">
                <a:latin typeface="Times New Roman" panose="02020603050405020304" pitchFamily="18" charset="0"/>
                <a:cs typeface="Times New Roman" panose="02020603050405020304" pitchFamily="18" charset="0"/>
              </a:rPr>
            </a:br>
            <a:endParaRPr lang="en-US" altLang="en-US" sz="2000">
              <a:latin typeface="Times New Roman" panose="02020603050405020304" pitchFamily="18" charset="0"/>
              <a:cs typeface="Times New Roman" panose="02020603050405020304" pitchFamily="18" charset="0"/>
            </a:endParaRPr>
          </a:p>
          <a:p>
            <a:pPr eaLnBrk="1" hangingPunct="1">
              <a:lnSpc>
                <a:spcPct val="90000"/>
              </a:lnSpc>
            </a:pPr>
            <a:r>
              <a:rPr lang="id-ID" altLang="en-US" sz="2000">
                <a:latin typeface="Times New Roman" panose="02020603050405020304" pitchFamily="18" charset="0"/>
                <a:cs typeface="Times New Roman" panose="02020603050405020304" pitchFamily="18" charset="0"/>
              </a:rPr>
              <a:t>Bilamana penelitian terhadap populasi membutuhkan tenaga yang banyak; dengan sampel tenaga yang terlibat lebih sedikit; </a:t>
            </a:r>
            <a:br>
              <a:rPr lang="en-US" altLang="en-US" sz="2000">
                <a:latin typeface="Times New Roman" panose="02020603050405020304" pitchFamily="18" charset="0"/>
                <a:cs typeface="Times New Roman" panose="02020603050405020304" pitchFamily="18" charset="0"/>
              </a:rPr>
            </a:br>
            <a:endParaRPr lang="en-US" altLang="en-US" sz="2000">
              <a:latin typeface="Times New Roman" panose="02020603050405020304" pitchFamily="18" charset="0"/>
              <a:cs typeface="Times New Roman" panose="02020603050405020304" pitchFamily="18" charset="0"/>
            </a:endParaRPr>
          </a:p>
          <a:p>
            <a:pPr eaLnBrk="1" hangingPunct="1">
              <a:lnSpc>
                <a:spcPct val="90000"/>
              </a:lnSpc>
            </a:pPr>
            <a:r>
              <a:rPr lang="id-ID" altLang="en-US" sz="2000">
                <a:latin typeface="Times New Roman" panose="02020603050405020304" pitchFamily="18" charset="0"/>
                <a:cs typeface="Times New Roman" panose="02020603050405020304" pitchFamily="18" charset="0"/>
              </a:rPr>
              <a:t>Pada intinya penarikan sampel dilakukan untuk menjamin </a:t>
            </a:r>
            <a:r>
              <a:rPr lang="id-ID" altLang="en-US" sz="2000" b="1">
                <a:latin typeface="Times New Roman" panose="02020603050405020304" pitchFamily="18" charset="0"/>
                <a:cs typeface="Times New Roman" panose="02020603050405020304" pitchFamily="18" charset="0"/>
              </a:rPr>
              <a:t>fisibilitas</a:t>
            </a:r>
            <a:endParaRPr lang="en-US" altLang="en-US" sz="20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9B5AEDB-D61E-4B19-8488-44C2E2A69309}" type="slidenum">
              <a:rPr lang="en-US" altLang="en-US" sz="1200" smtClean="0">
                <a:latin typeface="Garamond" panose="02020404030301010803" pitchFamily="18" charset="0"/>
              </a:rPr>
              <a:pPr>
                <a:spcBef>
                  <a:spcPct val="0"/>
                </a:spcBef>
                <a:buClrTx/>
                <a:buSzTx/>
                <a:buFontTx/>
                <a:buNone/>
              </a:pPr>
              <a:t>14</a:t>
            </a:fld>
            <a:endParaRPr lang="en-US" altLang="en-US" sz="1200">
              <a:latin typeface="Garamond" panose="02020404030301010803" pitchFamily="18" charset="0"/>
            </a:endParaRPr>
          </a:p>
        </p:txBody>
      </p:sp>
      <p:sp>
        <p:nvSpPr>
          <p:cNvPr id="20483" name="Rectangle 2"/>
          <p:cNvSpPr>
            <a:spLocks noGrp="1" noChangeArrowheads="1"/>
          </p:cNvSpPr>
          <p:nvPr>
            <p:ph type="title" idx="4294967295"/>
          </p:nvPr>
        </p:nvSpPr>
        <p:spPr>
          <a:xfrm>
            <a:off x="1600200" y="277813"/>
            <a:ext cx="6096000" cy="865187"/>
          </a:xfrm>
        </p:spPr>
        <p:txBody>
          <a:bodyPr/>
          <a:lstStyle/>
          <a:p>
            <a:pPr algn="ctr" eaLnBrk="1" hangingPunct="1"/>
            <a:r>
              <a:rPr lang="en-US" altLang="en-US" sz="4000" b="1"/>
              <a:t>Syarat sampel yang baik :</a:t>
            </a:r>
          </a:p>
        </p:txBody>
      </p:sp>
      <p:sp>
        <p:nvSpPr>
          <p:cNvPr id="20484" name="Rectangle 3"/>
          <p:cNvSpPr>
            <a:spLocks noGrp="1" noChangeArrowheads="1"/>
          </p:cNvSpPr>
          <p:nvPr>
            <p:ph type="body" idx="4294967295"/>
          </p:nvPr>
        </p:nvSpPr>
        <p:spPr>
          <a:xfrm>
            <a:off x="533400" y="1905000"/>
            <a:ext cx="8229600" cy="4530725"/>
          </a:xfrm>
        </p:spPr>
        <p:txBody>
          <a:bodyPr/>
          <a:lstStyle/>
          <a:p>
            <a:pPr marL="609600" indent="-609600" algn="just" eaLnBrk="1" hangingPunct="1">
              <a:buClrTx/>
              <a:buSzPct val="75000"/>
              <a:buFontTx/>
              <a:buAutoNum type="arabicPeriod"/>
            </a:pPr>
            <a:r>
              <a:rPr lang="en-US" altLang="en-US" b="1">
                <a:latin typeface="Times New Roman" panose="02020603050405020304" pitchFamily="18" charset="0"/>
                <a:cs typeface="Times New Roman" panose="02020603050405020304" pitchFamily="18" charset="0"/>
              </a:rPr>
              <a:t>Representatif (Kelayakan)</a:t>
            </a:r>
            <a:r>
              <a:rPr lang="en-US" altLang="en-US">
                <a:latin typeface="Times New Roman" panose="02020603050405020304" pitchFamily="18" charset="0"/>
                <a:cs typeface="Times New Roman" panose="02020603050405020304" pitchFamily="18" charset="0"/>
              </a:rPr>
              <a:t>. Suatu sampel dikatakan representatif apabila ciri-ciri sampel yang berkaitan dengan tujuan penelitian sama/hampir sama dengan populasinya</a:t>
            </a:r>
          </a:p>
          <a:p>
            <a:pPr marL="609600" indent="-609600" algn="just" eaLnBrk="1" hangingPunct="1">
              <a:buClrTx/>
              <a:buSzPct val="75000"/>
              <a:buFontTx/>
              <a:buAutoNum type="arabicPeriod"/>
            </a:pPr>
            <a:r>
              <a:rPr lang="en-US" altLang="en-US" b="1">
                <a:latin typeface="Times New Roman" panose="02020603050405020304" pitchFamily="18" charset="0"/>
                <a:cs typeface="Times New Roman" panose="02020603050405020304" pitchFamily="18" charset="0"/>
              </a:rPr>
              <a:t>Feasable (Memadai/Kecukupan)</a:t>
            </a:r>
            <a:r>
              <a:rPr lang="en-US" altLang="en-US">
                <a:latin typeface="Times New Roman" panose="02020603050405020304" pitchFamily="18" charset="0"/>
                <a:cs typeface="Times New Roman" panose="02020603050405020304" pitchFamily="18" charset="0"/>
              </a:rPr>
              <a:t>. Suatu sampel dikatakan memadai apabila ukuran sampelnya cukup untuk meyakinkan kestabilan ciri-cirinya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http://smartstat.files.wordpress.com/2010/03/populasi-sampel.png?w=6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848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228600" y="685800"/>
          <a:ext cx="8610600" cy="544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1" name="TextBox 6"/>
          <p:cNvSpPr txBox="1">
            <a:spLocks noChangeArrowheads="1"/>
          </p:cNvSpPr>
          <p:nvPr/>
        </p:nvSpPr>
        <p:spPr bwMode="auto">
          <a:xfrm>
            <a:off x="4419600" y="3211513"/>
            <a:ext cx="990600" cy="369887"/>
          </a:xfrm>
          <a:prstGeom prst="rect">
            <a:avLst/>
          </a:prstGeom>
          <a:solidFill>
            <a:srgbClr val="FFF7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id-ID" altLang="en-US" sz="1800">
              <a:latin typeface="Garamond" panose="02020404030301010803" pitchFamily="18" charset="0"/>
            </a:endParaRPr>
          </a:p>
        </p:txBody>
      </p:sp>
      <p:grpSp>
        <p:nvGrpSpPr>
          <p:cNvPr id="22532" name="Group 9"/>
          <p:cNvGrpSpPr>
            <a:grpSpLocks/>
          </p:cNvGrpSpPr>
          <p:nvPr/>
        </p:nvGrpSpPr>
        <p:grpSpPr bwMode="auto">
          <a:xfrm>
            <a:off x="3513138" y="1417638"/>
            <a:ext cx="2255837" cy="4065587"/>
            <a:chOff x="3513145" y="1417623"/>
            <a:chExt cx="2256458" cy="4066298"/>
          </a:xfrm>
        </p:grpSpPr>
        <p:sp>
          <p:nvSpPr>
            <p:cNvPr id="8" name="Chevron 7"/>
            <p:cNvSpPr/>
            <p:nvPr/>
          </p:nvSpPr>
          <p:spPr>
            <a:xfrm rot="19531576">
              <a:off x="3513145" y="1417623"/>
              <a:ext cx="517667" cy="457280"/>
            </a:xfrm>
            <a:prstGeom prst="chevron">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sz="1200">
                <a:solidFill>
                  <a:srgbClr val="B0105C"/>
                </a:solidFill>
              </a:endParaRPr>
            </a:p>
          </p:txBody>
        </p:sp>
        <p:sp>
          <p:nvSpPr>
            <p:cNvPr id="9" name="Chevron 8"/>
            <p:cNvSpPr/>
            <p:nvPr/>
          </p:nvSpPr>
          <p:spPr>
            <a:xfrm rot="9041478">
              <a:off x="5312277" y="4964718"/>
              <a:ext cx="457326" cy="519203"/>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d-ID" sz="1200">
                <a:solidFill>
                  <a:srgbClr val="B0105C"/>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731A6EF-B216-45FC-BED8-FEB591FFE786}" type="slidenum">
              <a:rPr lang="en-US" altLang="en-US" sz="1200" smtClean="0">
                <a:latin typeface="Garamond" panose="02020404030301010803" pitchFamily="18" charset="0"/>
              </a:rPr>
              <a:pPr>
                <a:spcBef>
                  <a:spcPct val="0"/>
                </a:spcBef>
                <a:buClrTx/>
                <a:buSzTx/>
                <a:buFontTx/>
                <a:buNone/>
              </a:pPr>
              <a:t>17</a:t>
            </a:fld>
            <a:endParaRPr lang="en-US" altLang="en-US" sz="1200">
              <a:latin typeface="Garamond" panose="02020404030301010803" pitchFamily="18" charset="0"/>
            </a:endParaRPr>
          </a:p>
        </p:txBody>
      </p:sp>
      <p:sp>
        <p:nvSpPr>
          <p:cNvPr id="23555" name="Rectangle 2"/>
          <p:cNvSpPr>
            <a:spLocks noGrp="1" noChangeArrowheads="1"/>
          </p:cNvSpPr>
          <p:nvPr>
            <p:ph type="ctrTitle"/>
          </p:nvPr>
        </p:nvSpPr>
        <p:spPr>
          <a:xfrm>
            <a:off x="1676400" y="381000"/>
            <a:ext cx="5257800" cy="727075"/>
          </a:xfrm>
        </p:spPr>
        <p:txBody>
          <a:bodyPr/>
          <a:lstStyle/>
          <a:p>
            <a:pPr algn="ctr" eaLnBrk="1" hangingPunct="1"/>
            <a:r>
              <a:rPr lang="en-US" altLang="en-US" sz="2800" b="1"/>
              <a:t>Teknik Pengambilan Sampel</a:t>
            </a:r>
          </a:p>
        </p:txBody>
      </p:sp>
      <p:sp>
        <p:nvSpPr>
          <p:cNvPr id="20484" name="Rectangle 3"/>
          <p:cNvSpPr>
            <a:spLocks noGrp="1" noChangeArrowheads="1"/>
          </p:cNvSpPr>
          <p:nvPr>
            <p:ph type="subTitle" idx="1"/>
          </p:nvPr>
        </p:nvSpPr>
        <p:spPr>
          <a:xfrm>
            <a:off x="609600" y="1828800"/>
            <a:ext cx="7416800" cy="4629150"/>
          </a:xfrm>
        </p:spPr>
        <p:txBody>
          <a:bodyPr/>
          <a:lstStyle/>
          <a:p>
            <a:pPr marL="55563" indent="-55563" algn="just" eaLnBrk="1" hangingPunct="1">
              <a:lnSpc>
                <a:spcPct val="80000"/>
              </a:lnSpc>
              <a:defRPr/>
            </a:pPr>
            <a:r>
              <a:rPr lang="en-US" dirty="0" err="1"/>
              <a:t>Secara</a:t>
            </a:r>
            <a:r>
              <a:rPr lang="en-US" dirty="0"/>
              <a:t> </a:t>
            </a:r>
            <a:r>
              <a:rPr lang="en-US" dirty="0" err="1"/>
              <a:t>umum</a:t>
            </a:r>
            <a:r>
              <a:rPr lang="en-US" dirty="0"/>
              <a:t>, </a:t>
            </a:r>
            <a:r>
              <a:rPr lang="en-US" dirty="0" err="1"/>
              <a:t>teknik</a:t>
            </a:r>
            <a:r>
              <a:rPr lang="en-US" dirty="0"/>
              <a:t> </a:t>
            </a:r>
            <a:r>
              <a:rPr lang="en-US" dirty="0" err="1"/>
              <a:t>pengambilan</a:t>
            </a:r>
            <a:r>
              <a:rPr lang="en-US" dirty="0"/>
              <a:t> </a:t>
            </a:r>
            <a:r>
              <a:rPr lang="en-US" dirty="0" err="1"/>
              <a:t>sampel</a:t>
            </a:r>
            <a:r>
              <a:rPr lang="en-US" dirty="0"/>
              <a:t> </a:t>
            </a:r>
            <a:r>
              <a:rPr lang="en-US" dirty="0" err="1"/>
              <a:t>dapat</a:t>
            </a:r>
            <a:r>
              <a:rPr lang="en-US" dirty="0"/>
              <a:t> </a:t>
            </a:r>
            <a:r>
              <a:rPr lang="en-US" dirty="0" err="1"/>
              <a:t>dilakukan</a:t>
            </a:r>
            <a:r>
              <a:rPr lang="en-US" dirty="0"/>
              <a:t> </a:t>
            </a:r>
            <a:r>
              <a:rPr lang="en-US" dirty="0" err="1"/>
              <a:t>dengan</a:t>
            </a:r>
            <a:r>
              <a:rPr lang="en-US" dirty="0"/>
              <a:t> </a:t>
            </a:r>
            <a:r>
              <a:rPr lang="en-US" dirty="0" err="1"/>
              <a:t>dua</a:t>
            </a:r>
            <a:r>
              <a:rPr lang="en-US" dirty="0"/>
              <a:t> </a:t>
            </a:r>
            <a:r>
              <a:rPr lang="en-US" dirty="0" err="1"/>
              <a:t>pilihan</a:t>
            </a:r>
            <a:r>
              <a:rPr lang="en-US" dirty="0"/>
              <a:t> </a:t>
            </a:r>
            <a:r>
              <a:rPr lang="en-US" dirty="0" err="1"/>
              <a:t>teknik</a:t>
            </a:r>
            <a:r>
              <a:rPr lang="en-US" dirty="0"/>
              <a:t> </a:t>
            </a:r>
            <a:r>
              <a:rPr lang="en-US" dirty="0" err="1"/>
              <a:t>berikut</a:t>
            </a:r>
            <a:r>
              <a:rPr lang="en-US" dirty="0"/>
              <a:t> :</a:t>
            </a:r>
          </a:p>
          <a:p>
            <a:pPr marL="55563" indent="-55563" algn="just" eaLnBrk="1" hangingPunct="1">
              <a:lnSpc>
                <a:spcPct val="80000"/>
              </a:lnSpc>
              <a:defRPr/>
            </a:pPr>
            <a:endParaRPr lang="en-US" dirty="0"/>
          </a:p>
          <a:p>
            <a:pPr marL="355600" indent="-355600" algn="just" eaLnBrk="1" hangingPunct="1">
              <a:lnSpc>
                <a:spcPct val="80000"/>
              </a:lnSpc>
              <a:buClr>
                <a:schemeClr val="tx1"/>
              </a:buClr>
              <a:buSzPct val="75000"/>
              <a:buFontTx/>
              <a:buAutoNum type="arabicPeriod"/>
              <a:defRPr/>
            </a:pPr>
            <a:r>
              <a:rPr lang="en-US" dirty="0"/>
              <a:t>Probability Sampling (</a:t>
            </a:r>
            <a:r>
              <a:rPr lang="en-US" dirty="0" err="1"/>
              <a:t>Pengambilan</a:t>
            </a:r>
            <a:r>
              <a:rPr lang="en-US" dirty="0"/>
              <a:t> </a:t>
            </a:r>
            <a:r>
              <a:rPr lang="en-US" dirty="0" err="1"/>
              <a:t>Sampel</a:t>
            </a:r>
            <a:r>
              <a:rPr lang="en-US" dirty="0"/>
              <a:t> </a:t>
            </a:r>
            <a:r>
              <a:rPr lang="en-US" dirty="0" err="1"/>
              <a:t>Probabilitas</a:t>
            </a:r>
            <a:r>
              <a:rPr lang="en-US" dirty="0"/>
              <a:t>/</a:t>
            </a:r>
            <a:r>
              <a:rPr lang="en-US" dirty="0" err="1"/>
              <a:t>Acak</a:t>
            </a:r>
            <a:r>
              <a:rPr lang="en-US" dirty="0"/>
              <a:t>)</a:t>
            </a:r>
          </a:p>
          <a:p>
            <a:pPr marL="355600" indent="-355600" algn="just" eaLnBrk="1" hangingPunct="1">
              <a:lnSpc>
                <a:spcPct val="80000"/>
              </a:lnSpc>
              <a:buClr>
                <a:schemeClr val="tx1"/>
              </a:buClr>
              <a:buSzPct val="75000"/>
              <a:buFont typeface="Garamond" pitchFamily="18" charset="0"/>
              <a:buAutoNum type="arabicPeriod"/>
              <a:defRPr/>
            </a:pPr>
            <a:endParaRPr lang="en-US" dirty="0"/>
          </a:p>
          <a:p>
            <a:pPr marL="355600" indent="-355600" algn="just" eaLnBrk="1" hangingPunct="1">
              <a:lnSpc>
                <a:spcPct val="80000"/>
              </a:lnSpc>
              <a:buClr>
                <a:schemeClr val="tx1"/>
              </a:buClr>
              <a:buSzPct val="75000"/>
              <a:buFont typeface="Garamond" pitchFamily="18" charset="0"/>
              <a:buAutoNum type="arabicPeriod"/>
              <a:defRPr/>
            </a:pPr>
            <a:r>
              <a:rPr lang="en-US" dirty="0"/>
              <a:t>Non Probability Sampling (</a:t>
            </a:r>
            <a:r>
              <a:rPr lang="en-US" dirty="0" err="1"/>
              <a:t>Pengambilan</a:t>
            </a:r>
            <a:r>
              <a:rPr lang="en-US" dirty="0"/>
              <a:t> </a:t>
            </a:r>
            <a:r>
              <a:rPr lang="en-US" dirty="0" err="1"/>
              <a:t>Sampel</a:t>
            </a:r>
            <a:r>
              <a:rPr lang="en-US" dirty="0"/>
              <a:t> Non-</a:t>
            </a:r>
            <a:r>
              <a:rPr lang="en-US" dirty="0" err="1"/>
              <a:t>Probabilitas</a:t>
            </a:r>
            <a:r>
              <a:rPr lang="en-US" dirty="0"/>
              <a:t>/Non-</a:t>
            </a:r>
            <a:r>
              <a:rPr lang="en-US" dirty="0" err="1"/>
              <a:t>Acak</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BA48F1B3-E450-4E03-AD23-3645B3B91CE1}" type="slidenum">
              <a:rPr lang="en-US" altLang="en-US" sz="1200" smtClean="0">
                <a:latin typeface="Garamond" panose="02020404030301010803" pitchFamily="18" charset="0"/>
              </a:rPr>
              <a:pPr>
                <a:spcBef>
                  <a:spcPct val="0"/>
                </a:spcBef>
                <a:buClrTx/>
                <a:buSzTx/>
                <a:buFontTx/>
                <a:buNone/>
              </a:pPr>
              <a:t>18</a:t>
            </a:fld>
            <a:endParaRPr lang="en-US" altLang="en-US" sz="1200">
              <a:latin typeface="Garamond" panose="02020404030301010803" pitchFamily="18" charset="0"/>
            </a:endParaRPr>
          </a:p>
        </p:txBody>
      </p:sp>
      <p:sp>
        <p:nvSpPr>
          <p:cNvPr id="24579" name="Rectangle 2"/>
          <p:cNvSpPr>
            <a:spLocks noGrp="1" noChangeArrowheads="1"/>
          </p:cNvSpPr>
          <p:nvPr>
            <p:ph type="title"/>
          </p:nvPr>
        </p:nvSpPr>
        <p:spPr>
          <a:xfrm>
            <a:off x="914400" y="762000"/>
            <a:ext cx="8229600" cy="5410200"/>
          </a:xfrm>
        </p:spPr>
        <p:txBody>
          <a:bodyPr/>
          <a:lstStyle/>
          <a:p>
            <a:pPr marL="533400" indent="-533400" eaLnBrk="1" hangingPunct="1">
              <a:buFontTx/>
              <a:buAutoNum type="arabicPeriod"/>
            </a:pPr>
            <a:r>
              <a:rPr lang="en-US" altLang="en-US" sz="2800">
                <a:solidFill>
                  <a:schemeClr val="tx1"/>
                </a:solidFill>
              </a:rPr>
              <a:t>Probability Sampling.</a:t>
            </a:r>
            <a:br>
              <a:rPr lang="en-US" altLang="en-US" sz="2800">
                <a:solidFill>
                  <a:schemeClr val="tx1"/>
                </a:solidFill>
              </a:rPr>
            </a:br>
            <a:br>
              <a:rPr lang="en-US" altLang="en-US" sz="2800">
                <a:solidFill>
                  <a:schemeClr val="tx1"/>
                </a:solidFill>
              </a:rPr>
            </a:br>
            <a:r>
              <a:rPr lang="en-US" altLang="en-US" sz="2800">
                <a:solidFill>
                  <a:schemeClr val="tx1"/>
                </a:solidFill>
              </a:rPr>
              <a:t>Pengambilan sampel probabilitas adalah suatu metode pemilihan sampel, di mana setiap anggota populasi mempunyai peluang yang sama untuk dipilih menjadi anggota sampel.</a:t>
            </a:r>
            <a:br>
              <a:rPr lang="en-US" altLang="en-US" sz="2800">
                <a:solidFill>
                  <a:schemeClr val="tx1"/>
                </a:solidFill>
              </a:rPr>
            </a:br>
            <a:r>
              <a:rPr lang="en-US" altLang="en-US" sz="2800">
                <a:solidFill>
                  <a:schemeClr val="tx1"/>
                </a:solidFill>
              </a:rPr>
              <a:t>Teknik sampling ini terdiri dari empat macam cara sebagai berikut :</a:t>
            </a:r>
            <a:br>
              <a:rPr lang="en-US" altLang="en-US" sz="2800">
                <a:solidFill>
                  <a:schemeClr val="tx1"/>
                </a:solidFill>
              </a:rPr>
            </a:br>
            <a:r>
              <a:rPr lang="en-US" altLang="en-US" sz="2800">
                <a:solidFill>
                  <a:schemeClr val="tx1"/>
                </a:solidFill>
              </a:rPr>
              <a:t>a. Simple Random Sampling</a:t>
            </a:r>
            <a:br>
              <a:rPr lang="en-US" altLang="en-US" sz="2800">
                <a:solidFill>
                  <a:schemeClr val="tx1"/>
                </a:solidFill>
              </a:rPr>
            </a:br>
            <a:r>
              <a:rPr lang="en-US" altLang="en-US" sz="2800">
                <a:solidFill>
                  <a:schemeClr val="tx1"/>
                </a:solidFill>
              </a:rPr>
              <a:t>b. Stratified Random Sampling </a:t>
            </a:r>
            <a:br>
              <a:rPr lang="en-US" altLang="en-US" sz="2800">
                <a:solidFill>
                  <a:schemeClr val="tx1"/>
                </a:solidFill>
              </a:rPr>
            </a:br>
            <a:r>
              <a:rPr lang="en-US" altLang="en-US" sz="2800">
                <a:solidFill>
                  <a:schemeClr val="tx1"/>
                </a:solidFill>
              </a:rPr>
              <a:t>c. Cluster Sampling</a:t>
            </a:r>
            <a:br>
              <a:rPr lang="en-US" altLang="en-US" sz="2800">
                <a:solidFill>
                  <a:schemeClr val="tx1"/>
                </a:solidFill>
              </a:rPr>
            </a:br>
            <a:r>
              <a:rPr lang="en-US" altLang="en-US" sz="2800">
                <a:solidFill>
                  <a:schemeClr val="tx1"/>
                </a:solidFill>
              </a:rPr>
              <a:t>d. Systematical Sampling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ECA50F9A-A43B-4341-999C-3E0D8D29105B}" type="slidenum">
              <a:rPr lang="en-US" altLang="en-US" sz="1200" smtClean="0">
                <a:latin typeface="Garamond" panose="02020404030301010803" pitchFamily="18" charset="0"/>
              </a:rPr>
              <a:pPr>
                <a:spcBef>
                  <a:spcPct val="0"/>
                </a:spcBef>
                <a:buClrTx/>
                <a:buSzTx/>
                <a:buFontTx/>
                <a:buNone/>
              </a:pPr>
              <a:t>19</a:t>
            </a:fld>
            <a:endParaRPr lang="en-US" altLang="en-US" sz="1200">
              <a:latin typeface="Garamond" panose="02020404030301010803" pitchFamily="18" charset="0"/>
            </a:endParaRPr>
          </a:p>
        </p:txBody>
      </p:sp>
      <p:sp>
        <p:nvSpPr>
          <p:cNvPr id="25603" name="Rectangle 2"/>
          <p:cNvSpPr>
            <a:spLocks noGrp="1" noChangeArrowheads="1"/>
          </p:cNvSpPr>
          <p:nvPr>
            <p:ph type="title"/>
          </p:nvPr>
        </p:nvSpPr>
        <p:spPr>
          <a:xfrm>
            <a:off x="457200" y="838200"/>
            <a:ext cx="8229600" cy="5257800"/>
          </a:xfrm>
        </p:spPr>
        <p:txBody>
          <a:bodyPr/>
          <a:lstStyle/>
          <a:p>
            <a:pPr eaLnBrk="1" hangingPunct="1"/>
            <a:r>
              <a:rPr lang="en-US" altLang="en-US" sz="2400">
                <a:solidFill>
                  <a:schemeClr val="tx1"/>
                </a:solidFill>
                <a:latin typeface="Times New Roman" panose="02020603050405020304" pitchFamily="18" charset="0"/>
                <a:cs typeface="Times New Roman" panose="02020603050405020304" pitchFamily="18" charset="0"/>
              </a:rPr>
              <a:t>2. </a:t>
            </a:r>
            <a:r>
              <a:rPr lang="en-US" altLang="en-US" sz="2400" b="1">
                <a:solidFill>
                  <a:schemeClr val="tx1"/>
                </a:solidFill>
                <a:latin typeface="Times New Roman" panose="02020603050405020304" pitchFamily="18" charset="0"/>
                <a:cs typeface="Times New Roman" panose="02020603050405020304" pitchFamily="18" charset="0"/>
              </a:rPr>
              <a:t>Non Probability Sampling</a:t>
            </a:r>
            <a:r>
              <a:rPr lang="en-US" altLang="en-US" sz="2400">
                <a:solidFill>
                  <a:schemeClr val="tx1"/>
                </a:solidFill>
                <a:latin typeface="Times New Roman" panose="02020603050405020304" pitchFamily="18" charset="0"/>
                <a:cs typeface="Times New Roman" panose="02020603050405020304" pitchFamily="18" charset="0"/>
              </a:rPr>
              <a:t>.</a:t>
            </a:r>
            <a:br>
              <a:rPr lang="en-US" altLang="en-US" sz="2400">
                <a:solidFill>
                  <a:schemeClr val="tx1"/>
                </a:solidFill>
                <a:latin typeface="Times New Roman" panose="02020603050405020304" pitchFamily="18" charset="0"/>
                <a:cs typeface="Times New Roman" panose="02020603050405020304" pitchFamily="18" charset="0"/>
              </a:rPr>
            </a:b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Dengan teknik ini semua elemen populasi belum tentu memiliki peluang yang sama untuk dipilih menjadi anggota sampel. Hal ini terjadi misalnya karena ada bagian tertentu secara sengaja tidak dijadikan sampel suatu populasi. Cara ini juga sering disebut sebagai penga,bilan sampel berdasarkan pertimbangan, karena dalam praktiknya periset menggunakan pertimbangan tertentu.</a:t>
            </a: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Terdapat empat cara dalam teknik sampling ini, yaitu :</a:t>
            </a:r>
            <a:br>
              <a:rPr lang="en-US" altLang="en-US" sz="2400">
                <a:solidFill>
                  <a:schemeClr val="tx1"/>
                </a:solidFill>
                <a:latin typeface="Times New Roman" panose="02020603050405020304" pitchFamily="18" charset="0"/>
                <a:cs typeface="Times New Roman" panose="02020603050405020304" pitchFamily="18" charset="0"/>
              </a:rPr>
            </a:b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a. Accidental Sampling (Teknik Sampling Kebetulan)</a:t>
            </a: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b. Purposive Sampling (Teknik Sampling Bertujuan)</a:t>
            </a: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c. Quota Sampling (Teknik Sampling Kuota)</a:t>
            </a:r>
            <a:br>
              <a:rPr lang="en-US" altLang="en-US" sz="2400">
                <a:solidFill>
                  <a:schemeClr val="tx1"/>
                </a:solidFill>
                <a:latin typeface="Times New Roman" panose="02020603050405020304" pitchFamily="18" charset="0"/>
                <a:cs typeface="Times New Roman" panose="02020603050405020304" pitchFamily="18" charset="0"/>
              </a:rPr>
            </a:br>
            <a:r>
              <a:rPr lang="en-US" altLang="en-US" sz="2400">
                <a:solidFill>
                  <a:schemeClr val="tx1"/>
                </a:solidFill>
                <a:latin typeface="Times New Roman" panose="02020603050405020304" pitchFamily="18" charset="0"/>
                <a:cs typeface="Times New Roman" panose="02020603050405020304" pitchFamily="18" charset="0"/>
              </a:rPr>
              <a:t>d. Snowball Sampling (Teknik Sampling Bola Salju)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457200" y="1524000"/>
            <a:ext cx="8458200" cy="4530725"/>
          </a:xfrm>
        </p:spPr>
        <p:txBody>
          <a:bodyPr/>
          <a:lstStyle/>
          <a:p>
            <a:pPr eaLnBrk="1" hangingPunct="1"/>
            <a:r>
              <a:rPr lang="en-GB" altLang="en-US" sz="2800">
                <a:latin typeface="Times New Roman" panose="02020603050405020304" pitchFamily="18" charset="0"/>
                <a:cs typeface="Times New Roman" panose="02020603050405020304" pitchFamily="18" charset="0"/>
              </a:rPr>
              <a:t>Populasi merupakan keseluruhan (universum) unsur atau elemen yang menjadi obyek penelitian. Elemen populasi ini biasanya merupakan satuan analisis.</a:t>
            </a:r>
          </a:p>
          <a:p>
            <a:pPr eaLnBrk="1" hangingPunct="1"/>
            <a:r>
              <a:rPr lang="en-GB" altLang="en-US" sz="2800">
                <a:latin typeface="Times New Roman" panose="02020603050405020304" pitchFamily="18" charset="0"/>
                <a:cs typeface="Times New Roman" panose="02020603050405020304" pitchFamily="18" charset="0"/>
              </a:rPr>
              <a:t>Himpunan semua hal yang ingin diketahui.</a:t>
            </a:r>
          </a:p>
          <a:p>
            <a:pPr eaLnBrk="1" hangingPunct="1"/>
            <a:r>
              <a:rPr lang="en-GB" altLang="en-US" sz="2800">
                <a:latin typeface="Times New Roman" panose="02020603050405020304" pitchFamily="18" charset="0"/>
                <a:cs typeface="Times New Roman" panose="02020603050405020304" pitchFamily="18" charset="0"/>
              </a:rPr>
              <a:t>Dapat juga diartikan sebagai keseluruhan unit analisis yang ciri-cirinya akan diduga. </a:t>
            </a:r>
            <a:br>
              <a:rPr lang="en-GB" altLang="en-US" sz="2800">
                <a:latin typeface="Times New Roman" panose="02020603050405020304" pitchFamily="18" charset="0"/>
                <a:cs typeface="Times New Roman" panose="02020603050405020304" pitchFamily="18" charset="0"/>
                <a:sym typeface="Wingdings" panose="05000000000000000000" pitchFamily="2" charset="2"/>
              </a:rPr>
            </a:br>
            <a:r>
              <a:rPr lang="en-GB" altLang="en-US" sz="2800">
                <a:latin typeface="Times New Roman" panose="02020603050405020304" pitchFamily="18" charset="0"/>
                <a:cs typeface="Times New Roman" panose="02020603050405020304" pitchFamily="18" charset="0"/>
              </a:rPr>
              <a:t> </a:t>
            </a:r>
            <a:endParaRPr lang="en-US" altLang="en-US" sz="2800">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a:xfrm>
            <a:off x="1828800" y="277813"/>
            <a:ext cx="5867400" cy="788987"/>
          </a:xfrm>
          <a:prstGeom prst="rect">
            <a:avLst/>
          </a:prstGeom>
        </p:spPr>
        <p:txBody>
          <a:bodyPr/>
          <a:lstStyle/>
          <a:p>
            <a:pPr algn="ctr" eaLnBrk="1" hangingPunct="1">
              <a:defRPr/>
            </a:pPr>
            <a:r>
              <a:rPr lang="en-US" sz="4000" b="1" kern="0">
                <a:solidFill>
                  <a:schemeClr val="tx2"/>
                </a:solidFill>
                <a:latin typeface="+mj-lt"/>
                <a:ea typeface="+mj-ea"/>
                <a:cs typeface="+mj-cs"/>
              </a:rPr>
              <a:t>Populasi - Pengertian</a:t>
            </a:r>
            <a:endParaRPr lang="en-US" sz="4000" b="1" kern="0" dirty="0">
              <a:solidFill>
                <a:schemeClr val="tx2"/>
              </a:solidFill>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70AF3BC-BBA7-4CBB-9F71-B3F20EA99171}" type="slidenum">
              <a:rPr lang="en-US" altLang="en-US" sz="1200" smtClean="0">
                <a:latin typeface="Garamond" panose="02020404030301010803" pitchFamily="18" charset="0"/>
              </a:rPr>
              <a:pPr>
                <a:spcBef>
                  <a:spcPct val="0"/>
                </a:spcBef>
                <a:buClrTx/>
                <a:buSzTx/>
                <a:buFontTx/>
                <a:buNone/>
              </a:pPr>
              <a:t>20</a:t>
            </a:fld>
            <a:endParaRPr lang="en-US" altLang="en-US" sz="1200">
              <a:latin typeface="Garamond" panose="02020404030301010803" pitchFamily="18" charset="0"/>
            </a:endParaRPr>
          </a:p>
        </p:txBody>
      </p:sp>
      <p:sp>
        <p:nvSpPr>
          <p:cNvPr id="26627" name="Rectangle 2"/>
          <p:cNvSpPr>
            <a:spLocks noGrp="1" noChangeArrowheads="1"/>
          </p:cNvSpPr>
          <p:nvPr>
            <p:ph type="title" idx="4294967295"/>
          </p:nvPr>
        </p:nvSpPr>
        <p:spPr>
          <a:xfrm>
            <a:off x="609600" y="762000"/>
            <a:ext cx="8229600" cy="636588"/>
          </a:xfrm>
        </p:spPr>
        <p:txBody>
          <a:bodyPr/>
          <a:lstStyle/>
          <a:p>
            <a:pPr algn="ctr" eaLnBrk="1" hangingPunct="1"/>
            <a:r>
              <a:rPr lang="en-US" altLang="en-US" sz="2800" b="1"/>
              <a:t>Penentuan Ukuran Sampel Yang Diperlukan</a:t>
            </a:r>
          </a:p>
        </p:txBody>
      </p:sp>
      <p:sp>
        <p:nvSpPr>
          <p:cNvPr id="26628" name="Rectangle 3"/>
          <p:cNvSpPr>
            <a:spLocks noGrp="1" noChangeArrowheads="1"/>
          </p:cNvSpPr>
          <p:nvPr>
            <p:ph type="body" idx="4294967295"/>
          </p:nvPr>
        </p:nvSpPr>
        <p:spPr>
          <a:xfrm>
            <a:off x="533400" y="1905000"/>
            <a:ext cx="8229600" cy="4530725"/>
          </a:xfrm>
        </p:spPr>
        <p:txBody>
          <a:bodyPr/>
          <a:lstStyle/>
          <a:p>
            <a:pPr marL="396875" indent="-396875" eaLnBrk="1" hangingPunct="1">
              <a:buFontTx/>
              <a:buNone/>
            </a:pPr>
            <a:r>
              <a:rPr lang="en-US" altLang="en-US"/>
              <a:t>   Ada beberapa cara untuk menentukan besarnya sampel yang diperlukan dari suatu populasi, setidaknya dapat digunakan tiga pilihan cara berikut :</a:t>
            </a:r>
          </a:p>
          <a:p>
            <a:pPr marL="396875" indent="-396875" eaLnBrk="1" hangingPunct="1">
              <a:buFontTx/>
              <a:buAutoNum type="arabicPeriod"/>
            </a:pPr>
            <a:r>
              <a:rPr lang="en-US" altLang="en-US"/>
              <a:t>Menggunakan Nomogram Harry King (Jika populasinya tidak lebih dari 2000)</a:t>
            </a:r>
          </a:p>
          <a:p>
            <a:pPr marL="396875" indent="-396875" eaLnBrk="1" hangingPunct="1">
              <a:buFontTx/>
              <a:buAutoNum type="arabicPeriod"/>
            </a:pPr>
            <a:r>
              <a:rPr lang="en-US" altLang="en-US"/>
              <a:t>Menggunakan Tabel Ukuran Sampel</a:t>
            </a:r>
          </a:p>
          <a:p>
            <a:pPr marL="396875" indent="-396875" eaLnBrk="1" hangingPunct="1">
              <a:buFontTx/>
              <a:buAutoNum type="arabicPeriod"/>
            </a:pPr>
            <a:r>
              <a:rPr lang="en-US" altLang="en-US"/>
              <a:t>Menggunakan Formula Statistik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F3C6B13E-DD16-4DCA-A58E-6B653E772891}" type="slidenum">
              <a:rPr lang="en-US" altLang="en-US" sz="1200" smtClean="0">
                <a:latin typeface="Garamond" panose="02020404030301010803" pitchFamily="18" charset="0"/>
              </a:rPr>
              <a:pPr>
                <a:spcBef>
                  <a:spcPct val="0"/>
                </a:spcBef>
                <a:buClrTx/>
                <a:buSzTx/>
                <a:buFontTx/>
                <a:buNone/>
              </a:pPr>
              <a:t>21</a:t>
            </a:fld>
            <a:endParaRPr lang="en-US" altLang="en-US" sz="1200">
              <a:latin typeface="Garamond" panose="02020404030301010803" pitchFamily="18" charset="0"/>
            </a:endParaRPr>
          </a:p>
        </p:txBody>
      </p:sp>
      <p:sp>
        <p:nvSpPr>
          <p:cNvPr id="27651" name="Rectangle 2"/>
          <p:cNvSpPr>
            <a:spLocks noGrp="1" noChangeArrowheads="1"/>
          </p:cNvSpPr>
          <p:nvPr>
            <p:ph type="title"/>
          </p:nvPr>
        </p:nvSpPr>
        <p:spPr>
          <a:xfrm>
            <a:off x="533400" y="914400"/>
            <a:ext cx="8229600" cy="5334000"/>
          </a:xfrm>
        </p:spPr>
        <p:txBody>
          <a:bodyPr/>
          <a:lstStyle/>
          <a:p>
            <a:pPr eaLnBrk="1" hangingPunct="1"/>
            <a:r>
              <a:rPr lang="en-US" altLang="en-US" sz="2400" dirty="0" err="1">
                <a:solidFill>
                  <a:schemeClr val="tx1"/>
                </a:solidFill>
              </a:rPr>
              <a:t>Terdapat</a:t>
            </a:r>
            <a:r>
              <a:rPr lang="en-US" altLang="en-US" sz="2400" dirty="0">
                <a:solidFill>
                  <a:schemeClr val="tx1"/>
                </a:solidFill>
              </a:rPr>
              <a:t> </a:t>
            </a:r>
            <a:r>
              <a:rPr lang="en-US" altLang="en-US" sz="2400" dirty="0" err="1">
                <a:solidFill>
                  <a:schemeClr val="tx1"/>
                </a:solidFill>
              </a:rPr>
              <a:t>berbagai</a:t>
            </a:r>
            <a:r>
              <a:rPr lang="en-US" altLang="en-US" sz="2400" dirty="0">
                <a:solidFill>
                  <a:schemeClr val="tx1"/>
                </a:solidFill>
              </a:rPr>
              <a:t> </a:t>
            </a:r>
            <a:r>
              <a:rPr lang="en-US" altLang="en-US" sz="2400" dirty="0" err="1">
                <a:solidFill>
                  <a:schemeClr val="tx1"/>
                </a:solidFill>
              </a:rPr>
              <a:t>macam</a:t>
            </a:r>
            <a:r>
              <a:rPr lang="en-US" altLang="en-US" sz="2400" dirty="0">
                <a:solidFill>
                  <a:schemeClr val="tx1"/>
                </a:solidFill>
              </a:rPr>
              <a:t> Formula </a:t>
            </a:r>
            <a:r>
              <a:rPr lang="en-US" altLang="en-US" sz="2400" dirty="0" err="1">
                <a:solidFill>
                  <a:schemeClr val="tx1"/>
                </a:solidFill>
              </a:rPr>
              <a:t>untuk</a:t>
            </a:r>
            <a:r>
              <a:rPr lang="en-US" altLang="en-US" sz="2400" dirty="0">
                <a:solidFill>
                  <a:schemeClr val="tx1"/>
                </a:solidFill>
              </a:rPr>
              <a:t> </a:t>
            </a:r>
            <a:r>
              <a:rPr lang="en-US" altLang="en-US" sz="2400" dirty="0" err="1">
                <a:solidFill>
                  <a:schemeClr val="tx1"/>
                </a:solidFill>
              </a:rPr>
              <a:t>menghitung</a:t>
            </a:r>
            <a:r>
              <a:rPr lang="en-US" altLang="en-US" sz="2400" dirty="0">
                <a:solidFill>
                  <a:schemeClr val="tx1"/>
                </a:solidFill>
              </a:rPr>
              <a:t> </a:t>
            </a:r>
            <a:r>
              <a:rPr lang="en-US" altLang="en-US" sz="2400" dirty="0" err="1">
                <a:solidFill>
                  <a:schemeClr val="tx1"/>
                </a:solidFill>
              </a:rPr>
              <a:t>besarnya</a:t>
            </a:r>
            <a:r>
              <a:rPr lang="en-US" altLang="en-US" sz="2400" dirty="0">
                <a:solidFill>
                  <a:schemeClr val="tx1"/>
                </a:solidFill>
              </a:rPr>
              <a:t> </a:t>
            </a:r>
            <a:r>
              <a:rPr lang="en-US" altLang="en-US" sz="2400" dirty="0" err="1">
                <a:solidFill>
                  <a:schemeClr val="tx1"/>
                </a:solidFill>
              </a:rPr>
              <a:t>sampel</a:t>
            </a:r>
            <a:r>
              <a:rPr lang="en-US" altLang="en-US" sz="2400" dirty="0">
                <a:solidFill>
                  <a:schemeClr val="tx1"/>
                </a:solidFill>
              </a:rPr>
              <a:t>, </a:t>
            </a:r>
            <a:r>
              <a:rPr lang="en-US" altLang="en-US" sz="2400" dirty="0" err="1">
                <a:solidFill>
                  <a:schemeClr val="tx1"/>
                </a:solidFill>
              </a:rPr>
              <a:t>antara</a:t>
            </a:r>
            <a:r>
              <a:rPr lang="en-US" altLang="en-US" sz="2400" dirty="0">
                <a:solidFill>
                  <a:schemeClr val="tx1"/>
                </a:solidFill>
              </a:rPr>
              <a:t> lain:</a:t>
            </a:r>
            <a:br>
              <a:rPr lang="en-US" altLang="en-US" sz="2400" dirty="0">
                <a:solidFill>
                  <a:schemeClr val="tx1"/>
                </a:solidFill>
              </a:rPr>
            </a:br>
            <a:r>
              <a:rPr lang="en-US" altLang="en-US" sz="2400" dirty="0">
                <a:solidFill>
                  <a:schemeClr val="tx1"/>
                </a:solidFill>
              </a:rPr>
              <a:t>1. </a:t>
            </a:r>
            <a:r>
              <a:rPr lang="en-US" altLang="en-US" sz="2400" dirty="0" err="1">
                <a:solidFill>
                  <a:schemeClr val="tx1"/>
                </a:solidFill>
              </a:rPr>
              <a:t>Rumus</a:t>
            </a:r>
            <a:r>
              <a:rPr lang="en-US" altLang="en-US" sz="2400" dirty="0">
                <a:solidFill>
                  <a:schemeClr val="tx1"/>
                </a:solidFill>
              </a:rPr>
              <a:t> </a:t>
            </a:r>
            <a:r>
              <a:rPr lang="en-US" altLang="en-US" sz="2400" dirty="0" err="1">
                <a:solidFill>
                  <a:schemeClr val="tx1"/>
                </a:solidFill>
              </a:rPr>
              <a:t>Slovin</a:t>
            </a:r>
            <a:br>
              <a:rPr lang="en-US" altLang="en-US" sz="2400" dirty="0">
                <a:solidFill>
                  <a:schemeClr val="tx1"/>
                </a:solidFill>
              </a:rPr>
            </a:br>
            <a:br>
              <a:rPr lang="en-US" altLang="en-US" sz="2400" dirty="0">
                <a:solidFill>
                  <a:schemeClr val="tx1"/>
                </a:solidFill>
              </a:rPr>
            </a:br>
            <a:br>
              <a:rPr lang="en-US" altLang="en-US" sz="2400" dirty="0">
                <a:solidFill>
                  <a:schemeClr val="tx1"/>
                </a:solidFill>
              </a:rPr>
            </a:br>
            <a:br>
              <a:rPr lang="en-US" altLang="en-US" sz="2400" dirty="0">
                <a:solidFill>
                  <a:schemeClr val="tx1"/>
                </a:solidFill>
              </a:rPr>
            </a:br>
            <a:r>
              <a:rPr lang="en-US" altLang="en-US" sz="2400" dirty="0">
                <a:solidFill>
                  <a:schemeClr val="tx1"/>
                </a:solidFill>
              </a:rPr>
              <a:t>2. </a:t>
            </a:r>
            <a:r>
              <a:rPr lang="en-US" altLang="en-US" sz="2400" dirty="0" err="1">
                <a:solidFill>
                  <a:schemeClr val="tx1"/>
                </a:solidFill>
              </a:rPr>
              <a:t>Rumus</a:t>
            </a:r>
            <a:r>
              <a:rPr lang="en-US" altLang="en-US" sz="2400" dirty="0">
                <a:solidFill>
                  <a:schemeClr val="tx1"/>
                </a:solidFill>
              </a:rPr>
              <a:t> Yamane</a:t>
            </a:r>
            <a:br>
              <a:rPr lang="en-US" altLang="en-US" sz="2400" dirty="0">
                <a:solidFill>
                  <a:schemeClr val="tx1"/>
                </a:solidFill>
              </a:rPr>
            </a:br>
            <a:br>
              <a:rPr lang="en-US" altLang="en-US" sz="2400" dirty="0">
                <a:solidFill>
                  <a:schemeClr val="tx1"/>
                </a:solidFill>
              </a:rPr>
            </a:br>
            <a:br>
              <a:rPr lang="en-US" altLang="en-US" sz="2400" dirty="0">
                <a:solidFill>
                  <a:schemeClr val="tx1"/>
                </a:solidFill>
              </a:rPr>
            </a:br>
            <a:br>
              <a:rPr lang="en-US" altLang="en-US" sz="2400" dirty="0">
                <a:solidFill>
                  <a:schemeClr val="tx1"/>
                </a:solidFill>
              </a:rPr>
            </a:br>
            <a:r>
              <a:rPr lang="en-US" altLang="en-US" sz="2400" dirty="0" err="1">
                <a:solidFill>
                  <a:schemeClr val="tx1"/>
                </a:solidFill>
              </a:rPr>
              <a:t>Ket</a:t>
            </a:r>
            <a:r>
              <a:rPr lang="en-US" altLang="en-US" sz="2400" dirty="0">
                <a:solidFill>
                  <a:schemeClr val="tx1"/>
                </a:solidFill>
              </a:rPr>
              <a:t> :</a:t>
            </a:r>
            <a:br>
              <a:rPr lang="en-US" altLang="en-US" sz="2400" dirty="0">
                <a:solidFill>
                  <a:schemeClr val="tx1"/>
                </a:solidFill>
              </a:rPr>
            </a:br>
            <a:r>
              <a:rPr lang="en-US" altLang="en-US" sz="2400" dirty="0">
                <a:solidFill>
                  <a:schemeClr val="tx1"/>
                </a:solidFill>
              </a:rPr>
              <a:t>n        = </a:t>
            </a:r>
            <a:r>
              <a:rPr lang="en-US" altLang="en-US" sz="2400" dirty="0" err="1">
                <a:solidFill>
                  <a:schemeClr val="tx1"/>
                </a:solidFill>
              </a:rPr>
              <a:t>Ukuran</a:t>
            </a:r>
            <a:r>
              <a:rPr lang="en-US" altLang="en-US" sz="2400" dirty="0">
                <a:solidFill>
                  <a:schemeClr val="tx1"/>
                </a:solidFill>
              </a:rPr>
              <a:t> </a:t>
            </a:r>
            <a:r>
              <a:rPr lang="en-US" altLang="en-US" sz="2400" dirty="0" err="1">
                <a:solidFill>
                  <a:schemeClr val="tx1"/>
                </a:solidFill>
              </a:rPr>
              <a:t>Sampel</a:t>
            </a:r>
            <a:br>
              <a:rPr lang="en-US" altLang="en-US" sz="2400" dirty="0">
                <a:solidFill>
                  <a:schemeClr val="tx1"/>
                </a:solidFill>
              </a:rPr>
            </a:br>
            <a:r>
              <a:rPr lang="en-US" altLang="en-US" sz="2400" dirty="0">
                <a:solidFill>
                  <a:schemeClr val="tx1"/>
                </a:solidFill>
              </a:rPr>
              <a:t>N       = </a:t>
            </a:r>
            <a:r>
              <a:rPr lang="en-US" altLang="en-US" sz="2400" dirty="0" err="1">
                <a:solidFill>
                  <a:schemeClr val="tx1"/>
                </a:solidFill>
              </a:rPr>
              <a:t>Ukuran</a:t>
            </a:r>
            <a:r>
              <a:rPr lang="en-US" altLang="en-US" sz="2400" dirty="0">
                <a:solidFill>
                  <a:schemeClr val="tx1"/>
                </a:solidFill>
              </a:rPr>
              <a:t> </a:t>
            </a:r>
            <a:r>
              <a:rPr lang="en-US" altLang="en-US" sz="2400" dirty="0" err="1">
                <a:solidFill>
                  <a:schemeClr val="tx1"/>
                </a:solidFill>
              </a:rPr>
              <a:t>Populasi</a:t>
            </a:r>
            <a:br>
              <a:rPr lang="en-US" altLang="en-US" sz="2400" dirty="0">
                <a:solidFill>
                  <a:schemeClr val="tx1"/>
                </a:solidFill>
              </a:rPr>
            </a:br>
            <a:r>
              <a:rPr lang="en-US" altLang="en-US" sz="2400" dirty="0">
                <a:solidFill>
                  <a:schemeClr val="tx1"/>
                </a:solidFill>
              </a:rPr>
              <a:t>d &amp; e = Tingkat </a:t>
            </a:r>
            <a:r>
              <a:rPr lang="en-US" altLang="en-US" sz="2400" dirty="0" err="1">
                <a:solidFill>
                  <a:schemeClr val="tx1"/>
                </a:solidFill>
              </a:rPr>
              <a:t>kesalahan</a:t>
            </a:r>
            <a:r>
              <a:rPr lang="en-US" altLang="en-US" sz="2400" dirty="0">
                <a:solidFill>
                  <a:schemeClr val="tx1"/>
                </a:solidFill>
              </a:rPr>
              <a:t> </a:t>
            </a:r>
            <a:r>
              <a:rPr lang="en-US" altLang="en-US" sz="2400" dirty="0" err="1">
                <a:solidFill>
                  <a:schemeClr val="tx1"/>
                </a:solidFill>
              </a:rPr>
              <a:t>pengambilan</a:t>
            </a:r>
            <a:r>
              <a:rPr lang="en-US" altLang="en-US" sz="2400" dirty="0">
                <a:solidFill>
                  <a:schemeClr val="tx1"/>
                </a:solidFill>
              </a:rPr>
              <a:t> </a:t>
            </a:r>
            <a:r>
              <a:rPr lang="en-US" altLang="en-US" sz="2400" dirty="0" err="1">
                <a:solidFill>
                  <a:schemeClr val="tx1"/>
                </a:solidFill>
              </a:rPr>
              <a:t>sampel</a:t>
            </a:r>
            <a:r>
              <a:rPr lang="en-US" altLang="en-US" sz="2400" dirty="0">
                <a:solidFill>
                  <a:schemeClr val="tx1"/>
                </a:solidFill>
              </a:rPr>
              <a:t> yang </a:t>
            </a:r>
            <a:r>
              <a:rPr lang="en-US" altLang="en-US" sz="2400" dirty="0" err="1">
                <a:solidFill>
                  <a:schemeClr val="tx1"/>
                </a:solidFill>
              </a:rPr>
              <a:t>dapat</a:t>
            </a:r>
            <a:r>
              <a:rPr lang="en-US" altLang="en-US" sz="2400" dirty="0">
                <a:solidFill>
                  <a:schemeClr val="tx1"/>
                </a:solidFill>
              </a:rPr>
              <a:t> </a:t>
            </a:r>
            <a:r>
              <a:rPr lang="en-US" altLang="en-US" sz="2400" dirty="0" err="1">
                <a:solidFill>
                  <a:schemeClr val="tx1"/>
                </a:solidFill>
              </a:rPr>
              <a:t>ditolerir</a:t>
            </a:r>
            <a:endParaRPr lang="en-US" altLang="en-US" sz="2400" dirty="0">
              <a:solidFill>
                <a:schemeClr val="tx1"/>
              </a:solidFill>
            </a:endParaRPr>
          </a:p>
        </p:txBody>
      </p:sp>
      <p:graphicFrame>
        <p:nvGraphicFramePr>
          <p:cNvPr id="27652" name="Object 3"/>
          <p:cNvGraphicFramePr>
            <a:graphicFrameLocks noGrp="1" noChangeAspect="1"/>
          </p:cNvGraphicFramePr>
          <p:nvPr>
            <p:ph sz="half" idx="1"/>
          </p:nvPr>
        </p:nvGraphicFramePr>
        <p:xfrm>
          <a:off x="990600" y="1981200"/>
          <a:ext cx="1219200" cy="650875"/>
        </p:xfrm>
        <a:graphic>
          <a:graphicData uri="http://schemas.openxmlformats.org/presentationml/2006/ole">
            <mc:AlternateContent xmlns:mc="http://schemas.openxmlformats.org/markup-compatibility/2006">
              <mc:Choice xmlns:v="urn:schemas-microsoft-com:vml" Requires="v">
                <p:oleObj name="Equation" r:id="rId2" imgW="736280" imgH="393529" progId="Equation.3">
                  <p:embed/>
                </p:oleObj>
              </mc:Choice>
              <mc:Fallback>
                <p:oleObj name="Equation" r:id="rId2" imgW="736280" imgH="393529"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1219200"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7"/>
          <p:cNvGraphicFramePr>
            <a:graphicFrameLocks noGrp="1" noChangeAspect="1"/>
          </p:cNvGraphicFramePr>
          <p:nvPr>
            <p:ph sz="half" idx="2"/>
          </p:nvPr>
        </p:nvGraphicFramePr>
        <p:xfrm>
          <a:off x="1066800" y="3733800"/>
          <a:ext cx="1219200" cy="639763"/>
        </p:xfrm>
        <a:graphic>
          <a:graphicData uri="http://schemas.openxmlformats.org/presentationml/2006/ole">
            <mc:AlternateContent xmlns:mc="http://schemas.openxmlformats.org/markup-compatibility/2006">
              <mc:Choice xmlns:v="urn:schemas-microsoft-com:vml" Requires="v">
                <p:oleObj name="Equation" r:id="rId4" imgW="748975" imgH="393529" progId="Equation.3">
                  <p:embed/>
                </p:oleObj>
              </mc:Choice>
              <mc:Fallback>
                <p:oleObj name="Equation" r:id="rId4" imgW="748975" imgH="393529"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733800"/>
                        <a:ext cx="12192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6175-4A78-4186-B1C5-FA2732DCCF9D}"/>
              </a:ext>
            </a:extLst>
          </p:cNvPr>
          <p:cNvSpPr>
            <a:spLocks noGrp="1"/>
          </p:cNvSpPr>
          <p:nvPr>
            <p:ph type="title"/>
          </p:nvPr>
        </p:nvSpPr>
        <p:spPr>
          <a:xfrm>
            <a:off x="1447800" y="727075"/>
            <a:ext cx="8229600" cy="1139825"/>
          </a:xfrm>
        </p:spPr>
        <p:txBody>
          <a:bodyPr/>
          <a:lstStyle/>
          <a:p>
            <a:r>
              <a:rPr lang="en-ID" dirty="0" err="1"/>
              <a:t>Rumus</a:t>
            </a:r>
            <a:r>
              <a:rPr lang="en-ID" dirty="0"/>
              <a:t> </a:t>
            </a:r>
            <a:r>
              <a:rPr lang="en-ID" dirty="0" err="1"/>
              <a:t>Issac</a:t>
            </a:r>
            <a:r>
              <a:rPr lang="en-ID" dirty="0"/>
              <a:t> dan Michael</a:t>
            </a:r>
          </a:p>
        </p:txBody>
      </p:sp>
      <p:sp>
        <p:nvSpPr>
          <p:cNvPr id="4" name="Content Placeholder 3">
            <a:extLst>
              <a:ext uri="{FF2B5EF4-FFF2-40B4-BE49-F238E27FC236}">
                <a16:creationId xmlns:a16="http://schemas.microsoft.com/office/drawing/2014/main" id="{84F43A88-10A9-49C2-8FE8-84AE6D681F74}"/>
              </a:ext>
            </a:extLst>
          </p:cNvPr>
          <p:cNvSpPr>
            <a:spLocks noGrp="1"/>
          </p:cNvSpPr>
          <p:nvPr>
            <p:ph sz="half" idx="2"/>
          </p:nvPr>
        </p:nvSpPr>
        <p:spPr>
          <a:xfrm>
            <a:off x="381000" y="3581400"/>
            <a:ext cx="7924800" cy="1981200"/>
          </a:xfrm>
        </p:spPr>
        <p:txBody>
          <a:bodyPr/>
          <a:lstStyle/>
          <a:p>
            <a:pPr>
              <a:lnSpc>
                <a:spcPts val="1500"/>
              </a:lnSpc>
            </a:pPr>
            <a:r>
              <a:rPr lang="en-US" sz="2000" dirty="0">
                <a:solidFill>
                  <a:srgbClr val="000000"/>
                </a:solidFill>
                <a:effectLst/>
                <a:latin typeface="Arial" panose="020B0604020202020204" pitchFamily="34" charset="0"/>
                <a:ea typeface="Times New Roman" panose="02020603050405020304" pitchFamily="18" charset="0"/>
              </a:rPr>
              <a:t>Di mana:</a:t>
            </a:r>
          </a:p>
          <a:p>
            <a:pPr>
              <a:lnSpc>
                <a:spcPts val="1500"/>
              </a:lnSpc>
            </a:pPr>
            <a:endParaRPr lang="en-US" sz="2000" dirty="0">
              <a:solidFill>
                <a:srgbClr val="000000"/>
              </a:solidFill>
              <a:effectLst/>
              <a:latin typeface="Arial" panose="020B0604020202020204" pitchFamily="34" charset="0"/>
              <a:ea typeface="Times New Roman" panose="02020603050405020304" pitchFamily="18" charset="0"/>
            </a:endParaRPr>
          </a:p>
          <a:p>
            <a:pPr marL="0" indent="0">
              <a:lnSpc>
                <a:spcPts val="1500"/>
              </a:lnSpc>
              <a:buNone/>
            </a:pPr>
            <a:r>
              <a:rPr lang="en-US" sz="2000" dirty="0">
                <a:solidFill>
                  <a:srgbClr val="000000"/>
                </a:solidFill>
                <a:effectLst/>
                <a:latin typeface="Arial" panose="020B0604020202020204" pitchFamily="34" charset="0"/>
                <a:ea typeface="Times New Roman" panose="02020603050405020304" pitchFamily="18" charset="0"/>
              </a:rPr>
              <a:t>s = </a:t>
            </a:r>
            <a:r>
              <a:rPr lang="en-US" sz="2000" dirty="0" err="1">
                <a:solidFill>
                  <a:srgbClr val="000000"/>
                </a:solidFill>
                <a:effectLst/>
                <a:latin typeface="Arial" panose="020B0604020202020204" pitchFamily="34" charset="0"/>
                <a:ea typeface="Times New Roman" panose="02020603050405020304" pitchFamily="18" charset="0"/>
              </a:rPr>
              <a:t>Jumlah</a:t>
            </a:r>
            <a:r>
              <a:rPr lang="en-US" sz="2000" dirty="0">
                <a:solidFill>
                  <a:srgbClr val="000000"/>
                </a:solidFill>
                <a:effectLst/>
                <a:latin typeface="Arial" panose="020B0604020202020204" pitchFamily="34" charset="0"/>
                <a:ea typeface="Times New Roman" panose="02020603050405020304" pitchFamily="18" charset="0"/>
              </a:rPr>
              <a:t> sample</a:t>
            </a:r>
            <a:endParaRPr lang="en-ID" sz="2000" dirty="0">
              <a:effectLst/>
              <a:latin typeface="Times New Roman" panose="02020603050405020304" pitchFamily="18" charset="0"/>
              <a:ea typeface="Times New Roman" panose="02020603050405020304" pitchFamily="18" charset="0"/>
            </a:endParaRPr>
          </a:p>
          <a:p>
            <a:pPr marL="0" indent="0">
              <a:lnSpc>
                <a:spcPts val="1500"/>
              </a:lnSpc>
              <a:buNone/>
            </a:pPr>
            <a:r>
              <a:rPr lang="en-US" sz="2000" dirty="0">
                <a:solidFill>
                  <a:srgbClr val="000000"/>
                </a:solidFill>
                <a:effectLst/>
                <a:latin typeface="Arial" panose="020B0604020202020204" pitchFamily="34" charset="0"/>
                <a:ea typeface="Times New Roman" panose="02020603050405020304" pitchFamily="18" charset="0"/>
              </a:rPr>
              <a:t>N = </a:t>
            </a:r>
            <a:r>
              <a:rPr lang="en-US" sz="2000" dirty="0" err="1">
                <a:solidFill>
                  <a:srgbClr val="000000"/>
                </a:solidFill>
                <a:effectLst/>
                <a:latin typeface="Arial" panose="020B0604020202020204" pitchFamily="34" charset="0"/>
                <a:ea typeface="Times New Roman" panose="02020603050405020304" pitchFamily="18" charset="0"/>
              </a:rPr>
              <a:t>Jumlah</a:t>
            </a:r>
            <a:r>
              <a:rPr lang="en-US" sz="2000" dirty="0">
                <a:solidFill>
                  <a:srgbClr val="000000"/>
                </a:solidFill>
                <a:effectLst/>
                <a:latin typeface="Arial" panose="020B0604020202020204" pitchFamily="34" charset="0"/>
                <a:ea typeface="Times New Roman" panose="02020603050405020304" pitchFamily="18" charset="0"/>
              </a:rPr>
              <a:t> </a:t>
            </a:r>
            <a:r>
              <a:rPr lang="en-US" sz="2000" dirty="0" err="1">
                <a:solidFill>
                  <a:srgbClr val="000000"/>
                </a:solidFill>
                <a:effectLst/>
                <a:latin typeface="Arial" panose="020B0604020202020204" pitchFamily="34" charset="0"/>
                <a:ea typeface="Times New Roman" panose="02020603050405020304" pitchFamily="18" charset="0"/>
              </a:rPr>
              <a:t>populasi</a:t>
            </a:r>
            <a:endParaRPr lang="en-ID" sz="2000" dirty="0">
              <a:effectLst/>
              <a:latin typeface="Times New Roman" panose="02020603050405020304" pitchFamily="18" charset="0"/>
              <a:ea typeface="Times New Roman" panose="02020603050405020304" pitchFamily="18" charset="0"/>
            </a:endParaRPr>
          </a:p>
          <a:p>
            <a:pPr marL="0" indent="0">
              <a:lnSpc>
                <a:spcPts val="1500"/>
              </a:lnSpc>
              <a:buNone/>
            </a:pPr>
            <a:r>
              <a:rPr lang="en-US" sz="2000" dirty="0">
                <a:solidFill>
                  <a:srgbClr val="000000"/>
                </a:solidFill>
                <a:effectLst/>
                <a:latin typeface="Arial" panose="020B0604020202020204" pitchFamily="34" charset="0"/>
                <a:ea typeface="Times New Roman" panose="02020603050405020304" pitchFamily="18" charset="0"/>
              </a:rPr>
              <a:t>λ2 = Chi </a:t>
            </a:r>
            <a:r>
              <a:rPr lang="en-US" sz="2000" dirty="0" err="1">
                <a:solidFill>
                  <a:srgbClr val="000000"/>
                </a:solidFill>
                <a:effectLst/>
                <a:latin typeface="Arial" panose="020B0604020202020204" pitchFamily="34" charset="0"/>
                <a:ea typeface="Times New Roman" panose="02020603050405020304" pitchFamily="18" charset="0"/>
              </a:rPr>
              <a:t>Kuadrat</a:t>
            </a:r>
            <a:r>
              <a:rPr lang="en-US" sz="2000" dirty="0">
                <a:solidFill>
                  <a:srgbClr val="000000"/>
                </a:solidFill>
                <a:effectLst/>
                <a:latin typeface="Arial" panose="020B0604020202020204" pitchFamily="34" charset="0"/>
                <a:ea typeface="Times New Roman" panose="02020603050405020304" pitchFamily="18" charset="0"/>
              </a:rPr>
              <a:t>, </a:t>
            </a:r>
            <a:r>
              <a:rPr lang="en-US" sz="2000" dirty="0" err="1">
                <a:solidFill>
                  <a:srgbClr val="000000"/>
                </a:solidFill>
                <a:effectLst/>
                <a:latin typeface="Arial" panose="020B0604020202020204" pitchFamily="34" charset="0"/>
                <a:ea typeface="Times New Roman" panose="02020603050405020304" pitchFamily="18" charset="0"/>
              </a:rPr>
              <a:t>dengan</a:t>
            </a:r>
            <a:r>
              <a:rPr lang="en-US" sz="2000" dirty="0">
                <a:solidFill>
                  <a:srgbClr val="000000"/>
                </a:solidFill>
                <a:effectLst/>
                <a:latin typeface="Arial" panose="020B0604020202020204" pitchFamily="34" charset="0"/>
                <a:ea typeface="Times New Roman" panose="02020603050405020304" pitchFamily="18" charset="0"/>
              </a:rPr>
              <a:t> dk = 1, </a:t>
            </a:r>
            <a:r>
              <a:rPr lang="en-US" sz="2000" dirty="0" err="1">
                <a:solidFill>
                  <a:srgbClr val="000000"/>
                </a:solidFill>
                <a:effectLst/>
                <a:latin typeface="Arial" panose="020B0604020202020204" pitchFamily="34" charset="0"/>
                <a:ea typeface="Times New Roman" panose="02020603050405020304" pitchFamily="18" charset="0"/>
              </a:rPr>
              <a:t>taraf</a:t>
            </a:r>
            <a:r>
              <a:rPr lang="en-US" sz="2000" dirty="0">
                <a:solidFill>
                  <a:srgbClr val="000000"/>
                </a:solidFill>
                <a:effectLst/>
                <a:latin typeface="Arial" panose="020B0604020202020204" pitchFamily="34" charset="0"/>
                <a:ea typeface="Times New Roman" panose="02020603050405020304" pitchFamily="18" charset="0"/>
              </a:rPr>
              <a:t> </a:t>
            </a:r>
            <a:r>
              <a:rPr lang="en-US" sz="2000" dirty="0" err="1">
                <a:solidFill>
                  <a:srgbClr val="000000"/>
                </a:solidFill>
                <a:effectLst/>
                <a:latin typeface="Arial" panose="020B0604020202020204" pitchFamily="34" charset="0"/>
                <a:ea typeface="Times New Roman" panose="02020603050405020304" pitchFamily="18" charset="0"/>
              </a:rPr>
              <a:t>kesalahan</a:t>
            </a:r>
            <a:r>
              <a:rPr lang="en-US" sz="2000" dirty="0">
                <a:solidFill>
                  <a:srgbClr val="000000"/>
                </a:solidFill>
                <a:effectLst/>
                <a:latin typeface="Arial" panose="020B0604020202020204" pitchFamily="34" charset="0"/>
                <a:ea typeface="Times New Roman" panose="02020603050405020304" pitchFamily="18" charset="0"/>
              </a:rPr>
              <a:t> 1%, 5% dan 10%</a:t>
            </a:r>
            <a:endParaRPr lang="en-ID" sz="2000" dirty="0">
              <a:effectLst/>
              <a:latin typeface="Times New Roman" panose="02020603050405020304" pitchFamily="18" charset="0"/>
              <a:ea typeface="Times New Roman" panose="02020603050405020304" pitchFamily="18" charset="0"/>
            </a:endParaRPr>
          </a:p>
          <a:p>
            <a:pPr marL="0" indent="0">
              <a:lnSpc>
                <a:spcPts val="1500"/>
              </a:lnSpc>
              <a:buNone/>
            </a:pPr>
            <a:r>
              <a:rPr lang="en-US" sz="2000" dirty="0">
                <a:solidFill>
                  <a:srgbClr val="000000"/>
                </a:solidFill>
                <a:effectLst/>
                <a:latin typeface="Arial" panose="020B0604020202020204" pitchFamily="34" charset="0"/>
                <a:ea typeface="Times New Roman" panose="02020603050405020304" pitchFamily="18" charset="0"/>
              </a:rPr>
              <a:t>d = 0,05</a:t>
            </a:r>
            <a:endParaRPr lang="en-ID" sz="2000" dirty="0">
              <a:effectLst/>
              <a:latin typeface="Times New Roman" panose="02020603050405020304" pitchFamily="18" charset="0"/>
              <a:ea typeface="Times New Roman" panose="02020603050405020304" pitchFamily="18" charset="0"/>
            </a:endParaRPr>
          </a:p>
          <a:p>
            <a:pPr marL="0" indent="0">
              <a:lnSpc>
                <a:spcPts val="1500"/>
              </a:lnSpc>
              <a:buNone/>
            </a:pPr>
            <a:r>
              <a:rPr lang="en-US" sz="2000" dirty="0">
                <a:solidFill>
                  <a:srgbClr val="000000"/>
                </a:solidFill>
                <a:effectLst/>
                <a:latin typeface="Arial" panose="020B0604020202020204" pitchFamily="34" charset="0"/>
                <a:ea typeface="Times New Roman" panose="02020603050405020304" pitchFamily="18" charset="0"/>
              </a:rPr>
              <a:t>P = Q = 0,5</a:t>
            </a:r>
            <a:endParaRPr lang="en-ID" sz="2000" dirty="0">
              <a:effectLst/>
              <a:latin typeface="Times New Roman" panose="02020603050405020304" pitchFamily="18" charset="0"/>
              <a:ea typeface="Times New Roman" panose="02020603050405020304" pitchFamily="18" charset="0"/>
            </a:endParaRPr>
          </a:p>
          <a:p>
            <a:endParaRPr lang="en-ID" sz="2000" dirty="0"/>
          </a:p>
        </p:txBody>
      </p:sp>
      <p:pic>
        <p:nvPicPr>
          <p:cNvPr id="47106" name="BLOGGER_PHOTO_ID_5441428635502989250" descr="Rumus Issac dan Michael">
            <a:extLst>
              <a:ext uri="{FF2B5EF4-FFF2-40B4-BE49-F238E27FC236}">
                <a16:creationId xmlns:a16="http://schemas.microsoft.com/office/drawing/2014/main" id="{25D7C794-C620-4D7A-A466-480984A203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66900"/>
            <a:ext cx="254901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856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D1F4-96B9-4DE9-B9B3-CE7E9AC742B5}"/>
              </a:ext>
            </a:extLst>
          </p:cNvPr>
          <p:cNvSpPr>
            <a:spLocks noGrp="1"/>
          </p:cNvSpPr>
          <p:nvPr>
            <p:ph type="title"/>
          </p:nvPr>
        </p:nvSpPr>
        <p:spPr/>
        <p:txBody>
          <a:bodyPr/>
          <a:lstStyle/>
          <a:p>
            <a:pPr algn="ctr"/>
            <a:r>
              <a:rPr lang="en-US" sz="2200" b="1" dirty="0" err="1">
                <a:solidFill>
                  <a:srgbClr val="000000"/>
                </a:solidFill>
                <a:effectLst/>
                <a:latin typeface="Arial" panose="020B0604020202020204" pitchFamily="34" charset="0"/>
                <a:ea typeface="Times New Roman" panose="02020603050405020304" pitchFamily="18" charset="0"/>
              </a:rPr>
              <a:t>Rumus</a:t>
            </a:r>
            <a:r>
              <a:rPr lang="en-US" sz="2200" b="1" dirty="0">
                <a:solidFill>
                  <a:srgbClr val="000000"/>
                </a:solidFill>
                <a:effectLst/>
                <a:latin typeface="Arial" panose="020B0604020202020204" pitchFamily="34" charset="0"/>
                <a:ea typeface="Times New Roman" panose="02020603050405020304" pitchFamily="18" charset="0"/>
              </a:rPr>
              <a:t> Sampling Fraction Per Cluster</a:t>
            </a:r>
            <a:br>
              <a:rPr lang="en-ID" sz="2200" dirty="0">
                <a:effectLst/>
                <a:latin typeface="Times New Roman" panose="02020603050405020304" pitchFamily="18" charset="0"/>
                <a:ea typeface="Times New Roman" panose="02020603050405020304" pitchFamily="18" charset="0"/>
              </a:rPr>
            </a:br>
            <a:endParaRPr lang="en-ID" sz="2200" dirty="0"/>
          </a:p>
        </p:txBody>
      </p:sp>
      <p:sp>
        <p:nvSpPr>
          <p:cNvPr id="4" name="Content Placeholder 3">
            <a:extLst>
              <a:ext uri="{FF2B5EF4-FFF2-40B4-BE49-F238E27FC236}">
                <a16:creationId xmlns:a16="http://schemas.microsoft.com/office/drawing/2014/main" id="{67BE54F1-9D76-47A5-9F82-42A4DDD28532}"/>
              </a:ext>
            </a:extLst>
          </p:cNvPr>
          <p:cNvSpPr>
            <a:spLocks noGrp="1"/>
          </p:cNvSpPr>
          <p:nvPr>
            <p:ph sz="half" idx="2"/>
          </p:nvPr>
        </p:nvSpPr>
        <p:spPr>
          <a:xfrm>
            <a:off x="609600" y="1966118"/>
            <a:ext cx="8077200" cy="4164807"/>
          </a:xfrm>
        </p:spPr>
        <p:txBody>
          <a:bodyPr/>
          <a:lstStyle/>
          <a:p>
            <a:pPr marL="0" indent="0">
              <a:buNone/>
            </a:pPr>
            <a:r>
              <a:rPr lang="en-US" sz="2200" dirty="0" err="1">
                <a:solidFill>
                  <a:srgbClr val="000000"/>
                </a:solidFill>
                <a:effectLst/>
                <a:latin typeface="Arial" panose="020B0604020202020204" pitchFamily="34" charset="0"/>
                <a:ea typeface="Times New Roman" panose="02020603050405020304" pitchFamily="18" charset="0"/>
              </a:rPr>
              <a:t>Kemudian</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didapat</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besarnya</a:t>
            </a:r>
            <a:r>
              <a:rPr lang="en-US" sz="2200" dirty="0">
                <a:solidFill>
                  <a:srgbClr val="000000"/>
                </a:solidFill>
                <a:effectLst/>
                <a:latin typeface="Arial" panose="020B0604020202020204" pitchFamily="34" charset="0"/>
                <a:ea typeface="Times New Roman" panose="02020603050405020304" pitchFamily="18" charset="0"/>
              </a:rPr>
              <a:t> sample per cluster</a:t>
            </a:r>
            <a:br>
              <a:rPr lang="en-US" sz="2200" dirty="0">
                <a:solidFill>
                  <a:srgbClr val="000000"/>
                </a:solidFill>
                <a:effectLst/>
                <a:latin typeface="Arial" panose="020B0604020202020204" pitchFamily="34" charset="0"/>
                <a:ea typeface="Times New Roman" panose="02020603050405020304" pitchFamily="18" charset="0"/>
              </a:rPr>
            </a:br>
            <a:endParaRPr lang="en-US" sz="2200" dirty="0">
              <a:solidFill>
                <a:srgbClr val="000000"/>
              </a:solidFill>
              <a:effectLst/>
              <a:latin typeface="Arial" panose="020B0604020202020204" pitchFamily="34" charset="0"/>
              <a:ea typeface="Times New Roman" panose="02020603050405020304" pitchFamily="18" charset="0"/>
            </a:endParaRPr>
          </a:p>
          <a:p>
            <a:pPr marL="0" indent="0">
              <a:buNone/>
            </a:pPr>
            <a:r>
              <a:rPr lang="en-US" sz="2200" dirty="0" err="1">
                <a:solidFill>
                  <a:srgbClr val="000000"/>
                </a:solidFill>
                <a:effectLst/>
                <a:latin typeface="Arial" panose="020B0604020202020204" pitchFamily="34" charset="0"/>
                <a:ea typeface="Times New Roman" panose="02020603050405020304" pitchFamily="18" charset="0"/>
              </a:rPr>
              <a:t>ni</a:t>
            </a:r>
            <a:r>
              <a:rPr lang="en-US" sz="2200" dirty="0">
                <a:solidFill>
                  <a:srgbClr val="000000"/>
                </a:solidFill>
                <a:effectLst/>
                <a:latin typeface="Arial" panose="020B0604020202020204" pitchFamily="34" charset="0"/>
                <a:ea typeface="Times New Roman" panose="02020603050405020304" pitchFamily="18" charset="0"/>
              </a:rPr>
              <a:t> = fi x n</a:t>
            </a:r>
          </a:p>
          <a:p>
            <a:pPr marL="0" indent="0">
              <a:buNone/>
            </a:pPr>
            <a:endParaRPr lang="en-US" sz="2200" dirty="0">
              <a:solidFill>
                <a:srgbClr val="000000"/>
              </a:solidFill>
              <a:latin typeface="Arial" panose="020B0604020202020204" pitchFamily="34" charset="0"/>
              <a:ea typeface="Times New Roman" panose="02020603050405020304" pitchFamily="18" charset="0"/>
            </a:endParaRPr>
          </a:p>
          <a:p>
            <a:pPr marL="0" indent="0">
              <a:buNone/>
            </a:pPr>
            <a:r>
              <a:rPr lang="en-US" sz="2200" dirty="0">
                <a:solidFill>
                  <a:srgbClr val="000000"/>
                </a:solidFill>
                <a:latin typeface="Arial" panose="020B0604020202020204" pitchFamily="34" charset="0"/>
                <a:ea typeface="Times New Roman" panose="02020603050405020304" pitchFamily="18" charset="0"/>
              </a:rPr>
              <a:t>d</a:t>
            </a:r>
            <a:r>
              <a:rPr lang="en-US" sz="2200" dirty="0">
                <a:solidFill>
                  <a:srgbClr val="000000"/>
                </a:solidFill>
                <a:effectLst/>
                <a:latin typeface="Arial" panose="020B0604020202020204" pitchFamily="34" charset="0"/>
                <a:ea typeface="Times New Roman" panose="02020603050405020304" pitchFamily="18" charset="0"/>
              </a:rPr>
              <a:t>i mana:</a:t>
            </a:r>
          </a:p>
          <a:p>
            <a:pPr marL="0" indent="0" algn="just">
              <a:lnSpc>
                <a:spcPts val="1500"/>
              </a:lnSpc>
              <a:buNone/>
            </a:pPr>
            <a:r>
              <a:rPr lang="en-US" sz="2200" dirty="0">
                <a:solidFill>
                  <a:srgbClr val="000000"/>
                </a:solidFill>
                <a:effectLst/>
                <a:latin typeface="Arial" panose="020B0604020202020204" pitchFamily="34" charset="0"/>
                <a:ea typeface="Times New Roman" panose="02020603050405020304" pitchFamily="18" charset="0"/>
              </a:rPr>
              <a:t>fi = sampling fraction cluster</a:t>
            </a:r>
            <a:endParaRPr lang="en-ID" sz="2200" dirty="0">
              <a:effectLst/>
              <a:latin typeface="Times New Roman" panose="02020603050405020304" pitchFamily="18" charset="0"/>
              <a:ea typeface="Times New Roman" panose="02020603050405020304" pitchFamily="18" charset="0"/>
            </a:endParaRPr>
          </a:p>
          <a:p>
            <a:pPr marL="0" indent="0" algn="just">
              <a:lnSpc>
                <a:spcPts val="1500"/>
              </a:lnSpc>
              <a:buNone/>
            </a:pPr>
            <a:r>
              <a:rPr lang="en-US" sz="2200" dirty="0">
                <a:solidFill>
                  <a:srgbClr val="000000"/>
                </a:solidFill>
                <a:effectLst/>
                <a:latin typeface="Arial" panose="020B0604020202020204" pitchFamily="34" charset="0"/>
                <a:ea typeface="Times New Roman" panose="02020603050405020304" pitchFamily="18" charset="0"/>
              </a:rPr>
              <a:t>Ni = </a:t>
            </a:r>
            <a:r>
              <a:rPr lang="en-US" sz="2200" dirty="0" err="1">
                <a:solidFill>
                  <a:srgbClr val="000000"/>
                </a:solidFill>
                <a:effectLst/>
                <a:latin typeface="Arial" panose="020B0604020202020204" pitchFamily="34" charset="0"/>
                <a:ea typeface="Times New Roman" panose="02020603050405020304" pitchFamily="18" charset="0"/>
              </a:rPr>
              <a:t>banyaknya</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individu</a:t>
            </a:r>
            <a:r>
              <a:rPr lang="en-US" sz="2200" dirty="0">
                <a:solidFill>
                  <a:srgbClr val="000000"/>
                </a:solidFill>
                <a:effectLst/>
                <a:latin typeface="Arial" panose="020B0604020202020204" pitchFamily="34" charset="0"/>
                <a:ea typeface="Times New Roman" panose="02020603050405020304" pitchFamily="18" charset="0"/>
              </a:rPr>
              <a:t> yang </a:t>
            </a:r>
            <a:r>
              <a:rPr lang="en-US" sz="2200" dirty="0" err="1">
                <a:solidFill>
                  <a:srgbClr val="000000"/>
                </a:solidFill>
                <a:effectLst/>
                <a:latin typeface="Arial" panose="020B0604020202020204" pitchFamily="34" charset="0"/>
                <a:ea typeface="Times New Roman" panose="02020603050405020304" pitchFamily="18" charset="0"/>
              </a:rPr>
              <a:t>ada</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dalam</a:t>
            </a:r>
            <a:r>
              <a:rPr lang="en-US" sz="2200" dirty="0">
                <a:solidFill>
                  <a:srgbClr val="000000"/>
                </a:solidFill>
                <a:effectLst/>
                <a:latin typeface="Arial" panose="020B0604020202020204" pitchFamily="34" charset="0"/>
                <a:ea typeface="Times New Roman" panose="02020603050405020304" pitchFamily="18" charset="0"/>
              </a:rPr>
              <a:t> cluster</a:t>
            </a:r>
            <a:endParaRPr lang="en-ID" sz="2200" dirty="0">
              <a:effectLst/>
              <a:latin typeface="Times New Roman" panose="02020603050405020304" pitchFamily="18" charset="0"/>
              <a:ea typeface="Times New Roman" panose="02020603050405020304" pitchFamily="18" charset="0"/>
            </a:endParaRPr>
          </a:p>
          <a:p>
            <a:pPr marL="0" indent="0" algn="just">
              <a:lnSpc>
                <a:spcPts val="1500"/>
              </a:lnSpc>
              <a:buNone/>
            </a:pPr>
            <a:r>
              <a:rPr lang="en-US" sz="2200" dirty="0">
                <a:solidFill>
                  <a:srgbClr val="000000"/>
                </a:solidFill>
                <a:effectLst/>
                <a:latin typeface="Arial" panose="020B0604020202020204" pitchFamily="34" charset="0"/>
                <a:ea typeface="Times New Roman" panose="02020603050405020304" pitchFamily="18" charset="0"/>
              </a:rPr>
              <a:t>N = </a:t>
            </a:r>
            <a:r>
              <a:rPr lang="en-US" sz="2200" dirty="0" err="1">
                <a:solidFill>
                  <a:srgbClr val="000000"/>
                </a:solidFill>
                <a:effectLst/>
                <a:latin typeface="Arial" panose="020B0604020202020204" pitchFamily="34" charset="0"/>
                <a:ea typeface="Times New Roman" panose="02020603050405020304" pitchFamily="18" charset="0"/>
              </a:rPr>
              <a:t>banyaknya</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populasi</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seluruhnya</a:t>
            </a:r>
            <a:endParaRPr lang="en-ID" sz="2200" dirty="0">
              <a:effectLst/>
              <a:latin typeface="Times New Roman" panose="02020603050405020304" pitchFamily="18" charset="0"/>
              <a:ea typeface="Times New Roman" panose="02020603050405020304" pitchFamily="18" charset="0"/>
            </a:endParaRPr>
          </a:p>
          <a:p>
            <a:pPr marL="0" indent="0" algn="just">
              <a:lnSpc>
                <a:spcPts val="1500"/>
              </a:lnSpc>
              <a:buNone/>
            </a:pPr>
            <a:r>
              <a:rPr lang="en-US" sz="2200" dirty="0">
                <a:solidFill>
                  <a:srgbClr val="000000"/>
                </a:solidFill>
                <a:effectLst/>
                <a:latin typeface="Arial" panose="020B0604020202020204" pitchFamily="34" charset="0"/>
                <a:ea typeface="Times New Roman" panose="02020603050405020304" pitchFamily="18" charset="0"/>
              </a:rPr>
              <a:t>n = </a:t>
            </a:r>
            <a:r>
              <a:rPr lang="en-US" sz="2200" dirty="0" err="1">
                <a:solidFill>
                  <a:srgbClr val="000000"/>
                </a:solidFill>
                <a:effectLst/>
                <a:latin typeface="Arial" panose="020B0604020202020204" pitchFamily="34" charset="0"/>
                <a:ea typeface="Times New Roman" panose="02020603050405020304" pitchFamily="18" charset="0"/>
              </a:rPr>
              <a:t>banyaknya</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anggota</a:t>
            </a:r>
            <a:r>
              <a:rPr lang="en-US" sz="2200" dirty="0">
                <a:solidFill>
                  <a:srgbClr val="000000"/>
                </a:solidFill>
                <a:effectLst/>
                <a:latin typeface="Arial" panose="020B0604020202020204" pitchFamily="34" charset="0"/>
                <a:ea typeface="Times New Roman" panose="02020603050405020304" pitchFamily="18" charset="0"/>
              </a:rPr>
              <a:t> yang </a:t>
            </a:r>
            <a:r>
              <a:rPr lang="en-US" sz="2200" dirty="0" err="1">
                <a:solidFill>
                  <a:srgbClr val="000000"/>
                </a:solidFill>
                <a:effectLst/>
                <a:latin typeface="Arial" panose="020B0604020202020204" pitchFamily="34" charset="0"/>
                <a:ea typeface="Times New Roman" panose="02020603050405020304" pitchFamily="18" charset="0"/>
              </a:rPr>
              <a:t>dimasukkan</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sampel</a:t>
            </a:r>
            <a:endParaRPr lang="en-ID" sz="2200" dirty="0">
              <a:effectLst/>
              <a:latin typeface="Times New Roman" panose="02020603050405020304" pitchFamily="18" charset="0"/>
              <a:ea typeface="Times New Roman" panose="02020603050405020304" pitchFamily="18" charset="0"/>
            </a:endParaRPr>
          </a:p>
          <a:p>
            <a:pPr marL="0" indent="0" algn="just">
              <a:lnSpc>
                <a:spcPts val="1500"/>
              </a:lnSpc>
              <a:buNone/>
            </a:pPr>
            <a:r>
              <a:rPr lang="en-US" sz="2200" dirty="0" err="1">
                <a:solidFill>
                  <a:srgbClr val="000000"/>
                </a:solidFill>
                <a:effectLst/>
                <a:latin typeface="Arial" panose="020B0604020202020204" pitchFamily="34" charset="0"/>
                <a:ea typeface="Times New Roman" panose="02020603050405020304" pitchFamily="18" charset="0"/>
              </a:rPr>
              <a:t>ni</a:t>
            </a:r>
            <a:r>
              <a:rPr lang="en-US" sz="2200" dirty="0">
                <a:solidFill>
                  <a:srgbClr val="000000"/>
                </a:solidFill>
                <a:effectLst/>
                <a:latin typeface="Arial" panose="020B0604020202020204" pitchFamily="34" charset="0"/>
                <a:ea typeface="Times New Roman" panose="02020603050405020304" pitchFamily="18" charset="0"/>
              </a:rPr>
              <a:t> = </a:t>
            </a:r>
            <a:r>
              <a:rPr lang="en-US" sz="2200" dirty="0" err="1">
                <a:solidFill>
                  <a:srgbClr val="000000"/>
                </a:solidFill>
                <a:effectLst/>
                <a:latin typeface="Arial" panose="020B0604020202020204" pitchFamily="34" charset="0"/>
                <a:ea typeface="Times New Roman" panose="02020603050405020304" pitchFamily="18" charset="0"/>
              </a:rPr>
              <a:t>banyaknya</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anggota</a:t>
            </a:r>
            <a:r>
              <a:rPr lang="en-US" sz="2200" dirty="0">
                <a:solidFill>
                  <a:srgbClr val="000000"/>
                </a:solidFill>
                <a:effectLst/>
                <a:latin typeface="Arial" panose="020B0604020202020204" pitchFamily="34" charset="0"/>
                <a:ea typeface="Times New Roman" panose="02020603050405020304" pitchFamily="18" charset="0"/>
              </a:rPr>
              <a:t> yang </a:t>
            </a:r>
            <a:r>
              <a:rPr lang="en-US" sz="2200" dirty="0" err="1">
                <a:solidFill>
                  <a:srgbClr val="000000"/>
                </a:solidFill>
                <a:effectLst/>
                <a:latin typeface="Arial" panose="020B0604020202020204" pitchFamily="34" charset="0"/>
                <a:ea typeface="Times New Roman" panose="02020603050405020304" pitchFamily="18" charset="0"/>
              </a:rPr>
              <a:t>dimasukkan</a:t>
            </a:r>
            <a:r>
              <a:rPr lang="en-US" sz="2200" dirty="0">
                <a:solidFill>
                  <a:srgbClr val="000000"/>
                </a:solidFill>
                <a:effectLst/>
                <a:latin typeface="Arial" panose="020B0604020202020204" pitchFamily="34" charset="0"/>
                <a:ea typeface="Times New Roman" panose="02020603050405020304" pitchFamily="18" charset="0"/>
              </a:rPr>
              <a:t> </a:t>
            </a:r>
            <a:r>
              <a:rPr lang="en-US" sz="2200" dirty="0" err="1">
                <a:solidFill>
                  <a:srgbClr val="000000"/>
                </a:solidFill>
                <a:effectLst/>
                <a:latin typeface="Arial" panose="020B0604020202020204" pitchFamily="34" charset="0"/>
                <a:ea typeface="Times New Roman" panose="02020603050405020304" pitchFamily="18" charset="0"/>
              </a:rPr>
              <a:t>menjadi</a:t>
            </a:r>
            <a:r>
              <a:rPr lang="en-US" sz="2200" dirty="0">
                <a:solidFill>
                  <a:srgbClr val="000000"/>
                </a:solidFill>
                <a:effectLst/>
                <a:latin typeface="Arial" panose="020B0604020202020204" pitchFamily="34" charset="0"/>
                <a:ea typeface="Times New Roman" panose="02020603050405020304" pitchFamily="18" charset="0"/>
              </a:rPr>
              <a:t> sub </a:t>
            </a:r>
            <a:r>
              <a:rPr lang="en-US" sz="2200" dirty="0" err="1">
                <a:solidFill>
                  <a:srgbClr val="000000"/>
                </a:solidFill>
                <a:effectLst/>
                <a:latin typeface="Arial" panose="020B0604020202020204" pitchFamily="34" charset="0"/>
                <a:ea typeface="Times New Roman" panose="02020603050405020304" pitchFamily="18" charset="0"/>
              </a:rPr>
              <a:t>sampel</a:t>
            </a:r>
            <a:endParaRPr lang="en-ID" sz="2200" dirty="0">
              <a:effectLst/>
              <a:latin typeface="Times New Roman" panose="02020603050405020304" pitchFamily="18" charset="0"/>
              <a:ea typeface="Times New Roman" panose="02020603050405020304" pitchFamily="18" charset="0"/>
            </a:endParaRPr>
          </a:p>
          <a:p>
            <a:pPr marL="0" indent="0">
              <a:buNone/>
            </a:pPr>
            <a:endParaRPr lang="en-ID" sz="2200" dirty="0">
              <a:effectLst/>
              <a:latin typeface="Times New Roman" panose="02020603050405020304" pitchFamily="18" charset="0"/>
              <a:ea typeface="Times New Roman" panose="02020603050405020304" pitchFamily="18" charset="0"/>
            </a:endParaRPr>
          </a:p>
          <a:p>
            <a:endParaRPr lang="en-ID" sz="2200" dirty="0"/>
          </a:p>
        </p:txBody>
      </p:sp>
      <p:pic>
        <p:nvPicPr>
          <p:cNvPr id="48130" name="BLOGGER_PHOTO_ID_5441429888745225026" descr="Rumus sample per cluster">
            <a:extLst>
              <a:ext uri="{FF2B5EF4-FFF2-40B4-BE49-F238E27FC236}">
                <a16:creationId xmlns:a16="http://schemas.microsoft.com/office/drawing/2014/main" id="{F77D13A2-9FCA-4A84-AFE0-718C4A0686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34281"/>
            <a:ext cx="2057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859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EB8BC-08E1-4D9D-A2FD-C5AC658BAC69}"/>
              </a:ext>
            </a:extLst>
          </p:cNvPr>
          <p:cNvSpPr>
            <a:spLocks noGrp="1"/>
          </p:cNvSpPr>
          <p:nvPr>
            <p:ph type="title"/>
          </p:nvPr>
        </p:nvSpPr>
        <p:spPr/>
        <p:txBody>
          <a:bodyPr/>
          <a:lstStyle/>
          <a:p>
            <a:pPr algn="ctr"/>
            <a:r>
              <a:rPr lang="en-ID" sz="3000" b="1" dirty="0" err="1"/>
              <a:t>Tabel</a:t>
            </a:r>
            <a:r>
              <a:rPr lang="en-ID" sz="3000" b="1" dirty="0"/>
              <a:t> </a:t>
            </a:r>
            <a:r>
              <a:rPr lang="en-ID" sz="3000" b="1" dirty="0" err="1"/>
              <a:t>Krejcie</a:t>
            </a:r>
            <a:br>
              <a:rPr lang="en-ID" sz="3000" b="1" dirty="0">
                <a:effectLst/>
                <a:latin typeface="Times New Roman" panose="02020603050405020304" pitchFamily="18" charset="0"/>
                <a:ea typeface="Times New Roman" panose="02020603050405020304" pitchFamily="18" charset="0"/>
              </a:rPr>
            </a:br>
            <a:endParaRPr lang="en-ID" sz="3000" b="1" dirty="0"/>
          </a:p>
        </p:txBody>
      </p:sp>
      <p:sp>
        <p:nvSpPr>
          <p:cNvPr id="3" name="Content Placeholder 2">
            <a:extLst>
              <a:ext uri="{FF2B5EF4-FFF2-40B4-BE49-F238E27FC236}">
                <a16:creationId xmlns:a16="http://schemas.microsoft.com/office/drawing/2014/main" id="{92E197FF-35ED-4091-9CE1-B33E5EC0296E}"/>
              </a:ext>
            </a:extLst>
          </p:cNvPr>
          <p:cNvSpPr>
            <a:spLocks noGrp="1"/>
          </p:cNvSpPr>
          <p:nvPr>
            <p:ph sz="half" idx="1"/>
          </p:nvPr>
        </p:nvSpPr>
        <p:spPr/>
        <p:txBody>
          <a:bodyPr/>
          <a:lstStyle/>
          <a:p>
            <a:endParaRPr lang="en-ID"/>
          </a:p>
        </p:txBody>
      </p:sp>
      <p:sp>
        <p:nvSpPr>
          <p:cNvPr id="4" name="Content Placeholder 3">
            <a:extLst>
              <a:ext uri="{FF2B5EF4-FFF2-40B4-BE49-F238E27FC236}">
                <a16:creationId xmlns:a16="http://schemas.microsoft.com/office/drawing/2014/main" id="{39EA0F81-B69B-454A-A658-5B63E43DC6DA}"/>
              </a:ext>
            </a:extLst>
          </p:cNvPr>
          <p:cNvSpPr>
            <a:spLocks noGrp="1"/>
          </p:cNvSpPr>
          <p:nvPr>
            <p:ph sz="half" idx="2"/>
          </p:nvPr>
        </p:nvSpPr>
        <p:spPr>
          <a:xfrm>
            <a:off x="5562600" y="1417638"/>
            <a:ext cx="3124200" cy="4713287"/>
          </a:xfrm>
        </p:spPr>
        <p:txBody>
          <a:bodyPr/>
          <a:lstStyle/>
          <a:p>
            <a:r>
              <a:rPr lang="en-US" sz="1800" dirty="0" err="1">
                <a:solidFill>
                  <a:srgbClr val="000000"/>
                </a:solidFill>
                <a:effectLst/>
                <a:latin typeface="Arial" panose="020B0604020202020204" pitchFamily="34" charset="0"/>
                <a:ea typeface="Times New Roman" panose="02020603050405020304" pitchFamily="18" charset="0"/>
              </a:rPr>
              <a:t>Sugiono</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mengemukakan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cara</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menentukan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ukuran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sampel</a:t>
            </a:r>
            <a:r>
              <a:rPr lang="en-US" sz="1800" dirty="0">
                <a:solidFill>
                  <a:srgbClr val="000000"/>
                </a:solidFill>
                <a:effectLst/>
                <a:latin typeface="Arial" panose="020B0604020202020204" pitchFamily="34" charset="0"/>
                <a:ea typeface="Times New Roman" panose="02020603050405020304" pitchFamily="18" charset="0"/>
              </a:rPr>
              <a:t> yang </a:t>
            </a:r>
            <a:r>
              <a:rPr lang="en-US" sz="1800" dirty="0" err="1">
                <a:solidFill>
                  <a:srgbClr val="000000"/>
                </a:solidFill>
                <a:effectLst/>
                <a:latin typeface="Arial" panose="020B0604020202020204" pitchFamily="34" charset="0"/>
                <a:ea typeface="Times New Roman" panose="02020603050405020304" pitchFamily="18" charset="0"/>
              </a:rPr>
              <a:t>sangat</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praktis</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yaitu</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dengan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tabel</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Krejcie</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Dengan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cara</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tersebut</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tidak</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perlu</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dilalukan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perhitungan</a:t>
            </a:r>
            <a:r>
              <a:rPr lang="en-US" sz="1800" dirty="0">
                <a:solidFill>
                  <a:srgbClr val="000000"/>
                </a:solidFill>
                <a:effectLst/>
                <a:latin typeface="Arial" panose="020B0604020202020204" pitchFamily="34" charset="0"/>
                <a:ea typeface="Times New Roman" panose="02020603050405020304" pitchFamily="18" charset="0"/>
              </a:rPr>
              <a:t> yang </a:t>
            </a:r>
            <a:r>
              <a:rPr lang="en-US" sz="1800" dirty="0" err="1">
                <a:solidFill>
                  <a:srgbClr val="000000"/>
                </a:solidFill>
                <a:effectLst/>
                <a:latin typeface="Arial" panose="020B0604020202020204" pitchFamily="34" charset="0"/>
                <a:ea typeface="Times New Roman" panose="02020603050405020304" pitchFamily="18" charset="0"/>
              </a:rPr>
              <a:t>rumit</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Krejcie</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dalam</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melakukan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perhitungan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sampel</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didasarkan</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atas</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kesalahan</a:t>
            </a:r>
            <a:r>
              <a:rPr lang="en-US" sz="1800" dirty="0">
                <a:solidFill>
                  <a:srgbClr val="000000"/>
                </a:solidFill>
                <a:effectLst/>
                <a:latin typeface="Arial" panose="020B0604020202020204" pitchFamily="34" charset="0"/>
                <a:ea typeface="Times New Roman" panose="02020603050405020304" pitchFamily="18" charset="0"/>
              </a:rPr>
              <a:t> 5%. Jadi </a:t>
            </a:r>
            <a:r>
              <a:rPr lang="en-US" sz="1800" dirty="0" err="1">
                <a:solidFill>
                  <a:srgbClr val="000000"/>
                </a:solidFill>
                <a:effectLst/>
                <a:latin typeface="Arial" panose="020B0604020202020204" pitchFamily="34" charset="0"/>
                <a:ea typeface="Times New Roman" panose="02020603050405020304" pitchFamily="18" charset="0"/>
              </a:rPr>
              <a:t>sampel</a:t>
            </a:r>
            <a:r>
              <a:rPr lang="en-US" sz="1800" dirty="0">
                <a:solidFill>
                  <a:srgbClr val="000000"/>
                </a:solidFill>
                <a:effectLst/>
                <a:latin typeface="Arial" panose="020B0604020202020204" pitchFamily="34" charset="0"/>
                <a:ea typeface="Times New Roman" panose="02020603050405020304" pitchFamily="18" charset="0"/>
              </a:rPr>
              <a:t> yang </a:t>
            </a:r>
            <a:r>
              <a:rPr lang="en-US" sz="1800" dirty="0" err="1">
                <a:solidFill>
                  <a:srgbClr val="000000"/>
                </a:solidFill>
                <a:effectLst/>
                <a:latin typeface="Arial" panose="020B0604020202020204" pitchFamily="34" charset="0"/>
                <a:ea typeface="Times New Roman" panose="02020603050405020304" pitchFamily="18" charset="0"/>
              </a:rPr>
              <a:t>diperoleh</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itu</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mempunyai</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kepercayaan</a:t>
            </a:r>
            <a:r>
              <a:rPr lang="en-US" sz="1800" dirty="0">
                <a:solidFill>
                  <a:srgbClr val="000000"/>
                </a:solidFill>
                <a:effectLst/>
                <a:latin typeface="Arial" panose="020B0604020202020204" pitchFamily="34" charset="0"/>
                <a:ea typeface="Times New Roman" panose="02020603050405020304" pitchFamily="18" charset="0"/>
              </a:rPr>
              <a:t> 95% </a:t>
            </a:r>
            <a:r>
              <a:rPr lang="en-US" sz="1800" dirty="0" err="1">
                <a:solidFill>
                  <a:srgbClr val="000000"/>
                </a:solidFill>
                <a:effectLst/>
                <a:latin typeface="Arial" panose="020B0604020202020204" pitchFamily="34" charset="0"/>
                <a:ea typeface="Times New Roman" panose="02020603050405020304" pitchFamily="18" charset="0"/>
              </a:rPr>
              <a:t>terhadap</a:t>
            </a:r>
            <a:r>
              <a:rPr lang="en-US" sz="1800" dirty="0">
                <a:solidFill>
                  <a:srgbClr val="000000"/>
                </a:solidFill>
                <a:effectLst/>
                <a:latin typeface="Arial" panose="020B0604020202020204" pitchFamily="34" charset="0"/>
                <a:ea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rPr>
              <a:t>populasi</a:t>
            </a:r>
            <a:r>
              <a:rPr lang="en-US" sz="1800" dirty="0">
                <a:solidFill>
                  <a:srgbClr val="000000"/>
                </a:solidFill>
                <a:effectLst/>
                <a:latin typeface="Arial" panose="020B0604020202020204" pitchFamily="34"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endParaRPr lang="en-ID" dirty="0"/>
          </a:p>
        </p:txBody>
      </p:sp>
      <p:pic>
        <p:nvPicPr>
          <p:cNvPr id="49154" name="Picture 4" descr="http://4.bp.blogspot.com/-wUrEG9wunC0/UrKTNBbH8gI/AAAAAAAAGpo/_iwjEnOOfAY/s320/Tabel+Krejcie.jpg">
            <a:extLst>
              <a:ext uri="{FF2B5EF4-FFF2-40B4-BE49-F238E27FC236}">
                <a16:creationId xmlns:a16="http://schemas.microsoft.com/office/drawing/2014/main" id="{314812A6-96CB-47E3-BA41-D9E28028F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41" y="1295400"/>
            <a:ext cx="5096359"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18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7CD3-3AD7-48A3-9DB1-2DB133756ED1}"/>
              </a:ext>
            </a:extLst>
          </p:cNvPr>
          <p:cNvSpPr>
            <a:spLocks noGrp="1"/>
          </p:cNvSpPr>
          <p:nvPr>
            <p:ph type="title"/>
          </p:nvPr>
        </p:nvSpPr>
        <p:spPr/>
        <p:txBody>
          <a:bodyPr/>
          <a:lstStyle/>
          <a:p>
            <a:pPr algn="ctr"/>
            <a:r>
              <a:rPr lang="en-ID" sz="3000" dirty="0" err="1"/>
              <a:t>Keterwakilan</a:t>
            </a:r>
            <a:r>
              <a:rPr lang="en-ID" sz="3000" dirty="0"/>
              <a:t> </a:t>
            </a:r>
            <a:r>
              <a:rPr lang="en-ID" sz="3000" dirty="0" err="1"/>
              <a:t>populasi</a:t>
            </a:r>
            <a:r>
              <a:rPr lang="en-ID" sz="3000" dirty="0"/>
              <a:t> oleh </a:t>
            </a:r>
            <a:r>
              <a:rPr lang="en-ID" sz="3000" dirty="0" err="1"/>
              <a:t>sampel</a:t>
            </a:r>
            <a:r>
              <a:rPr lang="en-ID" sz="3000" dirty="0"/>
              <a:t> (</a:t>
            </a:r>
            <a:r>
              <a:rPr lang="en-ID" sz="3000" dirty="0" err="1"/>
              <a:t>representativitas</a:t>
            </a:r>
            <a:r>
              <a:rPr lang="en-ID" sz="3000" dirty="0"/>
              <a:t> </a:t>
            </a:r>
            <a:r>
              <a:rPr lang="en-ID" sz="3000" dirty="0" err="1"/>
              <a:t>sampel</a:t>
            </a:r>
            <a:r>
              <a:rPr lang="en-ID" sz="3000" dirty="0"/>
              <a:t>) </a:t>
            </a:r>
            <a:r>
              <a:rPr lang="en-ID" sz="3000" dirty="0" err="1"/>
              <a:t>ditentukan</a:t>
            </a:r>
            <a:endParaRPr lang="en-ID" sz="3000" dirty="0"/>
          </a:p>
        </p:txBody>
      </p:sp>
      <p:sp>
        <p:nvSpPr>
          <p:cNvPr id="3" name="Content Placeholder 2">
            <a:extLst>
              <a:ext uri="{FF2B5EF4-FFF2-40B4-BE49-F238E27FC236}">
                <a16:creationId xmlns:a16="http://schemas.microsoft.com/office/drawing/2014/main" id="{F2E4A15D-180D-4738-A8BB-22F3241F57A0}"/>
              </a:ext>
            </a:extLst>
          </p:cNvPr>
          <p:cNvSpPr>
            <a:spLocks noGrp="1"/>
          </p:cNvSpPr>
          <p:nvPr>
            <p:ph sz="half" idx="1"/>
          </p:nvPr>
        </p:nvSpPr>
        <p:spPr>
          <a:xfrm>
            <a:off x="457200" y="1417638"/>
            <a:ext cx="8229600" cy="5287962"/>
          </a:xfrm>
        </p:spPr>
        <p:txBody>
          <a:bodyPr/>
          <a:lstStyle/>
          <a:p>
            <a:r>
              <a:rPr lang="en-ID" sz="2100" dirty="0" err="1"/>
              <a:t>homogenitas</a:t>
            </a:r>
            <a:r>
              <a:rPr lang="en-ID" sz="2100" dirty="0"/>
              <a:t> </a:t>
            </a:r>
            <a:r>
              <a:rPr lang="en-ID" sz="2100" dirty="0" err="1"/>
              <a:t>populasi</a:t>
            </a:r>
            <a:r>
              <a:rPr lang="en-ID" sz="2100" dirty="0"/>
              <a:t>, </a:t>
            </a:r>
            <a:r>
              <a:rPr lang="en-ID" sz="2100" dirty="0" err="1"/>
              <a:t>makin</a:t>
            </a:r>
            <a:r>
              <a:rPr lang="en-ID" sz="2100" dirty="0"/>
              <a:t> </a:t>
            </a:r>
            <a:r>
              <a:rPr lang="en-ID" sz="2100" dirty="0" err="1"/>
              <a:t>homogen</a:t>
            </a:r>
            <a:r>
              <a:rPr lang="en-ID" sz="2100" dirty="0"/>
              <a:t> </a:t>
            </a:r>
            <a:r>
              <a:rPr lang="en-ID" sz="2100" dirty="0" err="1"/>
              <a:t>distribusi</a:t>
            </a:r>
            <a:r>
              <a:rPr lang="en-ID" sz="2100" dirty="0"/>
              <a:t> </a:t>
            </a:r>
            <a:r>
              <a:rPr lang="en-ID" sz="2100" dirty="0" err="1"/>
              <a:t>atau</a:t>
            </a:r>
            <a:r>
              <a:rPr lang="en-ID" sz="2100" dirty="0"/>
              <a:t> </a:t>
            </a:r>
            <a:r>
              <a:rPr lang="en-ID" sz="2100" dirty="0" err="1"/>
              <a:t>keadaan</a:t>
            </a:r>
            <a:r>
              <a:rPr lang="en-ID" sz="2100" dirty="0"/>
              <a:t> </a:t>
            </a:r>
            <a:r>
              <a:rPr lang="en-ID" sz="2100" dirty="0" err="1"/>
              <a:t>karakter</a:t>
            </a:r>
            <a:r>
              <a:rPr lang="en-ID" sz="2100" dirty="0"/>
              <a:t> </a:t>
            </a:r>
            <a:r>
              <a:rPr lang="en-ID" sz="2100" dirty="0" err="1"/>
              <a:t>subyek</a:t>
            </a:r>
            <a:r>
              <a:rPr lang="en-ID" sz="2100" dirty="0"/>
              <a:t> </a:t>
            </a:r>
            <a:r>
              <a:rPr lang="en-ID" sz="2100" dirty="0" err="1"/>
              <a:t>dalam</a:t>
            </a:r>
            <a:r>
              <a:rPr lang="en-ID" sz="2100" dirty="0"/>
              <a:t> </a:t>
            </a:r>
            <a:r>
              <a:rPr lang="en-ID" sz="2100" dirty="0" err="1"/>
              <a:t>suatu</a:t>
            </a:r>
            <a:r>
              <a:rPr lang="en-ID" sz="2100" dirty="0"/>
              <a:t> </a:t>
            </a:r>
            <a:r>
              <a:rPr lang="en-ID" sz="2100" dirty="0" err="1"/>
              <a:t>populasi</a:t>
            </a:r>
            <a:r>
              <a:rPr lang="en-ID" sz="2100" dirty="0"/>
              <a:t>, </a:t>
            </a:r>
            <a:r>
              <a:rPr lang="en-ID" sz="2100" dirty="0" err="1"/>
              <a:t>maka</a:t>
            </a:r>
            <a:r>
              <a:rPr lang="en-ID" sz="2100" dirty="0"/>
              <a:t> </a:t>
            </a:r>
            <a:r>
              <a:rPr lang="en-ID" sz="2100" dirty="0" err="1"/>
              <a:t>makin</a:t>
            </a:r>
            <a:r>
              <a:rPr lang="en-ID" sz="2100" dirty="0"/>
              <a:t> </a:t>
            </a:r>
            <a:r>
              <a:rPr lang="en-ID" sz="2100" dirty="0" err="1"/>
              <a:t>mudah</a:t>
            </a:r>
            <a:r>
              <a:rPr lang="en-ID" sz="2100" dirty="0"/>
              <a:t> </a:t>
            </a:r>
            <a:r>
              <a:rPr lang="en-ID" sz="2100" dirty="0" err="1"/>
              <a:t>dicapai</a:t>
            </a:r>
            <a:r>
              <a:rPr lang="en-ID" sz="2100" dirty="0"/>
              <a:t> </a:t>
            </a:r>
            <a:r>
              <a:rPr lang="en-ID" sz="2100" dirty="0" err="1"/>
              <a:t>representativitas</a:t>
            </a:r>
            <a:r>
              <a:rPr lang="en-ID" sz="2100" dirty="0"/>
              <a:t> </a:t>
            </a:r>
            <a:r>
              <a:rPr lang="en-ID" sz="2100" dirty="0" err="1"/>
              <a:t>sampel</a:t>
            </a:r>
            <a:r>
              <a:rPr lang="en-ID" sz="2100" dirty="0"/>
              <a:t>. </a:t>
            </a:r>
          </a:p>
          <a:p>
            <a:r>
              <a:rPr lang="en-ID" sz="2100" dirty="0" err="1"/>
              <a:t>jumlah</a:t>
            </a:r>
            <a:r>
              <a:rPr lang="en-ID" sz="2100" dirty="0"/>
              <a:t> (</a:t>
            </a:r>
            <a:r>
              <a:rPr lang="en-ID" sz="2100" dirty="0" err="1"/>
              <a:t>besar</a:t>
            </a:r>
            <a:r>
              <a:rPr lang="en-ID" sz="2100" dirty="0"/>
              <a:t>) </a:t>
            </a:r>
            <a:r>
              <a:rPr lang="en-ID" sz="2100" dirty="0" err="1"/>
              <a:t>sampel</a:t>
            </a:r>
            <a:r>
              <a:rPr lang="en-ID" sz="2100" dirty="0"/>
              <a:t> yang </a:t>
            </a:r>
            <a:r>
              <a:rPr lang="en-ID" sz="2100" dirty="0" err="1"/>
              <a:t>dipilih</a:t>
            </a:r>
            <a:r>
              <a:rPr lang="en-ID" sz="2100" dirty="0"/>
              <a:t>, </a:t>
            </a:r>
            <a:r>
              <a:rPr lang="en-ID" sz="2100" dirty="0" err="1"/>
              <a:t>makin</a:t>
            </a:r>
            <a:r>
              <a:rPr lang="en-ID" sz="2100" dirty="0"/>
              <a:t> </a:t>
            </a:r>
            <a:r>
              <a:rPr lang="en-ID" sz="2100" dirty="0" err="1"/>
              <a:t>banyak</a:t>
            </a:r>
            <a:r>
              <a:rPr lang="en-ID" sz="2100" dirty="0"/>
              <a:t> (</a:t>
            </a:r>
            <a:r>
              <a:rPr lang="en-ID" sz="2100" dirty="0" err="1"/>
              <a:t>besar</a:t>
            </a:r>
            <a:r>
              <a:rPr lang="en-ID" sz="2100" dirty="0"/>
              <a:t>) </a:t>
            </a:r>
            <a:r>
              <a:rPr lang="en-ID" sz="2100" dirty="0" err="1"/>
              <a:t>subyek</a:t>
            </a:r>
            <a:r>
              <a:rPr lang="en-ID" sz="2100" dirty="0"/>
              <a:t> yang </a:t>
            </a:r>
            <a:r>
              <a:rPr lang="en-ID" sz="2100" dirty="0" err="1"/>
              <a:t>dijadikan</a:t>
            </a:r>
            <a:r>
              <a:rPr lang="en-ID" sz="2100" dirty="0"/>
              <a:t> </a:t>
            </a:r>
            <a:r>
              <a:rPr lang="en-ID" sz="2100" dirty="0" err="1"/>
              <a:t>sampel</a:t>
            </a:r>
            <a:r>
              <a:rPr lang="en-ID" sz="2100" dirty="0"/>
              <a:t> (</a:t>
            </a:r>
            <a:r>
              <a:rPr lang="en-ID" sz="2100" dirty="0" err="1"/>
              <a:t>makin</a:t>
            </a:r>
            <a:r>
              <a:rPr lang="en-ID" sz="2100" dirty="0"/>
              <a:t> </a:t>
            </a:r>
            <a:r>
              <a:rPr lang="en-ID" sz="2100" dirty="0" err="1"/>
              <a:t>besar</a:t>
            </a:r>
            <a:r>
              <a:rPr lang="en-ID" sz="2100" dirty="0"/>
              <a:t> </a:t>
            </a:r>
            <a:r>
              <a:rPr lang="en-ID" sz="2100" dirty="0" err="1"/>
              <a:t>ukuran</a:t>
            </a:r>
            <a:r>
              <a:rPr lang="en-ID" sz="2100" dirty="0"/>
              <a:t> </a:t>
            </a:r>
            <a:r>
              <a:rPr lang="en-ID" sz="2100" dirty="0" err="1"/>
              <a:t>sampel</a:t>
            </a:r>
            <a:r>
              <a:rPr lang="en-ID" sz="2100" dirty="0"/>
              <a:t>), </a:t>
            </a:r>
            <a:r>
              <a:rPr lang="en-ID" sz="2100" dirty="0" err="1"/>
              <a:t>makin</a:t>
            </a:r>
            <a:r>
              <a:rPr lang="en-ID" sz="2100" dirty="0"/>
              <a:t> </a:t>
            </a:r>
            <a:r>
              <a:rPr lang="en-ID" sz="2100" dirty="0" err="1"/>
              <a:t>tinggi</a:t>
            </a:r>
            <a:r>
              <a:rPr lang="en-ID" sz="2100" dirty="0"/>
              <a:t> </a:t>
            </a:r>
            <a:r>
              <a:rPr lang="en-ID" sz="2100" dirty="0" err="1"/>
              <a:t>tingkat</a:t>
            </a:r>
            <a:r>
              <a:rPr lang="en-ID" sz="2100" dirty="0"/>
              <a:t> </a:t>
            </a:r>
            <a:r>
              <a:rPr lang="en-ID" sz="2100" dirty="0" err="1"/>
              <a:t>representativitasnya</a:t>
            </a:r>
            <a:r>
              <a:rPr lang="en-ID" sz="2100" dirty="0"/>
              <a:t>. </a:t>
            </a:r>
          </a:p>
          <a:p>
            <a:r>
              <a:rPr lang="en-ID" sz="2100" dirty="0" err="1"/>
              <a:t>banyaknya</a:t>
            </a:r>
            <a:r>
              <a:rPr lang="en-ID" sz="2100" dirty="0"/>
              <a:t> </a:t>
            </a:r>
            <a:r>
              <a:rPr lang="en-ID" sz="2100" dirty="0" err="1"/>
              <a:t>karakteristik</a:t>
            </a:r>
            <a:r>
              <a:rPr lang="en-ID" sz="2100" dirty="0"/>
              <a:t> </a:t>
            </a:r>
            <a:r>
              <a:rPr lang="en-ID" sz="2100" dirty="0" err="1"/>
              <a:t>subyek</a:t>
            </a:r>
            <a:r>
              <a:rPr lang="en-ID" sz="2100" dirty="0"/>
              <a:t> yang </a:t>
            </a:r>
            <a:r>
              <a:rPr lang="en-ID" sz="2100" dirty="0" err="1"/>
              <a:t>akan</a:t>
            </a:r>
            <a:r>
              <a:rPr lang="en-ID" sz="2100" dirty="0"/>
              <a:t> </a:t>
            </a:r>
            <a:r>
              <a:rPr lang="en-ID" sz="2100" dirty="0" err="1"/>
              <a:t>dipelajari</a:t>
            </a:r>
            <a:r>
              <a:rPr lang="en-ID" sz="2100" dirty="0"/>
              <a:t>, Makin </a:t>
            </a:r>
            <a:r>
              <a:rPr lang="en-ID" sz="2100" dirty="0" err="1"/>
              <a:t>banyak</a:t>
            </a:r>
            <a:r>
              <a:rPr lang="en-ID" sz="2100" dirty="0"/>
              <a:t> </a:t>
            </a:r>
            <a:r>
              <a:rPr lang="en-ID" sz="2100" dirty="0" err="1"/>
              <a:t>karakteristik</a:t>
            </a:r>
            <a:r>
              <a:rPr lang="en-ID" sz="2100" dirty="0"/>
              <a:t> </a:t>
            </a:r>
            <a:r>
              <a:rPr lang="en-ID" sz="2100" dirty="0" err="1"/>
              <a:t>subyek</a:t>
            </a:r>
            <a:r>
              <a:rPr lang="en-ID" sz="2100" dirty="0"/>
              <a:t> yang </a:t>
            </a:r>
            <a:r>
              <a:rPr lang="en-ID" sz="2100" dirty="0" err="1"/>
              <a:t>dipelajari</a:t>
            </a:r>
            <a:r>
              <a:rPr lang="en-ID" sz="2100" dirty="0"/>
              <a:t>, yang </a:t>
            </a:r>
            <a:r>
              <a:rPr lang="en-ID" sz="2100" dirty="0" err="1"/>
              <a:t>secara</a:t>
            </a:r>
            <a:r>
              <a:rPr lang="en-ID" sz="2100" dirty="0"/>
              <a:t> </a:t>
            </a:r>
            <a:r>
              <a:rPr lang="en-ID" sz="2100" dirty="0" err="1"/>
              <a:t>praktis</a:t>
            </a:r>
            <a:r>
              <a:rPr lang="en-ID" sz="2100" dirty="0"/>
              <a:t> </a:t>
            </a:r>
            <a:r>
              <a:rPr lang="en-ID" sz="2100" dirty="0" err="1"/>
              <a:t>berarti</a:t>
            </a:r>
            <a:r>
              <a:rPr lang="en-ID" sz="2100" dirty="0"/>
              <a:t> </a:t>
            </a:r>
            <a:r>
              <a:rPr lang="en-ID" sz="2100" dirty="0" err="1"/>
              <a:t>makin</a:t>
            </a:r>
            <a:r>
              <a:rPr lang="en-ID" sz="2100" dirty="0"/>
              <a:t> </a:t>
            </a:r>
            <a:r>
              <a:rPr lang="en-ID" sz="2100" dirty="0" err="1"/>
              <a:t>banyak</a:t>
            </a:r>
            <a:r>
              <a:rPr lang="en-ID" sz="2100" dirty="0"/>
              <a:t> </a:t>
            </a:r>
            <a:r>
              <a:rPr lang="en-ID" sz="2100" dirty="0" err="1"/>
              <a:t>variabel</a:t>
            </a:r>
            <a:r>
              <a:rPr lang="en-ID" sz="2100" dirty="0"/>
              <a:t> yang </a:t>
            </a:r>
            <a:r>
              <a:rPr lang="en-ID" sz="2100" dirty="0" err="1"/>
              <a:t>akan</a:t>
            </a:r>
            <a:r>
              <a:rPr lang="en-ID" sz="2100" dirty="0"/>
              <a:t> </a:t>
            </a:r>
            <a:r>
              <a:rPr lang="en-ID" sz="2100" dirty="0" err="1"/>
              <a:t>diteliti</a:t>
            </a:r>
            <a:r>
              <a:rPr lang="en-ID" sz="2100" dirty="0"/>
              <a:t>, </a:t>
            </a:r>
            <a:r>
              <a:rPr lang="en-ID" sz="2100" dirty="0" err="1"/>
              <a:t>mengakibatkan</a:t>
            </a:r>
            <a:r>
              <a:rPr lang="en-ID" sz="2100" dirty="0"/>
              <a:t> </a:t>
            </a:r>
            <a:r>
              <a:rPr lang="en-ID" sz="2100" dirty="0" err="1"/>
              <a:t>populasi</a:t>
            </a:r>
            <a:r>
              <a:rPr lang="en-ID" sz="2100" dirty="0"/>
              <a:t> </a:t>
            </a:r>
            <a:r>
              <a:rPr lang="en-ID" sz="2100" dirty="0" err="1"/>
              <a:t>makin</a:t>
            </a:r>
            <a:r>
              <a:rPr lang="en-ID" sz="2100" dirty="0"/>
              <a:t> </a:t>
            </a:r>
            <a:r>
              <a:rPr lang="en-ID" sz="2100" dirty="0" err="1"/>
              <a:t>kurang</a:t>
            </a:r>
            <a:r>
              <a:rPr lang="en-ID" sz="2100" dirty="0"/>
              <a:t> </a:t>
            </a:r>
            <a:r>
              <a:rPr lang="en-ID" sz="2100" dirty="0" err="1"/>
              <a:t>homogen</a:t>
            </a:r>
            <a:r>
              <a:rPr lang="en-ID" sz="2100" dirty="0"/>
              <a:t>. </a:t>
            </a:r>
            <a:r>
              <a:rPr lang="en-ID" sz="2100" dirty="0" err="1"/>
              <a:t>Dengan</a:t>
            </a:r>
            <a:r>
              <a:rPr lang="en-ID" sz="2100" dirty="0"/>
              <a:t> </a:t>
            </a:r>
            <a:r>
              <a:rPr lang="en-ID" sz="2100" dirty="0" err="1"/>
              <a:t>demikian</a:t>
            </a:r>
            <a:r>
              <a:rPr lang="en-ID" sz="2100" dirty="0"/>
              <a:t> </a:t>
            </a:r>
            <a:r>
              <a:rPr lang="en-ID" sz="2100" dirty="0" err="1"/>
              <a:t>makin</a:t>
            </a:r>
            <a:r>
              <a:rPr lang="en-ID" sz="2100" dirty="0"/>
              <a:t> </a:t>
            </a:r>
            <a:r>
              <a:rPr lang="en-ID" sz="2100" dirty="0" err="1"/>
              <a:t>banyak</a:t>
            </a:r>
            <a:r>
              <a:rPr lang="en-ID" sz="2100" dirty="0"/>
              <a:t> </a:t>
            </a:r>
            <a:r>
              <a:rPr lang="en-ID" sz="2100" dirty="0" err="1"/>
              <a:t>karakteristik</a:t>
            </a:r>
            <a:r>
              <a:rPr lang="en-ID" sz="2100" dirty="0"/>
              <a:t> </a:t>
            </a:r>
            <a:r>
              <a:rPr lang="en-ID" sz="2100" dirty="0" err="1"/>
              <a:t>subyek</a:t>
            </a:r>
            <a:r>
              <a:rPr lang="en-ID" sz="2100" dirty="0"/>
              <a:t> yang </a:t>
            </a:r>
            <a:r>
              <a:rPr lang="en-ID" sz="2100" dirty="0" err="1"/>
              <a:t>dipelajari</a:t>
            </a:r>
            <a:r>
              <a:rPr lang="en-ID" sz="2100" dirty="0"/>
              <a:t> </a:t>
            </a:r>
            <a:r>
              <a:rPr lang="en-ID" sz="2100" dirty="0" err="1"/>
              <a:t>akan</a:t>
            </a:r>
            <a:r>
              <a:rPr lang="en-ID" sz="2100" dirty="0"/>
              <a:t> </a:t>
            </a:r>
            <a:r>
              <a:rPr lang="en-ID" sz="2100" dirty="0" err="1"/>
              <a:t>menurunkan</a:t>
            </a:r>
            <a:r>
              <a:rPr lang="en-ID" sz="2100" dirty="0"/>
              <a:t> </a:t>
            </a:r>
            <a:r>
              <a:rPr lang="en-ID" sz="2100" dirty="0" err="1"/>
              <a:t>tingkat</a:t>
            </a:r>
            <a:r>
              <a:rPr lang="en-ID" sz="2100" dirty="0"/>
              <a:t> </a:t>
            </a:r>
            <a:r>
              <a:rPr lang="en-ID" sz="2100" dirty="0" err="1"/>
              <a:t>representativitas</a:t>
            </a:r>
            <a:r>
              <a:rPr lang="en-ID" sz="2100" dirty="0"/>
              <a:t> </a:t>
            </a:r>
            <a:r>
              <a:rPr lang="en-ID" sz="2100" dirty="0" err="1"/>
              <a:t>sampel</a:t>
            </a:r>
            <a:r>
              <a:rPr lang="en-ID" sz="2100" dirty="0"/>
              <a:t>. </a:t>
            </a:r>
          </a:p>
          <a:p>
            <a:r>
              <a:rPr lang="en-ID" sz="2100" dirty="0" err="1"/>
              <a:t>adekuatitas</a:t>
            </a:r>
            <a:r>
              <a:rPr lang="en-ID" sz="2100" dirty="0"/>
              <a:t> </a:t>
            </a:r>
            <a:r>
              <a:rPr lang="en-ID" sz="2100" dirty="0" err="1"/>
              <a:t>teknik</a:t>
            </a:r>
            <a:r>
              <a:rPr lang="en-ID" sz="2100" dirty="0"/>
              <a:t> </a:t>
            </a:r>
            <a:r>
              <a:rPr lang="en-ID" sz="2100" dirty="0" err="1"/>
              <a:t>pemilihan</a:t>
            </a:r>
            <a:r>
              <a:rPr lang="en-ID" sz="2100" dirty="0"/>
              <a:t> </a:t>
            </a:r>
            <a:r>
              <a:rPr lang="en-ID" sz="2100" dirty="0" err="1"/>
              <a:t>sampel</a:t>
            </a:r>
            <a:r>
              <a:rPr lang="en-ID" sz="2100" dirty="0"/>
              <a:t>, </a:t>
            </a:r>
            <a:r>
              <a:rPr lang="en-ID" sz="2100" dirty="0" err="1"/>
              <a:t>teknik</a:t>
            </a:r>
            <a:r>
              <a:rPr lang="en-ID" sz="2100" dirty="0"/>
              <a:t> </a:t>
            </a:r>
            <a:r>
              <a:rPr lang="en-ID" sz="2100" dirty="0" err="1"/>
              <a:t>pemilihan</a:t>
            </a:r>
            <a:r>
              <a:rPr lang="en-ID" sz="2100" dirty="0"/>
              <a:t> </a:t>
            </a:r>
            <a:r>
              <a:rPr lang="en-ID" sz="2100" dirty="0" err="1"/>
              <a:t>sampel</a:t>
            </a:r>
            <a:r>
              <a:rPr lang="en-ID" sz="2100" dirty="0"/>
              <a:t> yang </a:t>
            </a:r>
            <a:r>
              <a:rPr lang="en-ID" sz="2100" dirty="0" err="1"/>
              <a:t>adekuat</a:t>
            </a:r>
            <a:r>
              <a:rPr lang="en-ID" sz="2100" dirty="0"/>
              <a:t> </a:t>
            </a:r>
            <a:r>
              <a:rPr lang="en-ID" sz="2100" dirty="0" err="1"/>
              <a:t>ialah</a:t>
            </a:r>
            <a:r>
              <a:rPr lang="en-ID" sz="2100" dirty="0"/>
              <a:t> </a:t>
            </a:r>
            <a:r>
              <a:rPr lang="en-ID" sz="2100" dirty="0" err="1"/>
              <a:t>teknik</a:t>
            </a:r>
            <a:r>
              <a:rPr lang="en-ID" sz="2100" dirty="0"/>
              <a:t> </a:t>
            </a:r>
            <a:r>
              <a:rPr lang="en-ID" sz="2100" dirty="0" err="1"/>
              <a:t>pemilihan</a:t>
            </a:r>
            <a:r>
              <a:rPr lang="en-ID" sz="2100" dirty="0"/>
              <a:t> </a:t>
            </a:r>
            <a:r>
              <a:rPr lang="en-ID" sz="2100" dirty="0" err="1"/>
              <a:t>subyek-subyek</a:t>
            </a:r>
            <a:r>
              <a:rPr lang="en-ID" sz="2100" dirty="0"/>
              <a:t> </a:t>
            </a:r>
            <a:r>
              <a:rPr lang="en-ID" sz="2100" dirty="0" err="1"/>
              <a:t>penelitian</a:t>
            </a:r>
            <a:r>
              <a:rPr lang="en-ID" sz="2100" dirty="0"/>
              <a:t> yang </a:t>
            </a:r>
            <a:r>
              <a:rPr lang="en-ID" sz="2100" dirty="0" err="1"/>
              <a:t>sesuai</a:t>
            </a:r>
            <a:r>
              <a:rPr lang="en-ID" sz="2100" dirty="0"/>
              <a:t> </a:t>
            </a:r>
            <a:r>
              <a:rPr lang="en-ID" sz="2100" dirty="0" err="1"/>
              <a:t>dengan</a:t>
            </a:r>
            <a:r>
              <a:rPr lang="en-ID" sz="2100" dirty="0"/>
              <a:t> ( </a:t>
            </a:r>
            <a:r>
              <a:rPr lang="en-ID" sz="2100" dirty="0" err="1"/>
              <a:t>mengacu</a:t>
            </a:r>
            <a:r>
              <a:rPr lang="en-ID" sz="2100" dirty="0"/>
              <a:t> pada) </a:t>
            </a:r>
            <a:r>
              <a:rPr lang="en-ID" sz="2100" dirty="0" err="1"/>
              <a:t>keadaan</a:t>
            </a:r>
            <a:r>
              <a:rPr lang="en-ID" sz="2100" dirty="0"/>
              <a:t> </a:t>
            </a:r>
            <a:r>
              <a:rPr lang="en-ID" sz="2100" dirty="0" err="1"/>
              <a:t>populasi</a:t>
            </a:r>
            <a:r>
              <a:rPr lang="en-ID" sz="2100" dirty="0"/>
              <a:t>, </a:t>
            </a:r>
            <a:r>
              <a:rPr lang="en-ID" sz="2100" dirty="0" err="1"/>
              <a:t>dapat</a:t>
            </a:r>
            <a:r>
              <a:rPr lang="en-ID" sz="2100" dirty="0"/>
              <a:t> </a:t>
            </a:r>
            <a:r>
              <a:rPr lang="en-ID" sz="2100" dirty="0" err="1"/>
              <a:t>dicapai</a:t>
            </a:r>
            <a:r>
              <a:rPr lang="en-ID" sz="2100" dirty="0"/>
              <a:t> </a:t>
            </a:r>
            <a:r>
              <a:rPr lang="en-ID" sz="2100" dirty="0" err="1"/>
              <a:t>dengan</a:t>
            </a:r>
            <a:r>
              <a:rPr lang="en-ID" sz="2100" dirty="0"/>
              <a:t> </a:t>
            </a:r>
          </a:p>
        </p:txBody>
      </p:sp>
    </p:spTree>
    <p:extLst>
      <p:ext uri="{BB962C8B-B14F-4D97-AF65-F5344CB8AC3E}">
        <p14:creationId xmlns:p14="http://schemas.microsoft.com/office/powerpoint/2010/main" val="2337055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1676400" y="533400"/>
            <a:ext cx="7010400" cy="808038"/>
          </a:xfrm>
        </p:spPr>
        <p:txBody>
          <a:bodyPr/>
          <a:lstStyle/>
          <a:p>
            <a:pPr algn="ctr"/>
            <a:r>
              <a:rPr lang="en-US" altLang="en-US" b="1"/>
              <a:t>Pengertian Hipotesis</a:t>
            </a:r>
          </a:p>
        </p:txBody>
      </p:sp>
      <p:graphicFrame>
        <p:nvGraphicFramePr>
          <p:cNvPr id="4" name="Content Placeholder 3"/>
          <p:cNvGraphicFramePr>
            <a:graphicFrameLocks noGrp="1"/>
          </p:cNvGraphicFramePr>
          <p:nvPr>
            <p:ph idx="4294967295"/>
          </p:nvPr>
        </p:nvGraphicFramePr>
        <p:xfrm>
          <a:off x="381000" y="15240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8676" name="Group 12"/>
          <p:cNvGrpSpPr>
            <a:grpSpLocks/>
          </p:cNvGrpSpPr>
          <p:nvPr/>
        </p:nvGrpSpPr>
        <p:grpSpPr bwMode="auto">
          <a:xfrm>
            <a:off x="228600" y="1371600"/>
            <a:ext cx="6553200" cy="3124200"/>
            <a:chOff x="228600" y="1371600"/>
            <a:chExt cx="6553200" cy="3124200"/>
          </a:xfrm>
        </p:grpSpPr>
        <p:sp>
          <p:nvSpPr>
            <p:cNvPr id="6" name="Right Arrow 5"/>
            <p:cNvSpPr/>
            <p:nvPr/>
          </p:nvSpPr>
          <p:spPr>
            <a:xfrm>
              <a:off x="228600" y="1371600"/>
              <a:ext cx="2895600" cy="1219200"/>
            </a:xfrm>
            <a:prstGeom prst="rightArrow">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dirty="0" err="1">
                  <a:ln w="18415" cmpd="sng">
                    <a:solidFill>
                      <a:srgbClr val="FFFFFF"/>
                    </a:solidFill>
                    <a:prstDash val="solid"/>
                  </a:ln>
                  <a:solidFill>
                    <a:srgbClr val="FFFFFF"/>
                  </a:solidFill>
                  <a:effectLst>
                    <a:outerShdw blurRad="63500" dir="3600000" algn="tl" rotWithShape="0">
                      <a:srgbClr val="000000">
                        <a:alpha val="70000"/>
                      </a:srgbClr>
                    </a:outerShdw>
                  </a:effectLst>
                </a:rPr>
                <a:t>Epistimologi</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ight Arrow 8"/>
            <p:cNvSpPr/>
            <p:nvPr/>
          </p:nvSpPr>
          <p:spPr>
            <a:xfrm rot="8731768" flipV="1">
              <a:off x="3287713" y="2709863"/>
              <a:ext cx="1577975" cy="26035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schemeClr val="accent2">
                    <a:lumMod val="75000"/>
                  </a:schemeClr>
                </a:solidFill>
              </a:endParaRPr>
            </a:p>
          </p:txBody>
        </p:sp>
        <p:sp>
          <p:nvSpPr>
            <p:cNvPr id="10" name="Right Arrow 9"/>
            <p:cNvSpPr/>
            <p:nvPr/>
          </p:nvSpPr>
          <p:spPr>
            <a:xfrm rot="1593903">
              <a:off x="4652963" y="2493963"/>
              <a:ext cx="992187" cy="25558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schemeClr val="accent2">
                    <a:lumMod val="75000"/>
                  </a:schemeClr>
                </a:solidFill>
              </a:endParaRPr>
            </a:p>
          </p:txBody>
        </p:sp>
        <p:sp>
          <p:nvSpPr>
            <p:cNvPr id="11" name="Down Arrow 10"/>
            <p:cNvSpPr/>
            <p:nvPr/>
          </p:nvSpPr>
          <p:spPr>
            <a:xfrm>
              <a:off x="1905000" y="3810000"/>
              <a:ext cx="228600" cy="5334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schemeClr val="accent2">
                    <a:lumMod val="75000"/>
                  </a:schemeClr>
                </a:solidFill>
              </a:endParaRPr>
            </a:p>
          </p:txBody>
        </p:sp>
        <p:sp>
          <p:nvSpPr>
            <p:cNvPr id="12" name="Down Arrow 11"/>
            <p:cNvSpPr/>
            <p:nvPr/>
          </p:nvSpPr>
          <p:spPr>
            <a:xfrm>
              <a:off x="6553200" y="3962400"/>
              <a:ext cx="228600" cy="5334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schemeClr val="accent2">
                    <a:lumMod val="75000"/>
                  </a:schemeClr>
                </a:solidFill>
              </a:endParaRPr>
            </a:p>
          </p:txBody>
        </p:sp>
      </p:grpSp>
      <p:sp>
        <p:nvSpPr>
          <p:cNvPr id="28677"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EE8C8D17-17B4-416C-B17F-E28237B0C5AB}" type="slidenum">
              <a:rPr lang="en-US" altLang="en-US" sz="1200" smtClean="0">
                <a:latin typeface="Garamond" panose="02020404030301010803" pitchFamily="18" charset="0"/>
              </a:rPr>
              <a:pPr>
                <a:spcBef>
                  <a:spcPct val="0"/>
                </a:spcBef>
                <a:buClrTx/>
                <a:buSzTx/>
                <a:buFontTx/>
                <a:buNone/>
              </a:pPr>
              <a:t>26</a:t>
            </a:fld>
            <a:endParaRPr lang="en-US" altLang="en-US" sz="1200">
              <a:latin typeface="Garamond" panose="02020404030301010803" pitchFamily="18" charset="0"/>
            </a:endParaRPr>
          </a:p>
        </p:txBody>
      </p:sp>
      <p:sp>
        <p:nvSpPr>
          <p:cNvPr id="28678" name="Footer Placeholder 1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457200" y="277813"/>
            <a:ext cx="8229600" cy="865187"/>
          </a:xfrm>
        </p:spPr>
        <p:txBody>
          <a:bodyPr/>
          <a:lstStyle/>
          <a:p>
            <a:pPr algn="ctr"/>
            <a:r>
              <a:rPr lang="en-US" altLang="en-US" sz="3600" b="1"/>
              <a:t>Pengertian - lanjutan</a:t>
            </a:r>
          </a:p>
        </p:txBody>
      </p:sp>
      <p:sp>
        <p:nvSpPr>
          <p:cNvPr id="29699" name="Content Placeholder 2"/>
          <p:cNvSpPr>
            <a:spLocks noGrp="1"/>
          </p:cNvSpPr>
          <p:nvPr>
            <p:ph idx="4294967295"/>
          </p:nvPr>
        </p:nvSpPr>
        <p:spPr>
          <a:xfrm>
            <a:off x="533400" y="1371600"/>
            <a:ext cx="8229600" cy="5064125"/>
          </a:xfrm>
        </p:spPr>
        <p:txBody>
          <a:bodyPr/>
          <a:lstStyle/>
          <a:p>
            <a:r>
              <a:rPr lang="en-US" altLang="en-US" dirty="0" err="1"/>
              <a:t>Terdapat</a:t>
            </a:r>
            <a:r>
              <a:rPr lang="en-US" altLang="en-US" dirty="0"/>
              <a:t> </a:t>
            </a:r>
            <a:r>
              <a:rPr lang="en-US" altLang="en-US" dirty="0" err="1"/>
              <a:t>perbedaan</a:t>
            </a:r>
            <a:r>
              <a:rPr lang="en-US" altLang="en-US" dirty="0"/>
              <a:t> </a:t>
            </a:r>
            <a:r>
              <a:rPr lang="en-US" altLang="en-US" dirty="0" err="1"/>
              <a:t>mendasar</a:t>
            </a:r>
            <a:r>
              <a:rPr lang="en-US" altLang="en-US" dirty="0"/>
              <a:t> </a:t>
            </a:r>
            <a:r>
              <a:rPr lang="en-US" altLang="en-US" dirty="0" err="1"/>
              <a:t>pengertian</a:t>
            </a:r>
            <a:r>
              <a:rPr lang="en-US" altLang="en-US" dirty="0"/>
              <a:t> </a:t>
            </a:r>
            <a:r>
              <a:rPr lang="en-US" altLang="en-US" dirty="0" err="1"/>
              <a:t>hipotesis</a:t>
            </a:r>
            <a:r>
              <a:rPr lang="en-US" altLang="en-US" dirty="0"/>
              <a:t> </a:t>
            </a:r>
            <a:r>
              <a:rPr lang="en-US" altLang="en-US" dirty="0" err="1"/>
              <a:t>dalam</a:t>
            </a:r>
            <a:r>
              <a:rPr lang="en-US" altLang="en-US" dirty="0"/>
              <a:t> </a:t>
            </a:r>
            <a:r>
              <a:rPr lang="en-US" altLang="en-US" dirty="0" err="1">
                <a:solidFill>
                  <a:srgbClr val="FF0000"/>
                </a:solidFill>
              </a:rPr>
              <a:t>Riset</a:t>
            </a:r>
            <a:r>
              <a:rPr lang="en-US" altLang="en-US" dirty="0"/>
              <a:t> </a:t>
            </a:r>
            <a:r>
              <a:rPr lang="en-US" altLang="en-US" dirty="0" err="1"/>
              <a:t>dengan</a:t>
            </a:r>
            <a:r>
              <a:rPr lang="en-US" altLang="en-US" dirty="0"/>
              <a:t> </a:t>
            </a:r>
            <a:r>
              <a:rPr lang="en-US" altLang="en-US" dirty="0" err="1"/>
              <a:t>pengertian</a:t>
            </a:r>
            <a:r>
              <a:rPr lang="en-US" altLang="en-US" dirty="0"/>
              <a:t> </a:t>
            </a:r>
            <a:r>
              <a:rPr lang="en-US" altLang="en-US" dirty="0" err="1"/>
              <a:t>hipotesis</a:t>
            </a:r>
            <a:r>
              <a:rPr lang="en-US" altLang="en-US" dirty="0"/>
              <a:t> </a:t>
            </a:r>
            <a:r>
              <a:rPr lang="en-US" altLang="en-US" dirty="0" err="1"/>
              <a:t>dalam</a:t>
            </a:r>
            <a:r>
              <a:rPr lang="en-US" altLang="en-US" dirty="0"/>
              <a:t> </a:t>
            </a:r>
            <a:r>
              <a:rPr lang="en-US" altLang="en-US" dirty="0" err="1">
                <a:solidFill>
                  <a:srgbClr val="FF0000"/>
                </a:solidFill>
              </a:rPr>
              <a:t>Statistik</a:t>
            </a:r>
            <a:r>
              <a:rPr lang="en-US" altLang="en-US" dirty="0"/>
              <a:t>.</a:t>
            </a:r>
          </a:p>
          <a:p>
            <a:r>
              <a:rPr lang="en-US" altLang="en-US" dirty="0" err="1"/>
              <a:t>Hipotesis</a:t>
            </a:r>
            <a:r>
              <a:rPr lang="en-US" altLang="en-US" dirty="0"/>
              <a:t> </a:t>
            </a:r>
            <a:r>
              <a:rPr lang="en-US" altLang="en-US" dirty="0" err="1"/>
              <a:t>dalam</a:t>
            </a:r>
            <a:r>
              <a:rPr lang="en-US" altLang="en-US" dirty="0"/>
              <a:t> </a:t>
            </a:r>
            <a:r>
              <a:rPr lang="en-US" altLang="en-US" dirty="0" err="1"/>
              <a:t>riset</a:t>
            </a:r>
            <a:r>
              <a:rPr lang="en-US" altLang="en-US"/>
              <a:t> merupakan</a:t>
            </a:r>
            <a:r>
              <a:rPr lang="en-US" altLang="en-US" dirty="0"/>
              <a:t> </a:t>
            </a:r>
            <a:r>
              <a:rPr lang="en-US" altLang="en-US" dirty="0" err="1"/>
              <a:t>jawaban</a:t>
            </a:r>
            <a:r>
              <a:rPr lang="en-US" altLang="en-US" dirty="0"/>
              <a:t> </a:t>
            </a:r>
            <a:r>
              <a:rPr lang="en-US" altLang="en-US" dirty="0" err="1"/>
              <a:t>sementara</a:t>
            </a:r>
            <a:r>
              <a:rPr lang="en-US" altLang="en-US" dirty="0"/>
              <a:t> </a:t>
            </a:r>
            <a:r>
              <a:rPr lang="en-US" altLang="en-US" dirty="0" err="1"/>
              <a:t>terhadap</a:t>
            </a:r>
            <a:r>
              <a:rPr lang="en-US" altLang="en-US" dirty="0"/>
              <a:t> </a:t>
            </a:r>
            <a:r>
              <a:rPr lang="en-US" altLang="en-US" dirty="0" err="1"/>
              <a:t>rumusan</a:t>
            </a:r>
            <a:r>
              <a:rPr lang="en-US" altLang="en-US" dirty="0"/>
              <a:t> </a:t>
            </a:r>
            <a:r>
              <a:rPr lang="en-US" altLang="en-US" dirty="0" err="1"/>
              <a:t>masalah</a:t>
            </a:r>
            <a:r>
              <a:rPr lang="en-US" altLang="en-US" dirty="0"/>
              <a:t> </a:t>
            </a:r>
            <a:r>
              <a:rPr lang="en-US" altLang="en-US" dirty="0" err="1"/>
              <a:t>pada</a:t>
            </a:r>
            <a:r>
              <a:rPr lang="en-US" altLang="en-US" dirty="0"/>
              <a:t> </a:t>
            </a:r>
            <a:r>
              <a:rPr lang="en-US" altLang="en-US" dirty="0" err="1"/>
              <a:t>suatu</a:t>
            </a:r>
            <a:r>
              <a:rPr lang="en-US" altLang="en-US" dirty="0"/>
              <a:t> </a:t>
            </a:r>
            <a:r>
              <a:rPr lang="en-US" altLang="en-US" dirty="0" err="1"/>
              <a:t>penelitian</a:t>
            </a:r>
            <a:r>
              <a:rPr lang="en-US" altLang="en-US" dirty="0"/>
              <a:t>.</a:t>
            </a:r>
          </a:p>
          <a:p>
            <a:r>
              <a:rPr lang="en-US" altLang="en-US" dirty="0" err="1"/>
              <a:t>Hipotesis</a:t>
            </a:r>
            <a:r>
              <a:rPr lang="en-US" altLang="en-US" dirty="0"/>
              <a:t> </a:t>
            </a:r>
            <a:r>
              <a:rPr lang="en-US" altLang="en-US" dirty="0" err="1"/>
              <a:t>dalam</a:t>
            </a:r>
            <a:r>
              <a:rPr lang="en-US" altLang="en-US" dirty="0"/>
              <a:t> </a:t>
            </a:r>
            <a:r>
              <a:rPr lang="en-US" altLang="en-US" dirty="0" err="1"/>
              <a:t>statistik</a:t>
            </a:r>
            <a:r>
              <a:rPr lang="en-US" altLang="en-US" dirty="0"/>
              <a:t> </a:t>
            </a:r>
            <a:r>
              <a:rPr lang="en-US" altLang="en-US" dirty="0" err="1"/>
              <a:t>yaitu</a:t>
            </a:r>
            <a:r>
              <a:rPr lang="en-US" altLang="en-US" dirty="0"/>
              <a:t> </a:t>
            </a:r>
            <a:r>
              <a:rPr lang="en-US" altLang="en-US" dirty="0" err="1"/>
              <a:t>pernyataan</a:t>
            </a:r>
            <a:r>
              <a:rPr lang="en-US" altLang="en-US" dirty="0"/>
              <a:t> </a:t>
            </a:r>
            <a:r>
              <a:rPr lang="en-US" altLang="en-US" dirty="0" err="1"/>
              <a:t>statistik</a:t>
            </a:r>
            <a:r>
              <a:rPr lang="en-US" altLang="en-US" dirty="0"/>
              <a:t> </a:t>
            </a:r>
            <a:r>
              <a:rPr lang="en-US" altLang="en-US" dirty="0" err="1"/>
              <a:t>tentang</a:t>
            </a:r>
            <a:r>
              <a:rPr lang="en-US" altLang="en-US" dirty="0"/>
              <a:t> parameter </a:t>
            </a:r>
            <a:r>
              <a:rPr lang="en-US" altLang="en-US" dirty="0" err="1"/>
              <a:t>populasi</a:t>
            </a:r>
            <a:r>
              <a:rPr lang="en-US" altLang="en-US" dirty="0"/>
              <a:t>.</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05FE93BE-85C5-443A-B991-65AB4B135955}" type="slidenum">
              <a:rPr lang="en-US" altLang="en-US" sz="1200" smtClean="0">
                <a:latin typeface="Garamond" panose="02020404030301010803" pitchFamily="18" charset="0"/>
              </a:rPr>
              <a:pPr>
                <a:spcBef>
                  <a:spcPct val="0"/>
                </a:spcBef>
                <a:buClrTx/>
                <a:buSzTx/>
                <a:buFontTx/>
                <a:buNone/>
              </a:pPr>
              <a:t>27</a:t>
            </a:fld>
            <a:endParaRPr lang="en-US" altLang="en-US" sz="1200">
              <a:latin typeface="Garamond" panose="02020404030301010803" pitchFamily="18" charset="0"/>
            </a:endParaRP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09600" y="914400"/>
            <a:ext cx="8229600" cy="838200"/>
          </a:xfrm>
        </p:spPr>
        <p:txBody>
          <a:bodyPr/>
          <a:lstStyle/>
          <a:p>
            <a:pPr eaLnBrk="1" hangingPunct="1"/>
            <a:r>
              <a:rPr lang="en-US" altLang="en-US" sz="3600" b="1"/>
              <a:t>Pengertian … lanjutan</a:t>
            </a:r>
          </a:p>
        </p:txBody>
      </p:sp>
      <p:sp>
        <p:nvSpPr>
          <p:cNvPr id="30723" name="Rectangle 3"/>
          <p:cNvSpPr>
            <a:spLocks noGrp="1" noChangeArrowheads="1"/>
          </p:cNvSpPr>
          <p:nvPr>
            <p:ph idx="4294967295"/>
          </p:nvPr>
        </p:nvSpPr>
        <p:spPr>
          <a:xfrm>
            <a:off x="533400" y="1905000"/>
            <a:ext cx="8229600" cy="4530725"/>
          </a:xfrm>
        </p:spPr>
        <p:txBody>
          <a:bodyPr/>
          <a:lstStyle/>
          <a:p>
            <a:pPr eaLnBrk="1" hangingPunct="1"/>
            <a:r>
              <a:rPr lang="fi-FI" altLang="en-US" b="1" i="1"/>
              <a:t>Hipotesis </a:t>
            </a:r>
            <a:r>
              <a:rPr lang="fi-FI" altLang="en-US" i="1"/>
              <a:t>= </a:t>
            </a:r>
            <a:r>
              <a:rPr lang="fi-FI" altLang="en-US"/>
              <a:t>suatu penjelasan tentatif, jawaban sementara terhadap masalah penelitian. Disusun berdasarkan penafsiran yang mendalam tentang latar belakang teori dan bukti-bukti empirik yang berfungsi menuntun dan menjelaskan sifat-sifat tertentu yang menjadi pusat perhatian peneliti.</a:t>
            </a:r>
            <a:endParaRPr lang="en-US" altLang="en-US"/>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EC3C27A0-0B29-4E24-A563-253B8E7B23BF}" type="slidenum">
              <a:rPr lang="en-US" altLang="en-US" sz="1200" smtClean="0">
                <a:latin typeface="Garamond" panose="02020404030301010803" pitchFamily="18" charset="0"/>
              </a:rPr>
              <a:pPr>
                <a:spcBef>
                  <a:spcPct val="0"/>
                </a:spcBef>
                <a:buClrTx/>
                <a:buSzTx/>
                <a:buFontTx/>
                <a:buNone/>
              </a:pPr>
              <a:t>28</a:t>
            </a:fld>
            <a:endParaRPr lang="en-US" altLang="en-US" sz="1200">
              <a:latin typeface="Garamond" panose="02020404030301010803" pitchFamily="18" charset="0"/>
            </a:endParaRP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1828800" y="609600"/>
            <a:ext cx="6858000" cy="838200"/>
          </a:xfrm>
        </p:spPr>
        <p:txBody>
          <a:bodyPr/>
          <a:lstStyle/>
          <a:p>
            <a:pPr eaLnBrk="1" hangingPunct="1"/>
            <a:r>
              <a:rPr lang="en-US" altLang="en-US"/>
              <a:t>Fungsi Hipotesis</a:t>
            </a:r>
          </a:p>
        </p:txBody>
      </p:sp>
      <p:sp>
        <p:nvSpPr>
          <p:cNvPr id="47107" name="Rectangle 3"/>
          <p:cNvSpPr>
            <a:spLocks noGrp="1" noChangeArrowheads="1"/>
          </p:cNvSpPr>
          <p:nvPr>
            <p:ph type="body" idx="4294967295"/>
          </p:nvPr>
        </p:nvSpPr>
        <p:spPr>
          <a:xfrm>
            <a:off x="533400" y="1905000"/>
            <a:ext cx="8229600" cy="4530725"/>
          </a:xfrm>
        </p:spPr>
        <p:txBody>
          <a:bodyPr/>
          <a:lstStyle/>
          <a:p>
            <a:pPr eaLnBrk="1" hangingPunct="1">
              <a:lnSpc>
                <a:spcPct val="90000"/>
              </a:lnSpc>
            </a:pPr>
            <a:r>
              <a:rPr lang="en-US" altLang="en-US"/>
              <a:t>Menjelaskan masalah penelitian dan pemecahannya.</a:t>
            </a:r>
          </a:p>
          <a:p>
            <a:pPr eaLnBrk="1" hangingPunct="1">
              <a:lnSpc>
                <a:spcPct val="90000"/>
              </a:lnSpc>
            </a:pPr>
            <a:r>
              <a:rPr lang="en-US" altLang="en-US"/>
              <a:t>Menyatakan variabel-variabel yang perlu diuji secara empiris</a:t>
            </a:r>
          </a:p>
          <a:p>
            <a:pPr eaLnBrk="1" hangingPunct="1">
              <a:lnSpc>
                <a:spcPct val="90000"/>
              </a:lnSpc>
            </a:pPr>
            <a:r>
              <a:rPr lang="en-US" altLang="en-US"/>
              <a:t>Digunakan sebagai pedoman untuk memilih metode –metode pengujian data.</a:t>
            </a:r>
          </a:p>
          <a:p>
            <a:pPr eaLnBrk="1" hangingPunct="1">
              <a:lnSpc>
                <a:spcPct val="90000"/>
              </a:lnSpc>
            </a:pPr>
            <a:r>
              <a:rPr lang="en-US" altLang="en-US"/>
              <a:t>Menjadi dasar untuk membuat kesimpulan penelitian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 calcmode="lin" valueType="num">
                                      <p:cBhvr additive="base">
                                        <p:cTn id="19"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 calcmode="lin" valueType="num">
                                      <p:cBhvr additive="base">
                                        <p:cTn id="25"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 calcmode="lin" valueType="num">
                                      <p:cBhvr additive="base">
                                        <p:cTn id="31"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367A21AF-4D3F-442A-B68A-BD50CDF91E53}" type="slidenum">
              <a:rPr lang="en-US" altLang="en-US" sz="1200" smtClean="0">
                <a:latin typeface="Garamond" panose="02020404030301010803" pitchFamily="18" charset="0"/>
              </a:rPr>
              <a:pPr>
                <a:spcBef>
                  <a:spcPct val="0"/>
                </a:spcBef>
                <a:buClrTx/>
                <a:buSzTx/>
                <a:buFontTx/>
                <a:buNone/>
              </a:pPr>
              <a:t>3</a:t>
            </a:fld>
            <a:endParaRPr lang="en-US" altLang="en-US" sz="1200">
              <a:latin typeface="Garamond" panose="02020404030301010803" pitchFamily="18" charset="0"/>
            </a:endParaRPr>
          </a:p>
        </p:txBody>
      </p:sp>
      <p:sp>
        <p:nvSpPr>
          <p:cNvPr id="7171" name="Rectangle 2"/>
          <p:cNvSpPr>
            <a:spLocks noGrp="1" noChangeArrowheads="1"/>
          </p:cNvSpPr>
          <p:nvPr>
            <p:ph type="title" idx="4294967295"/>
          </p:nvPr>
        </p:nvSpPr>
        <p:spPr>
          <a:xfrm>
            <a:off x="457200" y="277813"/>
            <a:ext cx="8229600" cy="1139825"/>
          </a:xfrm>
        </p:spPr>
        <p:txBody>
          <a:bodyPr/>
          <a:lstStyle/>
          <a:p>
            <a:pPr algn="ctr" eaLnBrk="1" hangingPunct="1"/>
            <a:r>
              <a:rPr lang="en-US" altLang="en-US" sz="4000" b="1"/>
              <a:t>Populasi - Pengertian</a:t>
            </a:r>
          </a:p>
        </p:txBody>
      </p:sp>
      <p:sp>
        <p:nvSpPr>
          <p:cNvPr id="7172" name="Rectangle 3"/>
          <p:cNvSpPr>
            <a:spLocks noGrp="1" noChangeArrowheads="1"/>
          </p:cNvSpPr>
          <p:nvPr>
            <p:ph type="body" idx="4294967295"/>
          </p:nvPr>
        </p:nvSpPr>
        <p:spPr>
          <a:xfrm>
            <a:off x="381000" y="1600200"/>
            <a:ext cx="8305800" cy="4530725"/>
          </a:xfrm>
        </p:spPr>
        <p:txBody>
          <a:bodyPr/>
          <a:lstStyle/>
          <a:p>
            <a:pPr eaLnBrk="1" hangingPunct="1">
              <a:lnSpc>
                <a:spcPct val="80000"/>
              </a:lnSpc>
              <a:buClrTx/>
              <a:buSzPct val="85000"/>
              <a:buFontTx/>
              <a:buAutoNum type="arabicPeriod"/>
            </a:pPr>
            <a:r>
              <a:rPr lang="en-US" altLang="en-US" sz="2800">
                <a:latin typeface="Times New Roman" panose="02020603050405020304" pitchFamily="18" charset="0"/>
                <a:cs typeface="Times New Roman" panose="02020603050405020304" pitchFamily="18" charset="0"/>
              </a:rPr>
              <a:t>Wilayah generalisasi yang terdiri atas obyek/subyek yang mempunyai kuantitas dan karakteristik tertentu yang ditetapkan oleh peneliti untuk dipelajari dan kemudian ditarik kesimpulannya</a:t>
            </a:r>
          </a:p>
          <a:p>
            <a:pPr eaLnBrk="1" hangingPunct="1">
              <a:lnSpc>
                <a:spcPct val="80000"/>
              </a:lnSpc>
              <a:buClrTx/>
              <a:buSzPct val="85000"/>
              <a:buFontTx/>
              <a:buAutoNum type="arabicPeriod"/>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buClrTx/>
              <a:buSzPct val="85000"/>
              <a:buFontTx/>
              <a:buAutoNum type="arabicPeriod"/>
            </a:pPr>
            <a:r>
              <a:rPr lang="en-US" altLang="en-US" sz="2800">
                <a:latin typeface="Times New Roman" panose="02020603050405020304" pitchFamily="18" charset="0"/>
                <a:cs typeface="Times New Roman" panose="02020603050405020304" pitchFamily="18" charset="0"/>
              </a:rPr>
              <a:t>Totalitas dari semua obyek atau individu yang memiliki karakteristik tertentu, jelas dan lengkap yang akan diteliti. Obyek atau nilai yang akan diteliti dalam populasi disebut unit analisis atau elemen populasi. Unit analisis dapat berupa orang, perusahaan, media dan sebagainya.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457200" y="1447800"/>
            <a:ext cx="8229600" cy="4953000"/>
          </a:xfrm>
        </p:spPr>
        <p:txBody>
          <a:bodyPr/>
          <a:lstStyle/>
          <a:p>
            <a:pPr eaLnBrk="1" hangingPunct="1">
              <a:defRPr/>
            </a:pPr>
            <a:r>
              <a:rPr lang="en-US" sz="2400" dirty="0" err="1">
                <a:latin typeface="Times New Roman" pitchFamily="18" charset="0"/>
                <a:cs typeface="Times New Roman" pitchFamily="18" charset="0"/>
              </a:rPr>
              <a:t>Formulasi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hipotesis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hendaknya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memenuhi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beberapa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syarat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berikut</a:t>
            </a:r>
            <a:r>
              <a:rPr lang="en-US" sz="2400" dirty="0">
                <a:latin typeface="Times New Roman" pitchFamily="18" charset="0"/>
                <a:cs typeface="Times New Roman" pitchFamily="18" charset="0"/>
              </a:rPr>
              <a:t>:</a:t>
            </a:r>
          </a:p>
          <a:p>
            <a:pPr marL="457200" indent="-457200" eaLnBrk="1" hangingPunct="1">
              <a:buClr>
                <a:schemeClr val="tx1"/>
              </a:buClr>
              <a:buSzPct val="90000"/>
              <a:buFont typeface="Wingdings" panose="05000000000000000000" pitchFamily="2" charset="2"/>
              <a:buAutoNum type="arabicPeriod"/>
              <a:defRPr/>
            </a:pPr>
            <a:r>
              <a:rPr lang="en-US" sz="2400" dirty="0" err="1">
                <a:latin typeface="Times New Roman" pitchFamily="18" charset="0"/>
                <a:cs typeface="Times New Roman" pitchFamily="18" charset="0"/>
              </a:rPr>
              <a:t>disajikan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konsisten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logis</a:t>
            </a:r>
            <a:r>
              <a:rPr lang="en-US" sz="2400" dirty="0">
                <a:latin typeface="Times New Roman" pitchFamily="18" charset="0"/>
                <a:cs typeface="Times New Roman" pitchFamily="18" charset="0"/>
              </a:rPr>
              <a:t>.</a:t>
            </a:r>
          </a:p>
          <a:p>
            <a:pPr marL="457200" indent="-457200" eaLnBrk="1" hangingPunct="1">
              <a:buClr>
                <a:schemeClr val="tx1"/>
              </a:buClr>
              <a:buSzPct val="90000"/>
              <a:buFont typeface="Wingdings" panose="05000000000000000000" pitchFamily="2" charset="2"/>
              <a:buAutoNum type="arabicPeriod"/>
              <a:defRPr/>
            </a:pPr>
            <a:r>
              <a:rPr lang="en-US" sz="2400" dirty="0" err="1">
                <a:latin typeface="Times New Roman" pitchFamily="18" charset="0"/>
                <a:cs typeface="Times New Roman" pitchFamily="18" charset="0"/>
              </a:rPr>
              <a:t>diajukan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kemungkinan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pengujiannya</a:t>
            </a:r>
            <a:r>
              <a:rPr lang="en-US" sz="2400" dirty="0">
                <a:latin typeface="Times New Roman" pitchFamily="18" charset="0"/>
                <a:cs typeface="Times New Roman" pitchFamily="18" charset="0"/>
              </a:rPr>
              <a:t>.</a:t>
            </a:r>
          </a:p>
          <a:p>
            <a:pPr marL="457200" indent="-457200" eaLnBrk="1" hangingPunct="1">
              <a:buClr>
                <a:schemeClr val="tx1"/>
              </a:buClr>
              <a:buSzPct val="90000"/>
              <a:buFont typeface="Wingdings" panose="05000000000000000000" pitchFamily="2" charset="2"/>
              <a:buAutoNum type="arabicPeriod"/>
              <a:defRPr/>
            </a:pPr>
            <a:r>
              <a:rPr lang="en-US" sz="2400" dirty="0" err="1">
                <a:latin typeface="Times New Roman" pitchFamily="18" charset="0"/>
                <a:cs typeface="Times New Roman" pitchFamily="18" charset="0"/>
              </a:rPr>
              <a:t>Harus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spesifik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menggunakan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bahasa</a:t>
            </a:r>
            <a:r>
              <a:rPr lang="en-US" sz="2400" dirty="0">
                <a:latin typeface="Times New Roman" pitchFamily="18" charset="0"/>
                <a:cs typeface="Times New Roman" pitchFamily="18" charset="0"/>
              </a:rPr>
              <a:t> yang ambiguous.</a:t>
            </a:r>
          </a:p>
          <a:p>
            <a:pPr marL="457200" indent="-457200" eaLnBrk="1" hangingPunct="1">
              <a:buClr>
                <a:schemeClr val="tx1"/>
              </a:buClr>
              <a:buSzPct val="90000"/>
              <a:buFont typeface="Wingdings" panose="05000000000000000000" pitchFamily="2" charset="2"/>
              <a:buAutoNum type="arabicPeriod"/>
              <a:defRPr/>
            </a:pPr>
            <a:r>
              <a:rPr lang="en-US" sz="2400" dirty="0" err="1">
                <a:latin typeface="Times New Roman" pitchFamily="18" charset="0"/>
                <a:cs typeface="Times New Roman" pitchFamily="18" charset="0"/>
              </a:rPr>
              <a:t>Acuan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emperis</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ditentukan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secara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tegas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hipotesis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melepaskan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jangkauan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konsep</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telah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difinisikan</a:t>
            </a:r>
            <a:r>
              <a:rPr lang="en-US" sz="2400" dirty="0">
                <a:latin typeface="Times New Roman" pitchFamily="18" charset="0"/>
                <a:cs typeface="Times New Roman" pitchFamily="18" charset="0"/>
              </a:rPr>
              <a:t>.</a:t>
            </a:r>
          </a:p>
          <a:p>
            <a:pPr marL="457200" indent="-457200" eaLnBrk="1" hangingPunct="1">
              <a:buClr>
                <a:schemeClr val="tx1"/>
              </a:buClr>
              <a:buSzPct val="90000"/>
              <a:buFont typeface="Wingdings" panose="05000000000000000000" pitchFamily="2" charset="2"/>
              <a:buAutoNum type="arabicPeriod"/>
              <a:defRPr/>
            </a:pPr>
            <a:r>
              <a:rPr lang="en-US" sz="2400" dirty="0" err="1">
                <a:latin typeface="Times New Roman" pitchFamily="18" charset="0"/>
                <a:cs typeface="Times New Roman" pitchFamily="18" charset="0"/>
              </a:rPr>
              <a:t>Sesuatu</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penting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diukur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diperlukan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secara</a:t>
            </a:r>
            <a:r>
              <a:rPr lang="en-US" sz="2400" dirty="0">
                <a:latin typeface="Times New Roman" pitchFamily="18" charset="0"/>
                <a:cs typeface="Times New Roman" pitchFamily="18" charset="0"/>
              </a:rPr>
              <a:t> formal,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perlu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dimasukkan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formulasi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hipotesis</a:t>
            </a:r>
            <a:r>
              <a:rPr lang="en-US" sz="2400" dirty="0">
                <a:latin typeface="Times New Roman" pitchFamily="18" charset="0"/>
                <a:cs typeface="Times New Roman" pitchFamily="18" charset="0"/>
              </a:rPr>
              <a:t>.</a:t>
            </a:r>
          </a:p>
          <a:p>
            <a:pPr marL="457200" indent="-457200" eaLnBrk="1" hangingPunct="1">
              <a:buClr>
                <a:schemeClr val="tx1"/>
              </a:buClr>
              <a:buSzPct val="90000"/>
              <a:buFont typeface="Wingdings" panose="05000000000000000000" pitchFamily="2" charset="2"/>
              <a:buAutoNum type="arabicPeriod"/>
              <a:defRPr/>
            </a:pPr>
            <a:endParaRPr lang="en-US" sz="2400" dirty="0">
              <a:latin typeface="Times New Roman" pitchFamily="18" charset="0"/>
              <a:cs typeface="Times New Roman" pitchFamily="18" charset="0"/>
            </a:endParaRPr>
          </a:p>
        </p:txBody>
      </p:sp>
      <p:sp>
        <p:nvSpPr>
          <p:cNvPr id="32771" name="TextBox 2"/>
          <p:cNvSpPr txBox="1">
            <a:spLocks noChangeArrowheads="1"/>
          </p:cNvSpPr>
          <p:nvPr/>
        </p:nvSpPr>
        <p:spPr bwMode="auto">
          <a:xfrm>
            <a:off x="1752600" y="685800"/>
            <a:ext cx="502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3600" b="1">
                <a:latin typeface="Times New Roman" panose="02020603050405020304" pitchFamily="18" charset="0"/>
                <a:cs typeface="Times New Roman" panose="02020603050405020304" pitchFamily="18" charset="0"/>
              </a:rPr>
              <a:t>Merancang Hipotesis</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ABEA4F9-581C-4301-ACC8-55E0C3049C85}" type="slidenum">
              <a:rPr lang="en-US" altLang="en-US" sz="1200" smtClean="0">
                <a:latin typeface="Garamond" panose="02020404030301010803" pitchFamily="18" charset="0"/>
              </a:rPr>
              <a:pPr>
                <a:spcBef>
                  <a:spcPct val="0"/>
                </a:spcBef>
                <a:buClrTx/>
                <a:buSzTx/>
                <a:buFontTx/>
                <a:buNone/>
              </a:pPr>
              <a:t>30</a:t>
            </a:fld>
            <a:endParaRPr lang="en-US" altLang="en-US" sz="1200">
              <a:latin typeface="Garamond" panose="02020404030301010803" pitchFamily="18" charset="0"/>
            </a:endParaRP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457200" y="685800"/>
            <a:ext cx="8229600" cy="533400"/>
          </a:xfrm>
        </p:spPr>
        <p:txBody>
          <a:bodyPr/>
          <a:lstStyle/>
          <a:p>
            <a:pPr algn="ctr"/>
            <a:r>
              <a:rPr lang="en-US" altLang="en-US" sz="3600" b="1">
                <a:latin typeface="Times New Roman" panose="02020603050405020304" pitchFamily="18" charset="0"/>
                <a:cs typeface="Times New Roman" panose="02020603050405020304" pitchFamily="18" charset="0"/>
              </a:rPr>
              <a:t>Bentuk rumusan hipotesis</a:t>
            </a:r>
          </a:p>
        </p:txBody>
      </p:sp>
      <p:sp>
        <p:nvSpPr>
          <p:cNvPr id="34819" name="Content Placeholder 2"/>
          <p:cNvSpPr>
            <a:spLocks noGrp="1"/>
          </p:cNvSpPr>
          <p:nvPr>
            <p:ph idx="4294967295"/>
          </p:nvPr>
        </p:nvSpPr>
        <p:spPr>
          <a:xfrm>
            <a:off x="533400" y="1371600"/>
            <a:ext cx="8229600" cy="5064125"/>
          </a:xfrm>
        </p:spPr>
        <p:txBody>
          <a:bodyPr/>
          <a:lstStyle/>
          <a:p>
            <a:r>
              <a:rPr lang="en-US" altLang="en-US" sz="2800"/>
              <a:t>Jacob Vredenbreg: </a:t>
            </a:r>
          </a:p>
          <a:p>
            <a:pPr lvl="1"/>
            <a:r>
              <a:rPr lang="en-US" altLang="en-US" sz="2800"/>
              <a:t>Universal, </a:t>
            </a:r>
          </a:p>
          <a:p>
            <a:pPr lvl="1"/>
            <a:r>
              <a:rPr lang="en-US" altLang="en-US" sz="2800"/>
              <a:t>Eksistensial, dan </a:t>
            </a:r>
          </a:p>
          <a:p>
            <a:pPr lvl="1"/>
            <a:r>
              <a:rPr lang="en-US" altLang="en-US" sz="2800"/>
              <a:t>probabilitas.</a:t>
            </a:r>
          </a:p>
          <a:p>
            <a:endParaRPr lang="en-US" altLang="en-US" sz="2800"/>
          </a:p>
          <a:p>
            <a:r>
              <a:rPr lang="en-US" altLang="en-US" sz="2800"/>
              <a:t>Ada yang merumuskan:</a:t>
            </a:r>
          </a:p>
          <a:p>
            <a:pPr lvl="1"/>
            <a:r>
              <a:rPr lang="en-US" altLang="en-US" sz="2400"/>
              <a:t>Hipotesis Nol (Ho)</a:t>
            </a:r>
          </a:p>
          <a:p>
            <a:pPr lvl="1"/>
            <a:r>
              <a:rPr lang="en-US" altLang="en-US" sz="2800"/>
              <a:t>Hipotesis alternatif (Ha)</a:t>
            </a:r>
          </a:p>
          <a:p>
            <a:pPr lvl="1"/>
            <a:r>
              <a:rPr lang="en-US" altLang="en-US" sz="2800"/>
              <a:t>Hipotesis Kerja (Hk)</a:t>
            </a:r>
          </a:p>
          <a:p>
            <a:endParaRPr lang="en-US" altLang="en-US" sz="2800"/>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71EF51F-5FB8-4A9C-9914-C7D79BAE8F5B}" type="slidenum">
              <a:rPr lang="en-US" altLang="en-US" sz="1200" smtClean="0">
                <a:latin typeface="Garamond" panose="02020404030301010803" pitchFamily="18" charset="0"/>
              </a:rPr>
              <a:pPr>
                <a:spcBef>
                  <a:spcPct val="0"/>
                </a:spcBef>
                <a:buClrTx/>
                <a:buSzTx/>
                <a:buFontTx/>
                <a:buNone/>
              </a:pPr>
              <a:t>31</a:t>
            </a:fld>
            <a:endParaRPr lang="en-US" altLang="en-US" sz="1200">
              <a:latin typeface="Garamond" panose="02020404030301010803" pitchFamily="18" charset="0"/>
            </a:endParaRPr>
          </a:p>
        </p:txBody>
      </p:sp>
      <p:sp>
        <p:nvSpPr>
          <p:cNvPr id="348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533400" y="914400"/>
            <a:ext cx="8229600" cy="1139825"/>
          </a:xfrm>
        </p:spPr>
        <p:txBody>
          <a:bodyPr/>
          <a:lstStyle/>
          <a:p>
            <a:r>
              <a:rPr lang="en-US" altLang="en-US" b="1"/>
              <a:t>Ada juga yang membagi hipotesis:</a:t>
            </a:r>
            <a:endParaRPr lang="id-ID" altLang="en-US" b="1"/>
          </a:p>
        </p:txBody>
      </p:sp>
      <p:sp>
        <p:nvSpPr>
          <p:cNvPr id="3" name="Content Placeholder 2"/>
          <p:cNvSpPr>
            <a:spLocks noGrp="1"/>
          </p:cNvSpPr>
          <p:nvPr>
            <p:ph idx="4294967295"/>
          </p:nvPr>
        </p:nvSpPr>
        <p:spPr>
          <a:xfrm>
            <a:off x="533400" y="1905000"/>
            <a:ext cx="8229600" cy="4530725"/>
          </a:xfrm>
        </p:spPr>
        <p:txBody>
          <a:bodyPr/>
          <a:lstStyle/>
          <a:p>
            <a:pPr marL="685800">
              <a:defRPr/>
            </a:pPr>
            <a:endParaRPr lang="en-US" sz="3200" dirty="0"/>
          </a:p>
          <a:p>
            <a:pPr marL="685800">
              <a:defRPr/>
            </a:pPr>
            <a:r>
              <a:rPr lang="en-US" sz="3200" dirty="0" err="1"/>
              <a:t>Hipotesis</a:t>
            </a:r>
            <a:r>
              <a:rPr lang="en-US" sz="3200" dirty="0"/>
              <a:t> </a:t>
            </a:r>
            <a:r>
              <a:rPr lang="en-US" sz="3200" dirty="0" err="1"/>
              <a:t>deskriptif</a:t>
            </a:r>
            <a:endParaRPr lang="en-US" sz="3200" dirty="0"/>
          </a:p>
          <a:p>
            <a:pPr marL="685800">
              <a:defRPr/>
            </a:pPr>
            <a:r>
              <a:rPr lang="en-US" sz="3200" dirty="0" err="1"/>
              <a:t>Hipotesis</a:t>
            </a:r>
            <a:r>
              <a:rPr lang="en-US" sz="3200" dirty="0"/>
              <a:t> </a:t>
            </a:r>
            <a:r>
              <a:rPr lang="en-US" sz="3200" dirty="0" err="1"/>
              <a:t>komparatif</a:t>
            </a:r>
            <a:endParaRPr lang="en-US" sz="3200" dirty="0"/>
          </a:p>
          <a:p>
            <a:pPr marL="685800">
              <a:defRPr/>
            </a:pPr>
            <a:r>
              <a:rPr lang="en-US" sz="3200" dirty="0" err="1"/>
              <a:t>Hipotesis</a:t>
            </a:r>
            <a:r>
              <a:rPr lang="en-US" sz="3200" dirty="0"/>
              <a:t> </a:t>
            </a:r>
            <a:r>
              <a:rPr lang="en-US" sz="3200" dirty="0" err="1"/>
              <a:t>assosiatif</a:t>
            </a:r>
            <a:endParaRPr lang="en-US" sz="3200" dirty="0"/>
          </a:p>
          <a:p>
            <a:pPr>
              <a:defRPr/>
            </a:pPr>
            <a:endParaRPr lang="id-ID" dirty="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F29341A-A5A0-443F-A493-90687075CF12}" type="slidenum">
              <a:rPr lang="en-US" altLang="en-US" sz="1200" smtClean="0">
                <a:latin typeface="Garamond" panose="02020404030301010803" pitchFamily="18" charset="0"/>
              </a:rPr>
              <a:pPr>
                <a:spcBef>
                  <a:spcPct val="0"/>
                </a:spcBef>
                <a:buClrTx/>
                <a:buSzTx/>
                <a:buFontTx/>
                <a:buNone/>
              </a:pPr>
              <a:t>32</a:t>
            </a:fld>
            <a:endParaRPr lang="en-US" altLang="en-US" sz="1200">
              <a:latin typeface="Garamond" panose="02020404030301010803" pitchFamily="18" charset="0"/>
            </a:endParaRP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457200" y="457200"/>
            <a:ext cx="8229600" cy="655638"/>
          </a:xfrm>
        </p:spPr>
        <p:txBody>
          <a:bodyPr/>
          <a:lstStyle/>
          <a:p>
            <a:pPr algn="ctr"/>
            <a:r>
              <a:rPr lang="en-US" altLang="en-US" sz="3600" b="1"/>
              <a:t>Rumusan Hipotesis</a:t>
            </a:r>
          </a:p>
        </p:txBody>
      </p:sp>
      <p:sp>
        <p:nvSpPr>
          <p:cNvPr id="36867" name="Content Placeholder 2"/>
          <p:cNvSpPr>
            <a:spLocks noGrp="1"/>
          </p:cNvSpPr>
          <p:nvPr>
            <p:ph idx="4294967295"/>
          </p:nvPr>
        </p:nvSpPr>
        <p:spPr>
          <a:xfrm>
            <a:off x="533400" y="1295400"/>
            <a:ext cx="8229600" cy="5140325"/>
          </a:xfrm>
        </p:spPr>
        <p:txBody>
          <a:bodyPr/>
          <a:lstStyle/>
          <a:p>
            <a:r>
              <a:rPr lang="en-US" altLang="en-US" sz="2400"/>
              <a:t>Hipotesis nol (Ho) juga sering disebut hipotesis statistik, yaitu hipotesis yang diuji dengan statistik. </a:t>
            </a:r>
          </a:p>
          <a:p>
            <a:pPr>
              <a:buFont typeface="Wingdings" panose="05000000000000000000" pitchFamily="2" charset="2"/>
              <a:buNone/>
            </a:pPr>
            <a:r>
              <a:rPr lang="en-US" altLang="en-US" sz="2400"/>
              <a:t>	Bentuk dasar dari hipotesis ini adalah yang menyatakan tidak ada hubungan antara variable X dan Variable Y yang akan diteliti</a:t>
            </a:r>
          </a:p>
          <a:p>
            <a:r>
              <a:rPr lang="en-US" altLang="en-US" sz="2400"/>
              <a:t>Hipotesis alternatif (Ha) adalah lawan dari Ho. Bentuk dasar dari hipotesis adalaah menyatakan ada hubungan antara variable X dengan Variable Y.</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E9B5FFC7-4EDB-4D1A-9641-9F1B9D883121}" type="slidenum">
              <a:rPr lang="en-US" altLang="en-US" sz="1200" smtClean="0">
                <a:latin typeface="Garamond" panose="02020404030301010803" pitchFamily="18" charset="0"/>
              </a:rPr>
              <a:pPr>
                <a:spcBef>
                  <a:spcPct val="0"/>
                </a:spcBef>
                <a:buClrTx/>
                <a:buSzTx/>
                <a:buFontTx/>
                <a:buNone/>
              </a:pPr>
              <a:t>33</a:t>
            </a:fld>
            <a:endParaRPr lang="en-US" altLang="en-US" sz="1200">
              <a:latin typeface="Garamond" panose="02020404030301010803" pitchFamily="18" charset="0"/>
            </a:endParaRPr>
          </a:p>
        </p:txBody>
      </p:sp>
      <p:sp>
        <p:nvSpPr>
          <p:cNvPr id="368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457200" y="762000"/>
            <a:ext cx="8229600" cy="655638"/>
          </a:xfrm>
        </p:spPr>
        <p:txBody>
          <a:bodyPr/>
          <a:lstStyle/>
          <a:p>
            <a:r>
              <a:rPr lang="en-US" altLang="en-US" sz="3600" b="1"/>
              <a:t>Rumusan hipotesis …lanjutan</a:t>
            </a:r>
            <a:endParaRPr lang="id-ID" altLang="en-US" sz="3600" b="1"/>
          </a:p>
        </p:txBody>
      </p:sp>
      <p:sp>
        <p:nvSpPr>
          <p:cNvPr id="37891" name="Content Placeholder 2"/>
          <p:cNvSpPr>
            <a:spLocks noGrp="1"/>
          </p:cNvSpPr>
          <p:nvPr>
            <p:ph idx="4294967295"/>
          </p:nvPr>
        </p:nvSpPr>
        <p:spPr>
          <a:xfrm>
            <a:off x="533400" y="1905000"/>
            <a:ext cx="8229600" cy="4530725"/>
          </a:xfrm>
        </p:spPr>
        <p:txBody>
          <a:bodyPr/>
          <a:lstStyle/>
          <a:p>
            <a:r>
              <a:rPr lang="en-US" altLang="en-US" sz="3200"/>
              <a:t>Hipotesi kerja (Hk) adalah hipotesis spesifik yang dibangun berdasarkan masalah-masalah khusus yang akan diuji. </a:t>
            </a:r>
          </a:p>
          <a:p>
            <a:r>
              <a:rPr lang="en-US" altLang="en-US" sz="3200"/>
              <a:t>Hipotesis Hk ini digunakan untuk merpertegas Ho dan Ha dalam statement yang lebih spesifik pada parameter tertentu dari variable yang dihipotesiskan.</a:t>
            </a:r>
          </a:p>
          <a:p>
            <a:endParaRPr lang="id-ID" altLang="en-US"/>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DAF6ABE-CB2C-43A4-A6E3-702DCEC3AC2A}" type="slidenum">
              <a:rPr lang="en-US" altLang="en-US" sz="1200" smtClean="0">
                <a:latin typeface="Garamond" panose="02020404030301010803" pitchFamily="18" charset="0"/>
              </a:rPr>
              <a:pPr>
                <a:spcBef>
                  <a:spcPct val="0"/>
                </a:spcBef>
                <a:buClrTx/>
                <a:buSzTx/>
                <a:buFontTx/>
                <a:buNone/>
              </a:pPr>
              <a:t>34</a:t>
            </a:fld>
            <a:endParaRPr lang="en-US" altLang="en-US" sz="1200">
              <a:latin typeface="Garamond" panose="02020404030301010803" pitchFamily="18" charset="0"/>
            </a:endParaRPr>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381000" y="1066800"/>
            <a:ext cx="8229600" cy="685800"/>
          </a:xfrm>
        </p:spPr>
        <p:txBody>
          <a:bodyPr/>
          <a:lstStyle/>
          <a:p>
            <a:pPr algn="ctr"/>
            <a:r>
              <a:rPr lang="en-US" altLang="en-US" sz="2800" b="1"/>
              <a:t>H</a:t>
            </a:r>
            <a:r>
              <a:rPr lang="en-US" altLang="en-US" sz="3600" b="1"/>
              <a:t>ipotesis deskriptif</a:t>
            </a:r>
            <a:endParaRPr lang="id-ID" altLang="en-US" sz="3600" b="1"/>
          </a:p>
        </p:txBody>
      </p:sp>
      <p:sp>
        <p:nvSpPr>
          <p:cNvPr id="3" name="Content Placeholder 2"/>
          <p:cNvSpPr>
            <a:spLocks noGrp="1"/>
          </p:cNvSpPr>
          <p:nvPr>
            <p:ph idx="4294967295"/>
          </p:nvPr>
        </p:nvSpPr>
        <p:spPr>
          <a:xfrm>
            <a:off x="533400" y="1905000"/>
            <a:ext cx="8229600" cy="4530725"/>
          </a:xfrm>
        </p:spPr>
        <p:txBody>
          <a:bodyPr/>
          <a:lstStyle/>
          <a:p>
            <a:pPr>
              <a:defRPr/>
            </a:pPr>
            <a:r>
              <a:rPr lang="en-US" sz="2400" dirty="0" err="1"/>
              <a:t>Hipotesis</a:t>
            </a:r>
            <a:r>
              <a:rPr lang="en-US" sz="2400" dirty="0"/>
              <a:t> </a:t>
            </a:r>
            <a:r>
              <a:rPr lang="en-US" sz="2400" dirty="0" err="1"/>
              <a:t>deskriptif</a:t>
            </a:r>
            <a:r>
              <a:rPr lang="en-US" sz="2400" dirty="0"/>
              <a:t>, </a:t>
            </a:r>
            <a:r>
              <a:rPr lang="en-US" sz="2400" dirty="0" err="1"/>
              <a:t>yaitu</a:t>
            </a:r>
            <a:r>
              <a:rPr lang="en-US" sz="2400" dirty="0"/>
              <a:t>: </a:t>
            </a:r>
            <a:r>
              <a:rPr lang="en-US" sz="2400" dirty="0" err="1"/>
              <a:t>dugaan</a:t>
            </a:r>
            <a:r>
              <a:rPr lang="en-US" sz="2400" dirty="0"/>
              <a:t> </a:t>
            </a:r>
            <a:r>
              <a:rPr lang="en-US" sz="2400" dirty="0" err="1"/>
              <a:t>tentang</a:t>
            </a:r>
            <a:r>
              <a:rPr lang="en-US" sz="2400" dirty="0"/>
              <a:t> </a:t>
            </a:r>
            <a:r>
              <a:rPr lang="en-US" sz="2400" dirty="0" err="1"/>
              <a:t>nilai</a:t>
            </a:r>
            <a:r>
              <a:rPr lang="en-US" sz="2400" dirty="0"/>
              <a:t> </a:t>
            </a:r>
            <a:r>
              <a:rPr lang="en-US" sz="2400" dirty="0" err="1"/>
              <a:t>satu</a:t>
            </a:r>
            <a:r>
              <a:rPr lang="en-US" sz="2400" dirty="0"/>
              <a:t> </a:t>
            </a:r>
            <a:r>
              <a:rPr lang="en-US" sz="2400" dirty="0" err="1"/>
              <a:t>variabel</a:t>
            </a:r>
            <a:r>
              <a:rPr lang="en-US" sz="2400" dirty="0"/>
              <a:t> </a:t>
            </a:r>
            <a:r>
              <a:rPr lang="en-US" sz="2400" dirty="0" err="1"/>
              <a:t>independen</a:t>
            </a:r>
            <a:r>
              <a:rPr lang="en-US" sz="2400" dirty="0"/>
              <a:t>, </a:t>
            </a:r>
            <a:r>
              <a:rPr lang="en-US" sz="2400" dirty="0" err="1"/>
              <a:t>tidak</a:t>
            </a:r>
            <a:r>
              <a:rPr lang="en-US" sz="2400" dirty="0"/>
              <a:t> </a:t>
            </a:r>
            <a:r>
              <a:rPr lang="en-US" sz="2400" dirty="0" err="1"/>
              <a:t>membuat</a:t>
            </a:r>
            <a:r>
              <a:rPr lang="en-US" sz="2400" dirty="0"/>
              <a:t> </a:t>
            </a:r>
            <a:r>
              <a:rPr lang="en-US" sz="2400" dirty="0" err="1"/>
              <a:t>perbandingan</a:t>
            </a:r>
            <a:r>
              <a:rPr lang="en-US" sz="2400" dirty="0"/>
              <a:t> </a:t>
            </a:r>
            <a:r>
              <a:rPr lang="en-US" sz="2400" dirty="0" err="1"/>
              <a:t>atau</a:t>
            </a:r>
            <a:r>
              <a:rPr lang="en-US" sz="2400" dirty="0"/>
              <a:t> </a:t>
            </a:r>
            <a:r>
              <a:rPr lang="en-US" sz="2400" dirty="0" err="1"/>
              <a:t>hubungan</a:t>
            </a:r>
            <a:r>
              <a:rPr lang="en-US" sz="2400" dirty="0"/>
              <a:t>.</a:t>
            </a:r>
          </a:p>
          <a:p>
            <a:pPr>
              <a:defRPr/>
            </a:pPr>
            <a:r>
              <a:rPr lang="en-US" sz="2400" dirty="0" err="1"/>
              <a:t>Contoh</a:t>
            </a:r>
            <a:r>
              <a:rPr lang="en-US" sz="2400" dirty="0"/>
              <a:t> </a:t>
            </a:r>
            <a:r>
              <a:rPr lang="en-US" sz="2400" dirty="0" err="1"/>
              <a:t>rumusan</a:t>
            </a:r>
            <a:r>
              <a:rPr lang="en-US" sz="2400" dirty="0"/>
              <a:t> </a:t>
            </a:r>
            <a:r>
              <a:rPr lang="en-US" sz="2400" dirty="0" err="1"/>
              <a:t>masalah</a:t>
            </a:r>
            <a:r>
              <a:rPr lang="en-US" sz="2400" dirty="0"/>
              <a:t>:</a:t>
            </a:r>
          </a:p>
          <a:p>
            <a:pPr marL="685800">
              <a:defRPr/>
            </a:pPr>
            <a:r>
              <a:rPr lang="en-US" sz="2400" dirty="0" err="1"/>
              <a:t>Seberapa</a:t>
            </a:r>
            <a:r>
              <a:rPr lang="en-US" sz="2400" dirty="0"/>
              <a:t> </a:t>
            </a:r>
            <a:r>
              <a:rPr lang="en-US" sz="2400" dirty="0" err="1"/>
              <a:t>baik</a:t>
            </a:r>
            <a:r>
              <a:rPr lang="en-US" sz="2400" dirty="0"/>
              <a:t> </a:t>
            </a:r>
            <a:r>
              <a:rPr lang="en-US" sz="2400" dirty="0" err="1"/>
              <a:t>gaya</a:t>
            </a:r>
            <a:r>
              <a:rPr lang="en-US" sz="2400" dirty="0"/>
              <a:t> </a:t>
            </a:r>
            <a:r>
              <a:rPr lang="en-US" sz="2400"/>
              <a:t>kepemimpinan</a:t>
            </a:r>
            <a:r>
              <a:rPr lang="en-US" sz="2400" dirty="0"/>
              <a:t> di </a:t>
            </a:r>
            <a:r>
              <a:rPr lang="en-US" sz="2400" dirty="0" err="1"/>
              <a:t>Perpustakaan</a:t>
            </a:r>
            <a:r>
              <a:rPr lang="en-US" sz="2400" dirty="0"/>
              <a:t> UIN </a:t>
            </a:r>
            <a:r>
              <a:rPr lang="en-US" sz="2400" dirty="0" err="1"/>
              <a:t>Ar-Raniry</a:t>
            </a:r>
            <a:r>
              <a:rPr lang="en-US" sz="2400" dirty="0"/>
              <a:t>?</a:t>
            </a:r>
          </a:p>
          <a:p>
            <a:pPr marL="685800">
              <a:defRPr/>
            </a:pPr>
            <a:endParaRPr lang="en-US" sz="2400" dirty="0"/>
          </a:p>
          <a:p>
            <a:pPr>
              <a:defRPr/>
            </a:pPr>
            <a:r>
              <a:rPr lang="en-US" sz="2400" dirty="0" err="1"/>
              <a:t>Hipotesisnya</a:t>
            </a:r>
            <a:r>
              <a:rPr lang="en-US" sz="2400" dirty="0"/>
              <a:t>:</a:t>
            </a:r>
          </a:p>
          <a:p>
            <a:pPr marL="685800">
              <a:defRPr/>
            </a:pPr>
            <a:r>
              <a:rPr lang="en-US" sz="2400" dirty="0"/>
              <a:t>Gaya </a:t>
            </a:r>
            <a:r>
              <a:rPr lang="en-US" sz="2400" dirty="0" err="1"/>
              <a:t>kepemimpinan</a:t>
            </a:r>
            <a:r>
              <a:rPr lang="en-US" sz="2400" dirty="0"/>
              <a:t> </a:t>
            </a:r>
            <a:r>
              <a:rPr lang="en-US" sz="2400" dirty="0" err="1"/>
              <a:t>di</a:t>
            </a:r>
            <a:r>
              <a:rPr lang="en-US" sz="2400" dirty="0"/>
              <a:t> </a:t>
            </a:r>
            <a:r>
              <a:rPr lang="en-US" sz="2400" dirty="0" err="1"/>
              <a:t>Perpustakaan</a:t>
            </a:r>
            <a:r>
              <a:rPr lang="en-US" sz="2400" dirty="0"/>
              <a:t> UIN </a:t>
            </a:r>
            <a:r>
              <a:rPr lang="en-US" sz="2400" dirty="0" err="1"/>
              <a:t>Ar</a:t>
            </a:r>
            <a:r>
              <a:rPr lang="en-US" sz="2400" dirty="0"/>
              <a:t>-</a:t>
            </a:r>
            <a:r>
              <a:rPr lang="en-US" sz="2400" dirty="0" err="1"/>
              <a:t>Raniry</a:t>
            </a:r>
            <a:r>
              <a:rPr lang="en-US" sz="2400" dirty="0"/>
              <a:t> </a:t>
            </a:r>
            <a:r>
              <a:rPr lang="en-US" sz="2400" dirty="0" err="1"/>
              <a:t>telah</a:t>
            </a:r>
            <a:r>
              <a:rPr lang="en-US" sz="2400" dirty="0"/>
              <a:t> </a:t>
            </a:r>
            <a:r>
              <a:rPr lang="en-US" sz="2400" dirty="0" err="1"/>
              <a:t>mencapai</a:t>
            </a:r>
            <a:r>
              <a:rPr lang="en-US" sz="2400" dirty="0"/>
              <a:t> 70% </a:t>
            </a:r>
            <a:r>
              <a:rPr lang="en-US" sz="2400" dirty="0" err="1"/>
              <a:t>dari</a:t>
            </a:r>
            <a:r>
              <a:rPr lang="en-US" sz="2400" dirty="0"/>
              <a:t> yang </a:t>
            </a:r>
            <a:r>
              <a:rPr lang="en-US" sz="2400" dirty="0" err="1"/>
              <a:t>diharapkan</a:t>
            </a:r>
            <a:r>
              <a:rPr lang="en-US" sz="2400" dirty="0"/>
              <a:t>.</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4BE7376-66F4-42BE-9C08-A6F08D679C16}" type="slidenum">
              <a:rPr lang="en-US" altLang="en-US" sz="1200" smtClean="0">
                <a:latin typeface="Garamond" panose="02020404030301010803" pitchFamily="18" charset="0"/>
              </a:rPr>
              <a:pPr>
                <a:spcBef>
                  <a:spcPct val="0"/>
                </a:spcBef>
                <a:buClrTx/>
                <a:buSzTx/>
                <a:buFontTx/>
                <a:buNone/>
              </a:pPr>
              <a:t>35</a:t>
            </a:fld>
            <a:endParaRPr lang="en-US" altLang="en-US" sz="1200">
              <a:latin typeface="Garamond" panose="02020404030301010803" pitchFamily="18" charset="0"/>
            </a:endParaRPr>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533400"/>
            <a:ext cx="8229600" cy="636588"/>
          </a:xfrm>
        </p:spPr>
        <p:txBody>
          <a:bodyPr/>
          <a:lstStyle/>
          <a:p>
            <a:pPr algn="ctr" eaLnBrk="1" hangingPunct="1"/>
            <a:r>
              <a:rPr lang="en-US" altLang="en-US" sz="3600" b="1">
                <a:solidFill>
                  <a:schemeClr val="tx1"/>
                </a:solidFill>
              </a:rPr>
              <a:t>Hipotesis Komparatif</a:t>
            </a:r>
          </a:p>
        </p:txBody>
      </p:sp>
      <p:sp>
        <p:nvSpPr>
          <p:cNvPr id="12291" name="Rectangle 3"/>
          <p:cNvSpPr>
            <a:spLocks noGrp="1" noChangeArrowheads="1"/>
          </p:cNvSpPr>
          <p:nvPr>
            <p:ph type="body" idx="4294967295"/>
          </p:nvPr>
        </p:nvSpPr>
        <p:spPr>
          <a:xfrm>
            <a:off x="457200" y="1219200"/>
            <a:ext cx="8229600" cy="5105400"/>
          </a:xfrm>
        </p:spPr>
        <p:txBody>
          <a:bodyPr/>
          <a:lstStyle/>
          <a:p>
            <a:pPr marL="622300" indent="-622300" eaLnBrk="1" hangingPunct="1">
              <a:buFont typeface="Wingdings" panose="05000000000000000000" pitchFamily="2" charset="2"/>
              <a:buNone/>
              <a:defRPr/>
            </a:pPr>
            <a:r>
              <a:rPr lang="en-US" sz="2200" dirty="0" err="1"/>
              <a:t>Adalah</a:t>
            </a:r>
            <a:r>
              <a:rPr lang="en-US" sz="2200" dirty="0"/>
              <a:t> </a:t>
            </a:r>
            <a:r>
              <a:rPr lang="en-US" sz="2200" dirty="0" err="1"/>
              <a:t>pernyataan</a:t>
            </a:r>
            <a:r>
              <a:rPr lang="en-US" sz="2200" dirty="0"/>
              <a:t> yang </a:t>
            </a:r>
            <a:r>
              <a:rPr lang="en-US" sz="2200" dirty="0" err="1"/>
              <a:t>menunjukkan</a:t>
            </a:r>
            <a:r>
              <a:rPr lang="en-US" sz="2200" dirty="0"/>
              <a:t> </a:t>
            </a:r>
            <a:r>
              <a:rPr lang="en-US" sz="2200" dirty="0" err="1"/>
              <a:t>dugaan</a:t>
            </a:r>
            <a:r>
              <a:rPr lang="en-US" sz="2200" dirty="0"/>
              <a:t> </a:t>
            </a:r>
            <a:r>
              <a:rPr lang="en-US" sz="2200" dirty="0" err="1"/>
              <a:t>nilai</a:t>
            </a:r>
            <a:r>
              <a:rPr lang="en-US" sz="2200" dirty="0"/>
              <a:t> </a:t>
            </a:r>
            <a:r>
              <a:rPr lang="en-US" sz="2200" dirty="0" err="1"/>
              <a:t>dalam</a:t>
            </a:r>
            <a:r>
              <a:rPr lang="en-US" sz="2200" dirty="0"/>
              <a:t> </a:t>
            </a:r>
            <a:r>
              <a:rPr lang="en-US" sz="2200" dirty="0" err="1"/>
              <a:t>satu</a:t>
            </a:r>
            <a:r>
              <a:rPr lang="en-US" sz="2200" dirty="0"/>
              <a:t> variable </a:t>
            </a:r>
            <a:r>
              <a:rPr lang="en-US" sz="2200" dirty="0" err="1"/>
              <a:t>atau</a:t>
            </a:r>
            <a:r>
              <a:rPr lang="en-US" sz="2200" dirty="0"/>
              <a:t> </a:t>
            </a:r>
            <a:r>
              <a:rPr lang="en-US" sz="2200" dirty="0" err="1"/>
              <a:t>lebih</a:t>
            </a:r>
            <a:r>
              <a:rPr lang="en-US" sz="2200" dirty="0"/>
              <a:t> </a:t>
            </a:r>
            <a:r>
              <a:rPr lang="en-US" sz="2200" dirty="0" err="1"/>
              <a:t>pada</a:t>
            </a:r>
            <a:r>
              <a:rPr lang="en-US" sz="2200" dirty="0"/>
              <a:t> </a:t>
            </a:r>
            <a:r>
              <a:rPr lang="en-US" sz="2200" dirty="0" err="1"/>
              <a:t>sampel</a:t>
            </a:r>
            <a:r>
              <a:rPr lang="en-US" sz="2200" dirty="0"/>
              <a:t> yang  </a:t>
            </a:r>
            <a:r>
              <a:rPr lang="en-US" sz="2200" dirty="0" err="1"/>
              <a:t>berbeda</a:t>
            </a:r>
            <a:r>
              <a:rPr lang="en-US" sz="2200" dirty="0"/>
              <a:t>.</a:t>
            </a:r>
          </a:p>
          <a:p>
            <a:pPr marL="622300" indent="-622300" eaLnBrk="1" hangingPunct="1">
              <a:buFont typeface="Wingdings" panose="05000000000000000000" pitchFamily="2" charset="2"/>
              <a:buNone/>
              <a:defRPr/>
            </a:pPr>
            <a:endParaRPr lang="en-US" sz="2200" dirty="0"/>
          </a:p>
          <a:p>
            <a:pPr marL="622300" indent="-622300" eaLnBrk="1" hangingPunct="1">
              <a:buFont typeface="Wingdings" panose="05000000000000000000" pitchFamily="2" charset="2"/>
              <a:buNone/>
              <a:defRPr/>
            </a:pPr>
            <a:r>
              <a:rPr lang="en-US" sz="2000" dirty="0" err="1"/>
              <a:t>Contoh</a:t>
            </a:r>
            <a:r>
              <a:rPr lang="en-US" sz="2000" dirty="0"/>
              <a:t> </a:t>
            </a:r>
            <a:r>
              <a:rPr lang="en-US" sz="2000" dirty="0" err="1"/>
              <a:t>rumusan</a:t>
            </a:r>
            <a:r>
              <a:rPr lang="en-US" sz="2000" dirty="0"/>
              <a:t> </a:t>
            </a:r>
            <a:r>
              <a:rPr lang="en-US" sz="2000" dirty="0" err="1"/>
              <a:t>masalah</a:t>
            </a:r>
            <a:r>
              <a:rPr lang="en-US" sz="2000" dirty="0"/>
              <a:t>:</a:t>
            </a:r>
          </a:p>
          <a:p>
            <a:pPr marL="622300" indent="-622300" eaLnBrk="1" hangingPunct="1">
              <a:buFontTx/>
              <a:buChar char="-"/>
              <a:defRPr/>
            </a:pPr>
            <a:r>
              <a:rPr lang="en-US" sz="2000" dirty="0" err="1"/>
              <a:t>Apakah</a:t>
            </a:r>
            <a:r>
              <a:rPr lang="en-US" sz="2000" dirty="0"/>
              <a:t> </a:t>
            </a:r>
            <a:r>
              <a:rPr lang="en-US" sz="2000" dirty="0" err="1"/>
              <a:t>ada</a:t>
            </a:r>
            <a:r>
              <a:rPr lang="en-US" sz="2000" dirty="0"/>
              <a:t> </a:t>
            </a:r>
            <a:r>
              <a:rPr lang="en-US" sz="2000" dirty="0" err="1"/>
              <a:t>perbedaan</a:t>
            </a:r>
            <a:r>
              <a:rPr lang="en-US" sz="2000" dirty="0"/>
              <a:t> </a:t>
            </a:r>
            <a:r>
              <a:rPr lang="en-US" sz="2000" dirty="0" err="1"/>
              <a:t>produktivitas</a:t>
            </a:r>
            <a:r>
              <a:rPr lang="en-US" sz="2000" dirty="0"/>
              <a:t> </a:t>
            </a:r>
            <a:r>
              <a:rPr lang="en-US" sz="2000" dirty="0" err="1"/>
              <a:t>kerja</a:t>
            </a:r>
            <a:r>
              <a:rPr lang="en-US" sz="2000" dirty="0"/>
              <a:t> </a:t>
            </a:r>
            <a:r>
              <a:rPr lang="en-US" sz="2000" dirty="0" err="1"/>
              <a:t>pustakawan</a:t>
            </a:r>
            <a:r>
              <a:rPr lang="en-US" sz="2000" dirty="0"/>
              <a:t> </a:t>
            </a:r>
            <a:r>
              <a:rPr lang="en-US" sz="2000" dirty="0" err="1"/>
              <a:t>antara</a:t>
            </a:r>
            <a:r>
              <a:rPr lang="en-US" sz="2000" dirty="0"/>
              <a:t> </a:t>
            </a:r>
            <a:r>
              <a:rPr lang="en-US" sz="2000" dirty="0" err="1"/>
              <a:t>pustakawan</a:t>
            </a:r>
            <a:r>
              <a:rPr lang="en-US" sz="2000" dirty="0"/>
              <a:t> </a:t>
            </a:r>
            <a:r>
              <a:rPr lang="en-US" sz="2000" dirty="0" err="1"/>
              <a:t>madya</a:t>
            </a:r>
            <a:r>
              <a:rPr lang="en-US" sz="2000" dirty="0"/>
              <a:t> </a:t>
            </a:r>
            <a:r>
              <a:rPr lang="en-US" sz="2000" dirty="0" err="1"/>
              <a:t>dan</a:t>
            </a:r>
            <a:r>
              <a:rPr lang="en-US" sz="2000" dirty="0"/>
              <a:t> </a:t>
            </a:r>
            <a:r>
              <a:rPr lang="en-US" sz="2000" dirty="0" err="1"/>
              <a:t>pustakawan</a:t>
            </a:r>
            <a:r>
              <a:rPr lang="en-US" sz="2000" dirty="0"/>
              <a:t> </a:t>
            </a:r>
            <a:r>
              <a:rPr lang="en-US" sz="2000" dirty="0" err="1"/>
              <a:t>utama</a:t>
            </a:r>
            <a:r>
              <a:rPr lang="en-US" sz="2000" dirty="0"/>
              <a:t>?</a:t>
            </a:r>
          </a:p>
          <a:p>
            <a:pPr marL="622300" indent="-622300" eaLnBrk="1" hangingPunct="1">
              <a:buFontTx/>
              <a:buChar char="-"/>
              <a:defRPr/>
            </a:pPr>
            <a:endParaRPr lang="en-US" sz="2000" dirty="0"/>
          </a:p>
          <a:p>
            <a:pPr marL="0" indent="0" eaLnBrk="1" hangingPunct="1">
              <a:buFontTx/>
              <a:buChar char="-"/>
              <a:defRPr/>
            </a:pPr>
            <a:r>
              <a:rPr lang="en-US" sz="2000" dirty="0" err="1"/>
              <a:t>Rumusan</a:t>
            </a:r>
            <a:r>
              <a:rPr lang="en-US" sz="2000" dirty="0"/>
              <a:t> </a:t>
            </a:r>
            <a:r>
              <a:rPr lang="en-US" sz="2000" dirty="0" err="1"/>
              <a:t>hipotesisnya</a:t>
            </a:r>
            <a:r>
              <a:rPr lang="en-US" sz="2000" dirty="0"/>
              <a:t>:</a:t>
            </a:r>
          </a:p>
          <a:p>
            <a:pPr marL="0" indent="0" eaLnBrk="1" hangingPunct="1">
              <a:buFontTx/>
              <a:buChar char="-"/>
              <a:defRPr/>
            </a:pPr>
            <a:r>
              <a:rPr lang="en-US" sz="2000" dirty="0"/>
              <a:t>- </a:t>
            </a:r>
            <a:r>
              <a:rPr lang="en-US" sz="2000" dirty="0" err="1"/>
              <a:t>tidak</a:t>
            </a:r>
            <a:r>
              <a:rPr lang="en-US" sz="2000" dirty="0"/>
              <a:t> </a:t>
            </a:r>
            <a:r>
              <a:rPr lang="en-US" sz="2000" dirty="0" err="1"/>
              <a:t>terdapat</a:t>
            </a:r>
            <a:r>
              <a:rPr lang="en-US" sz="2000" dirty="0"/>
              <a:t> </a:t>
            </a:r>
            <a:r>
              <a:rPr lang="en-US" sz="2000" dirty="0" err="1"/>
              <a:t>perbedaan</a:t>
            </a:r>
            <a:r>
              <a:rPr lang="en-US" sz="2000" dirty="0"/>
              <a:t> </a:t>
            </a:r>
            <a:r>
              <a:rPr lang="en-US" sz="2000" dirty="0" err="1"/>
              <a:t>produktivitas</a:t>
            </a:r>
            <a:r>
              <a:rPr lang="en-US" sz="2000" dirty="0"/>
              <a:t> </a:t>
            </a:r>
            <a:r>
              <a:rPr lang="en-US" sz="2000" dirty="0" err="1"/>
              <a:t>kerja</a:t>
            </a:r>
            <a:r>
              <a:rPr lang="en-US" sz="2000" dirty="0"/>
              <a:t> </a:t>
            </a:r>
            <a:r>
              <a:rPr lang="en-US" sz="2000" dirty="0" err="1"/>
              <a:t>pustakawan</a:t>
            </a:r>
            <a:r>
              <a:rPr lang="en-US" sz="2000" dirty="0"/>
              <a:t> </a:t>
            </a:r>
            <a:r>
              <a:rPr lang="en-US" sz="2000" dirty="0" err="1"/>
              <a:t>madya</a:t>
            </a:r>
            <a:r>
              <a:rPr lang="en-US" sz="2000" dirty="0"/>
              <a:t> </a:t>
            </a:r>
            <a:r>
              <a:rPr lang="en-US" sz="2000" dirty="0" err="1"/>
              <a:t>dengan</a:t>
            </a:r>
            <a:r>
              <a:rPr lang="en-US" sz="2000" dirty="0"/>
              <a:t> </a:t>
            </a:r>
            <a:r>
              <a:rPr lang="en-US" sz="2000" dirty="0" err="1"/>
              <a:t>pustakawan</a:t>
            </a:r>
            <a:r>
              <a:rPr lang="en-US" sz="2000" dirty="0"/>
              <a:t> </a:t>
            </a:r>
            <a:r>
              <a:rPr lang="en-US" sz="2000" dirty="0" err="1"/>
              <a:t>utama</a:t>
            </a:r>
            <a:r>
              <a:rPr lang="en-US" sz="2000" dirty="0"/>
              <a:t>.</a:t>
            </a:r>
          </a:p>
          <a:p>
            <a:pPr marL="0" indent="0" eaLnBrk="1" hangingPunct="1">
              <a:buFontTx/>
              <a:buChar char="-"/>
              <a:defRPr/>
            </a:pPr>
            <a:endParaRPr lang="en-US" sz="2000" dirty="0"/>
          </a:p>
          <a:p>
            <a:pPr marL="0" indent="0" eaLnBrk="1" hangingPunct="1">
              <a:buFontTx/>
              <a:buChar char="-"/>
              <a:defRPr/>
            </a:pPr>
            <a:r>
              <a:rPr lang="en-US" sz="2000" dirty="0" err="1"/>
              <a:t>Hipotesis</a:t>
            </a:r>
            <a:r>
              <a:rPr lang="en-US" sz="2000" dirty="0"/>
              <a:t> </a:t>
            </a:r>
            <a:r>
              <a:rPr lang="en-US" sz="2000" dirty="0" err="1"/>
              <a:t>statistiknya</a:t>
            </a:r>
            <a:r>
              <a:rPr lang="en-US" sz="2000" dirty="0"/>
              <a:t>:</a:t>
            </a:r>
          </a:p>
          <a:p>
            <a:pPr marL="0" indent="0" eaLnBrk="1" hangingPunct="1">
              <a:buFontTx/>
              <a:buChar char="-"/>
              <a:defRPr/>
            </a:pPr>
            <a:r>
              <a:rPr lang="en-US" sz="2000" dirty="0"/>
              <a:t>Ho : µ</a:t>
            </a:r>
            <a:r>
              <a:rPr lang="en-US" sz="2000" baseline="-25000" dirty="0"/>
              <a:t>1</a:t>
            </a:r>
            <a:r>
              <a:rPr lang="en-US" sz="2000" dirty="0"/>
              <a:t> = µ</a:t>
            </a:r>
            <a:r>
              <a:rPr lang="en-US" sz="2000" baseline="-25000" dirty="0"/>
              <a:t>2</a:t>
            </a:r>
          </a:p>
          <a:p>
            <a:pPr marL="0" indent="0" eaLnBrk="1" hangingPunct="1">
              <a:buFontTx/>
              <a:buChar char="-"/>
              <a:defRPr/>
            </a:pPr>
            <a:r>
              <a:rPr lang="en-US" sz="2000" dirty="0"/>
              <a:t>Ha : µ</a:t>
            </a:r>
            <a:r>
              <a:rPr lang="en-US" sz="2000" baseline="-25000" dirty="0"/>
              <a:t>1</a:t>
            </a:r>
            <a:r>
              <a:rPr lang="en-US" sz="2000" dirty="0"/>
              <a:t> ≠ µ</a:t>
            </a:r>
            <a:r>
              <a:rPr lang="en-US" sz="2000" baseline="-25000" dirty="0"/>
              <a:t>2</a:t>
            </a:r>
          </a:p>
          <a:p>
            <a:pPr marL="622300" indent="-622300" eaLnBrk="1" hangingPunct="1">
              <a:buFont typeface="Wingdings" panose="05000000000000000000" pitchFamily="2" charset="2"/>
              <a:buNone/>
              <a:defRPr/>
            </a:pPr>
            <a:endParaRPr lang="en-US" sz="2000" dirty="0"/>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018DF664-AB46-4CF0-9F1D-924B73A9FEB3}" type="slidenum">
              <a:rPr lang="en-US" altLang="en-US" sz="1200" smtClean="0">
                <a:latin typeface="Garamond" panose="02020404030301010803" pitchFamily="18" charset="0"/>
              </a:rPr>
              <a:pPr>
                <a:spcBef>
                  <a:spcPct val="0"/>
                </a:spcBef>
                <a:buClrTx/>
                <a:buSzTx/>
                <a:buFontTx/>
                <a:buNone/>
              </a:pPr>
              <a:t>36</a:t>
            </a:fld>
            <a:endParaRPr lang="en-US" altLang="en-US" sz="1200">
              <a:latin typeface="Garamond" panose="02020404030301010803" pitchFamily="18" charset="0"/>
            </a:endParaRPr>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457200" y="457200"/>
            <a:ext cx="8229600" cy="457200"/>
          </a:xfrm>
        </p:spPr>
        <p:txBody>
          <a:bodyPr/>
          <a:lstStyle/>
          <a:p>
            <a:pPr algn="ctr"/>
            <a:r>
              <a:rPr lang="en-US" altLang="en-US" sz="3600" b="1"/>
              <a:t>Hipotesis Asosiatif (hubungan)</a:t>
            </a:r>
            <a:endParaRPr lang="id-ID" altLang="en-US" sz="3600" b="1"/>
          </a:p>
        </p:txBody>
      </p:sp>
      <p:sp>
        <p:nvSpPr>
          <p:cNvPr id="35843" name="Content Placeholder 2"/>
          <p:cNvSpPr>
            <a:spLocks noGrp="1"/>
          </p:cNvSpPr>
          <p:nvPr>
            <p:ph idx="4294967295"/>
          </p:nvPr>
        </p:nvSpPr>
        <p:spPr>
          <a:xfrm>
            <a:off x="533400" y="1219200"/>
            <a:ext cx="8229600" cy="5216525"/>
          </a:xfrm>
        </p:spPr>
        <p:txBody>
          <a:bodyPr/>
          <a:lstStyle/>
          <a:p>
            <a:pPr>
              <a:defRPr/>
            </a:pPr>
            <a:r>
              <a:rPr lang="en-US" altLang="en-US" sz="2000" dirty="0" err="1"/>
              <a:t>Adalah</a:t>
            </a:r>
            <a:r>
              <a:rPr lang="en-US" altLang="en-US" sz="2000" dirty="0"/>
              <a:t> </a:t>
            </a:r>
            <a:r>
              <a:rPr lang="en-US" altLang="en-US" sz="2000" dirty="0" err="1"/>
              <a:t>suatu</a:t>
            </a:r>
            <a:r>
              <a:rPr lang="en-US" altLang="en-US" sz="2000" dirty="0"/>
              <a:t> </a:t>
            </a:r>
            <a:r>
              <a:rPr lang="en-US" altLang="en-US" sz="2000" dirty="0" err="1"/>
              <a:t>pernyataan</a:t>
            </a:r>
            <a:r>
              <a:rPr lang="en-US" altLang="en-US" sz="2000" dirty="0"/>
              <a:t> yang </a:t>
            </a:r>
            <a:r>
              <a:rPr lang="en-US" altLang="en-US" sz="2000" dirty="0" err="1"/>
              <a:t>menunjukkan</a:t>
            </a:r>
            <a:r>
              <a:rPr lang="en-US" altLang="en-US" sz="2000" dirty="0"/>
              <a:t> </a:t>
            </a:r>
            <a:r>
              <a:rPr lang="en-US" altLang="en-US" sz="2000" dirty="0" err="1"/>
              <a:t>dugaan</a:t>
            </a:r>
            <a:r>
              <a:rPr lang="en-US" altLang="en-US" sz="2000" dirty="0"/>
              <a:t> </a:t>
            </a:r>
            <a:r>
              <a:rPr lang="en-US" altLang="en-US" sz="2000" dirty="0" err="1"/>
              <a:t>tentang</a:t>
            </a:r>
            <a:r>
              <a:rPr lang="en-US" altLang="en-US" sz="2000" dirty="0"/>
              <a:t> </a:t>
            </a:r>
            <a:r>
              <a:rPr lang="en-US" altLang="en-US" sz="2000" dirty="0" err="1"/>
              <a:t>hubungan</a:t>
            </a:r>
            <a:r>
              <a:rPr lang="en-US" altLang="en-US" sz="2000" dirty="0"/>
              <a:t> </a:t>
            </a:r>
            <a:r>
              <a:rPr lang="en-US" altLang="en-US" sz="2000" dirty="0" err="1"/>
              <a:t>antara</a:t>
            </a:r>
            <a:r>
              <a:rPr lang="en-US" altLang="en-US" sz="2000" dirty="0"/>
              <a:t> </a:t>
            </a:r>
            <a:r>
              <a:rPr lang="en-US" altLang="en-US" sz="2000" dirty="0" err="1"/>
              <a:t>dua</a:t>
            </a:r>
            <a:r>
              <a:rPr lang="en-US" altLang="en-US" sz="2000" dirty="0"/>
              <a:t> variable </a:t>
            </a:r>
            <a:r>
              <a:rPr lang="en-US" altLang="en-US" sz="2000" dirty="0" err="1"/>
              <a:t>atau</a:t>
            </a:r>
            <a:r>
              <a:rPr lang="en-US" altLang="en-US" sz="2000" dirty="0"/>
              <a:t> </a:t>
            </a:r>
            <a:r>
              <a:rPr lang="en-US" altLang="en-US" sz="2000" dirty="0" err="1"/>
              <a:t>lebih</a:t>
            </a:r>
            <a:r>
              <a:rPr lang="en-US" altLang="en-US" sz="2000" dirty="0"/>
              <a:t>.</a:t>
            </a:r>
          </a:p>
          <a:p>
            <a:pPr>
              <a:buFont typeface="Wingdings" panose="05000000000000000000" pitchFamily="2" charset="2"/>
              <a:buNone/>
              <a:defRPr/>
            </a:pPr>
            <a:r>
              <a:rPr lang="en-US" altLang="en-US" sz="2000" dirty="0" err="1"/>
              <a:t>Contoh</a:t>
            </a:r>
            <a:r>
              <a:rPr lang="en-US" altLang="en-US" sz="2000" dirty="0"/>
              <a:t> </a:t>
            </a:r>
            <a:r>
              <a:rPr lang="en-US" altLang="en-US" sz="2000" dirty="0" err="1"/>
              <a:t>rumusan</a:t>
            </a:r>
            <a:r>
              <a:rPr lang="en-US" altLang="en-US" sz="2000" dirty="0"/>
              <a:t> </a:t>
            </a:r>
            <a:r>
              <a:rPr lang="en-US" altLang="en-US" sz="2000" dirty="0" err="1"/>
              <a:t>masalah</a:t>
            </a:r>
            <a:r>
              <a:rPr lang="en-US" altLang="en-US" sz="2000" dirty="0"/>
              <a:t>:</a:t>
            </a:r>
          </a:p>
          <a:p>
            <a:pPr>
              <a:defRPr/>
            </a:pPr>
            <a:r>
              <a:rPr lang="en-US" altLang="en-US" sz="2000" dirty="0" err="1"/>
              <a:t>Apakah</a:t>
            </a:r>
            <a:r>
              <a:rPr lang="en-US" altLang="en-US" sz="2000" dirty="0"/>
              <a:t> </a:t>
            </a:r>
            <a:r>
              <a:rPr lang="en-US" altLang="en-US" sz="2000" dirty="0" err="1"/>
              <a:t>ada</a:t>
            </a:r>
            <a:r>
              <a:rPr lang="en-US" altLang="en-US" sz="2000" dirty="0"/>
              <a:t> </a:t>
            </a:r>
            <a:r>
              <a:rPr lang="en-US" altLang="en-US" sz="2000" dirty="0" err="1"/>
              <a:t>korelasi</a:t>
            </a:r>
            <a:r>
              <a:rPr lang="en-US" altLang="en-US" sz="2000" dirty="0"/>
              <a:t> </a:t>
            </a:r>
            <a:r>
              <a:rPr lang="en-US" altLang="en-US" sz="2000" dirty="0" err="1"/>
              <a:t>antara</a:t>
            </a:r>
            <a:r>
              <a:rPr lang="en-US" altLang="en-US" sz="2000" dirty="0"/>
              <a:t> </a:t>
            </a:r>
            <a:r>
              <a:rPr lang="en-US" altLang="en-US" sz="2000" dirty="0" err="1"/>
              <a:t>kinerja</a:t>
            </a:r>
            <a:r>
              <a:rPr lang="en-US" altLang="en-US" sz="2000" dirty="0"/>
              <a:t> </a:t>
            </a:r>
            <a:r>
              <a:rPr lang="en-US" altLang="en-US" sz="2000" dirty="0" err="1"/>
              <a:t>pustakawan</a:t>
            </a:r>
            <a:r>
              <a:rPr lang="en-US" altLang="en-US" sz="2000" dirty="0"/>
              <a:t> </a:t>
            </a:r>
            <a:r>
              <a:rPr lang="en-US" altLang="en-US" sz="2000" dirty="0" err="1"/>
              <a:t>dengan</a:t>
            </a:r>
            <a:r>
              <a:rPr lang="en-US" altLang="en-US" sz="2000" dirty="0"/>
              <a:t> </a:t>
            </a:r>
            <a:r>
              <a:rPr lang="en-US" altLang="en-US" sz="2000" dirty="0" err="1"/>
              <a:t>kualitas</a:t>
            </a:r>
            <a:r>
              <a:rPr lang="en-US" altLang="en-US" sz="2000" dirty="0"/>
              <a:t> </a:t>
            </a:r>
            <a:r>
              <a:rPr lang="en-US" altLang="en-US" sz="2000" dirty="0" err="1"/>
              <a:t>pelayanan</a:t>
            </a:r>
            <a:r>
              <a:rPr lang="en-US" altLang="en-US" sz="2000" dirty="0"/>
              <a:t> </a:t>
            </a:r>
            <a:r>
              <a:rPr lang="en-US" altLang="en-US" sz="2000" dirty="0" err="1"/>
              <a:t>referensi</a:t>
            </a:r>
            <a:r>
              <a:rPr lang="en-US" altLang="en-US" sz="2000" dirty="0"/>
              <a:t>?</a:t>
            </a:r>
          </a:p>
          <a:p>
            <a:pPr>
              <a:defRPr/>
            </a:pPr>
            <a:endParaRPr lang="en-US" altLang="en-US" sz="2000" dirty="0"/>
          </a:p>
          <a:p>
            <a:pPr>
              <a:buFont typeface="Wingdings" panose="05000000000000000000" pitchFamily="2" charset="2"/>
              <a:buNone/>
              <a:defRPr/>
            </a:pPr>
            <a:r>
              <a:rPr lang="en-US" altLang="en-US" sz="2000" dirty="0" err="1"/>
              <a:t>Rumusan</a:t>
            </a:r>
            <a:r>
              <a:rPr lang="en-US" altLang="en-US" sz="2000" dirty="0"/>
              <a:t> </a:t>
            </a:r>
            <a:r>
              <a:rPr lang="en-US" altLang="en-US" sz="2000" dirty="0" err="1"/>
              <a:t>Hipotesisnya</a:t>
            </a:r>
            <a:r>
              <a:rPr lang="en-US" altLang="en-US" sz="2000" dirty="0"/>
              <a:t>:</a:t>
            </a:r>
          </a:p>
          <a:p>
            <a:pPr>
              <a:tabLst>
                <a:tab pos="914400" algn="l"/>
                <a:tab pos="1593850" algn="l"/>
              </a:tabLst>
              <a:defRPr/>
            </a:pPr>
            <a:r>
              <a:rPr lang="en-US" altLang="en-US" sz="2000" dirty="0"/>
              <a:t>Ho	=	</a:t>
            </a:r>
            <a:r>
              <a:rPr lang="en-US" altLang="en-US" sz="2000" dirty="0" err="1"/>
              <a:t>tidak</a:t>
            </a:r>
            <a:r>
              <a:rPr lang="en-US" altLang="en-US" sz="2000" dirty="0"/>
              <a:t> </a:t>
            </a:r>
            <a:r>
              <a:rPr lang="en-US" altLang="en-US" sz="2000" dirty="0" err="1"/>
              <a:t>ada</a:t>
            </a:r>
            <a:r>
              <a:rPr lang="en-US" altLang="en-US" sz="2000" dirty="0"/>
              <a:t> </a:t>
            </a:r>
            <a:r>
              <a:rPr lang="en-US" altLang="en-US" sz="2000" dirty="0" err="1"/>
              <a:t>korelasi</a:t>
            </a:r>
            <a:r>
              <a:rPr lang="en-US" altLang="en-US" sz="2000" dirty="0"/>
              <a:t> </a:t>
            </a:r>
            <a:r>
              <a:rPr lang="en-US" altLang="en-US" sz="2000" dirty="0" err="1"/>
              <a:t>antara</a:t>
            </a:r>
            <a:r>
              <a:rPr lang="en-US" altLang="en-US" sz="2000" dirty="0"/>
              <a:t> </a:t>
            </a:r>
            <a:r>
              <a:rPr lang="en-US" altLang="en-US" sz="2000" dirty="0" err="1"/>
              <a:t>kinerja</a:t>
            </a:r>
            <a:r>
              <a:rPr lang="en-US" altLang="en-US" sz="2000" dirty="0"/>
              <a:t> </a:t>
            </a:r>
            <a:r>
              <a:rPr lang="en-US" altLang="en-US" sz="2000" dirty="0" err="1"/>
              <a:t>pustakawan</a:t>
            </a:r>
            <a:r>
              <a:rPr lang="en-US" altLang="en-US" sz="2000" dirty="0"/>
              <a:t> </a:t>
            </a:r>
            <a:r>
              <a:rPr lang="en-US" altLang="en-US" sz="2000" dirty="0" err="1"/>
              <a:t>dengan</a:t>
            </a:r>
            <a:r>
              <a:rPr lang="en-US" altLang="en-US" sz="2000" dirty="0"/>
              <a:t> </a:t>
            </a:r>
          </a:p>
          <a:p>
            <a:pPr marL="0" indent="0">
              <a:buFont typeface="Wingdings" panose="05000000000000000000" pitchFamily="2" charset="2"/>
              <a:buNone/>
              <a:tabLst>
                <a:tab pos="914400" algn="l"/>
                <a:tab pos="1593850" algn="l"/>
              </a:tabLst>
              <a:defRPr/>
            </a:pPr>
            <a:r>
              <a:rPr lang="en-US" altLang="en-US" sz="2000" dirty="0"/>
              <a:t>		</a:t>
            </a:r>
            <a:r>
              <a:rPr lang="en-US" altLang="en-US" sz="2000" dirty="0" err="1"/>
              <a:t>kualitas</a:t>
            </a:r>
            <a:r>
              <a:rPr lang="en-US" altLang="en-US" sz="2000" dirty="0"/>
              <a:t> </a:t>
            </a:r>
            <a:r>
              <a:rPr lang="en-US" altLang="en-US" sz="2000" dirty="0" err="1"/>
              <a:t>layanan</a:t>
            </a:r>
            <a:r>
              <a:rPr lang="en-US" altLang="en-US" sz="2000" dirty="0"/>
              <a:t> </a:t>
            </a:r>
            <a:r>
              <a:rPr lang="en-US" altLang="en-US" sz="2000" dirty="0" err="1"/>
              <a:t>referensi</a:t>
            </a:r>
            <a:endParaRPr lang="en-US" altLang="en-US" sz="2000" dirty="0"/>
          </a:p>
          <a:p>
            <a:pPr>
              <a:tabLst>
                <a:tab pos="914400" algn="l"/>
                <a:tab pos="1593850" algn="l"/>
              </a:tabLst>
              <a:defRPr/>
            </a:pPr>
            <a:r>
              <a:rPr lang="en-US" altLang="en-US" sz="2000" dirty="0"/>
              <a:t>Ha	= 	</a:t>
            </a:r>
            <a:r>
              <a:rPr lang="en-US" altLang="en-US" sz="2000" dirty="0" err="1"/>
              <a:t>terdapat</a:t>
            </a:r>
            <a:r>
              <a:rPr lang="en-US" altLang="en-US" sz="2000" dirty="0"/>
              <a:t> </a:t>
            </a:r>
            <a:r>
              <a:rPr lang="en-US" altLang="en-US" sz="2000" dirty="0" err="1"/>
              <a:t>korelasi</a:t>
            </a:r>
            <a:r>
              <a:rPr lang="en-US" altLang="en-US" sz="2000" dirty="0"/>
              <a:t> yang </a:t>
            </a:r>
            <a:r>
              <a:rPr lang="en-US" altLang="en-US" sz="2000" dirty="0" err="1"/>
              <a:t>signifikan</a:t>
            </a:r>
            <a:r>
              <a:rPr lang="en-US" altLang="en-US" sz="2000" dirty="0"/>
              <a:t> </a:t>
            </a:r>
            <a:r>
              <a:rPr lang="en-US" altLang="en-US" sz="2000" dirty="0" err="1"/>
              <a:t>antara</a:t>
            </a:r>
            <a:r>
              <a:rPr lang="en-US" altLang="en-US" sz="2000" dirty="0"/>
              <a:t> </a:t>
            </a:r>
            <a:r>
              <a:rPr lang="en-US" altLang="en-US" sz="2000" dirty="0" err="1"/>
              <a:t>kinerja</a:t>
            </a:r>
            <a:r>
              <a:rPr lang="en-US" altLang="en-US" sz="2000" dirty="0"/>
              <a:t> </a:t>
            </a:r>
          </a:p>
          <a:p>
            <a:pPr marL="0" indent="0">
              <a:buFont typeface="Wingdings" panose="05000000000000000000" pitchFamily="2" charset="2"/>
              <a:buNone/>
              <a:tabLst>
                <a:tab pos="914400" algn="l"/>
                <a:tab pos="1593850" algn="l"/>
              </a:tabLst>
              <a:defRPr/>
            </a:pPr>
            <a:r>
              <a:rPr lang="en-US" altLang="en-US" sz="2000" dirty="0"/>
              <a:t>		</a:t>
            </a:r>
            <a:r>
              <a:rPr lang="en-US" altLang="en-US" sz="2000" dirty="0" err="1"/>
              <a:t>pustakawan</a:t>
            </a:r>
            <a:r>
              <a:rPr lang="en-US" altLang="en-US" sz="2000" dirty="0"/>
              <a:t> </a:t>
            </a:r>
            <a:r>
              <a:rPr lang="en-US" altLang="en-US" sz="2000" dirty="0" err="1"/>
              <a:t>dengan</a:t>
            </a:r>
            <a:r>
              <a:rPr lang="en-US" altLang="en-US" sz="2000" dirty="0"/>
              <a:t> </a:t>
            </a:r>
            <a:r>
              <a:rPr lang="en-US" altLang="en-US" sz="2000" dirty="0" err="1"/>
              <a:t>kualitas</a:t>
            </a:r>
            <a:r>
              <a:rPr lang="en-US" altLang="en-US" sz="2000" dirty="0"/>
              <a:t> </a:t>
            </a:r>
            <a:r>
              <a:rPr lang="en-US" altLang="en-US" sz="2000" dirty="0" err="1"/>
              <a:t>layanan</a:t>
            </a:r>
            <a:r>
              <a:rPr lang="en-US" altLang="en-US" sz="2000" dirty="0"/>
              <a:t> </a:t>
            </a:r>
            <a:r>
              <a:rPr lang="en-US" altLang="en-US" sz="2000" dirty="0" err="1"/>
              <a:t>referensi</a:t>
            </a:r>
            <a:r>
              <a:rPr lang="en-US" altLang="en-US" sz="2000" dirty="0"/>
              <a:t>.</a:t>
            </a:r>
          </a:p>
          <a:p>
            <a:pPr>
              <a:buFont typeface="Wingdings" panose="05000000000000000000" pitchFamily="2" charset="2"/>
              <a:buNone/>
              <a:defRPr/>
            </a:pPr>
            <a:endParaRPr lang="en-US" altLang="en-US" sz="2000" dirty="0"/>
          </a:p>
          <a:p>
            <a:pPr>
              <a:buFont typeface="Wingdings" panose="05000000000000000000" pitchFamily="2" charset="2"/>
              <a:buNone/>
              <a:defRPr/>
            </a:pPr>
            <a:r>
              <a:rPr lang="en-US" altLang="en-US" sz="2000" dirty="0" err="1"/>
              <a:t>Rumusan</a:t>
            </a:r>
            <a:r>
              <a:rPr lang="en-US" altLang="en-US" sz="2000" dirty="0"/>
              <a:t> </a:t>
            </a:r>
            <a:r>
              <a:rPr lang="en-US" altLang="en-US" sz="2000" dirty="0" err="1"/>
              <a:t>statistiknya</a:t>
            </a:r>
            <a:r>
              <a:rPr lang="en-US" altLang="en-US" sz="2000" dirty="0"/>
              <a:t>:</a:t>
            </a:r>
          </a:p>
          <a:p>
            <a:pPr>
              <a:buFont typeface="Wingdings" panose="05000000000000000000" pitchFamily="2" charset="2"/>
              <a:buNone/>
              <a:defRPr/>
            </a:pPr>
            <a:r>
              <a:rPr lang="en-US" altLang="en-US" sz="2000" dirty="0"/>
              <a:t>Ho : </a:t>
            </a:r>
            <a:r>
              <a:rPr lang="el-GR" altLang="en-US" sz="2000" dirty="0"/>
              <a:t>ρ</a:t>
            </a:r>
            <a:r>
              <a:rPr lang="en-US" altLang="en-US" sz="2000" dirty="0"/>
              <a:t> = 0</a:t>
            </a:r>
          </a:p>
          <a:p>
            <a:pPr>
              <a:buFont typeface="Wingdings" panose="05000000000000000000" pitchFamily="2" charset="2"/>
              <a:buNone/>
              <a:defRPr/>
            </a:pPr>
            <a:r>
              <a:rPr lang="en-US" altLang="en-US" sz="2000" dirty="0"/>
              <a:t>Ha : </a:t>
            </a:r>
            <a:r>
              <a:rPr lang="el-GR" altLang="en-US" sz="2000" dirty="0"/>
              <a:t>ρ</a:t>
            </a:r>
            <a:r>
              <a:rPr lang="en-US" altLang="en-US" sz="2000" dirty="0"/>
              <a:t> ≠ 0</a:t>
            </a:r>
            <a:endParaRPr lang="id-ID" altLang="en-US" sz="2000" dirty="0"/>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3D31DE03-FC79-475F-B1ED-517B76C140AC}" type="slidenum">
              <a:rPr lang="en-US" altLang="en-US" sz="1200" smtClean="0">
                <a:latin typeface="Garamond" panose="02020404030301010803" pitchFamily="18" charset="0"/>
              </a:rPr>
              <a:pPr>
                <a:spcBef>
                  <a:spcPct val="0"/>
                </a:spcBef>
                <a:buClrTx/>
                <a:buSzTx/>
                <a:buFontTx/>
                <a:buNone/>
              </a:pPr>
              <a:t>37</a:t>
            </a:fld>
            <a:endParaRPr lang="en-US" altLang="en-US" sz="1200">
              <a:latin typeface="Garamond" panose="02020404030301010803" pitchFamily="18" charset="0"/>
            </a:endParaRPr>
          </a:p>
        </p:txBody>
      </p:sp>
      <p:sp>
        <p:nvSpPr>
          <p:cNvPr id="419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533400" y="457200"/>
            <a:ext cx="8229600" cy="712788"/>
          </a:xfrm>
        </p:spPr>
        <p:txBody>
          <a:bodyPr/>
          <a:lstStyle/>
          <a:p>
            <a:pPr algn="ctr"/>
            <a:r>
              <a:rPr lang="en-US" altLang="en-US" sz="3600" b="1"/>
              <a:t>Pengujian Hipotesis Deskriptif</a:t>
            </a:r>
            <a:endParaRPr lang="id-ID" altLang="en-US" sz="3600" b="1"/>
          </a:p>
        </p:txBody>
      </p:sp>
      <p:sp>
        <p:nvSpPr>
          <p:cNvPr id="43011" name="Content Placeholder 2"/>
          <p:cNvSpPr>
            <a:spLocks noGrp="1"/>
          </p:cNvSpPr>
          <p:nvPr>
            <p:ph idx="4294967295"/>
          </p:nvPr>
        </p:nvSpPr>
        <p:spPr>
          <a:xfrm>
            <a:off x="533400" y="1371600"/>
            <a:ext cx="8229600" cy="5064125"/>
          </a:xfrm>
        </p:spPr>
        <p:txBody>
          <a:bodyPr/>
          <a:lstStyle/>
          <a:p>
            <a:r>
              <a:rPr lang="en-US" altLang="en-US"/>
              <a:t>Pengujian hipotesis deskriptif adalah proses pengujian generalisasi hasil penelitian yang didasarkan pada satu sample.</a:t>
            </a:r>
          </a:p>
          <a:p>
            <a:r>
              <a:rPr lang="en-US" altLang="en-US"/>
              <a:t>Kesimpulan dari hasil pengujian untuk mengetahui apakah hipotesis yang diuji itu dapat digeneralisasikan atau tidak.</a:t>
            </a:r>
          </a:p>
          <a:p>
            <a:r>
              <a:rPr lang="en-US" altLang="en-US"/>
              <a:t>Apabila Ho diterima, maka hasilnya dapat digeneralisasikan.</a:t>
            </a:r>
            <a:endParaRPr lang="id-ID" altLang="en-US"/>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64A1DC5B-46B8-41AB-9C55-426C7D377AAF}" type="slidenum">
              <a:rPr lang="en-US" altLang="en-US" sz="1200" smtClean="0">
                <a:latin typeface="Garamond" panose="02020404030301010803" pitchFamily="18" charset="0"/>
              </a:rPr>
              <a:pPr>
                <a:spcBef>
                  <a:spcPct val="0"/>
                </a:spcBef>
                <a:buClrTx/>
                <a:buSzTx/>
                <a:buFontTx/>
                <a:buNone/>
              </a:pPr>
              <a:t>38</a:t>
            </a:fld>
            <a:endParaRPr lang="en-US" altLang="en-US" sz="1200">
              <a:latin typeface="Garamond" panose="02020404030301010803" pitchFamily="18" charset="0"/>
            </a:endParaRPr>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457200" y="277813"/>
            <a:ext cx="8229600" cy="1139825"/>
          </a:xfrm>
        </p:spPr>
        <p:txBody>
          <a:bodyPr/>
          <a:lstStyle/>
          <a:p>
            <a:pPr algn="ctr"/>
            <a:r>
              <a:rPr lang="en-US" altLang="en-US"/>
              <a:t> </a:t>
            </a:r>
            <a:r>
              <a:rPr lang="en-US" altLang="en-US" sz="3600" b="1"/>
              <a:t>Dua jenis </a:t>
            </a:r>
            <a:br>
              <a:rPr lang="en-US" altLang="en-US" sz="3600" b="1"/>
            </a:br>
            <a:r>
              <a:rPr lang="en-US" altLang="en-US" sz="3600" b="1"/>
              <a:t>pengujian Hipotesis deskriptif</a:t>
            </a:r>
            <a:endParaRPr lang="id-ID" altLang="en-US" sz="3600" b="1"/>
          </a:p>
        </p:txBody>
      </p:sp>
      <p:sp>
        <p:nvSpPr>
          <p:cNvPr id="44035" name="Content Placeholder 2"/>
          <p:cNvSpPr>
            <a:spLocks noGrp="1"/>
          </p:cNvSpPr>
          <p:nvPr>
            <p:ph idx="4294967295"/>
          </p:nvPr>
        </p:nvSpPr>
        <p:spPr>
          <a:xfrm>
            <a:off x="533400" y="1905000"/>
            <a:ext cx="8229600" cy="4530725"/>
          </a:xfrm>
        </p:spPr>
        <p:txBody>
          <a:bodyPr/>
          <a:lstStyle/>
          <a:p>
            <a:pPr marL="514350" indent="-514350">
              <a:buClr>
                <a:srgbClr val="0070C0"/>
              </a:buClr>
              <a:buSzPct val="81000"/>
              <a:buFont typeface="Wingdings" panose="05000000000000000000" pitchFamily="2" charset="2"/>
              <a:buAutoNum type="arabicPeriod"/>
            </a:pPr>
            <a:r>
              <a:rPr lang="en-US" altLang="en-US"/>
              <a:t>Uji Dua pihak (two tail Test)</a:t>
            </a:r>
          </a:p>
          <a:p>
            <a:pPr marL="514350" indent="-514350">
              <a:buClr>
                <a:srgbClr val="0070C0"/>
              </a:buClr>
              <a:buSzPct val="81000"/>
              <a:buFont typeface="Wingdings" panose="05000000000000000000" pitchFamily="2" charset="2"/>
              <a:buAutoNum type="arabicPeriod"/>
            </a:pPr>
            <a:r>
              <a:rPr lang="en-US" altLang="en-US"/>
              <a:t>Uji Satu Pihak (one Tail Test)</a:t>
            </a:r>
          </a:p>
          <a:p>
            <a:pPr marL="514350" indent="-514350">
              <a:buFont typeface="Wingdings" panose="05000000000000000000" pitchFamily="2" charset="2"/>
              <a:buNone/>
            </a:pPr>
            <a:endParaRPr lang="en-US" altLang="en-US"/>
          </a:p>
          <a:p>
            <a:pPr marL="514350" indent="-514350">
              <a:buFont typeface="Wingdings" panose="05000000000000000000" pitchFamily="2" charset="2"/>
              <a:buNone/>
            </a:pPr>
            <a:r>
              <a:rPr lang="en-US" altLang="en-US"/>
              <a:t>Uji dua pihak digunakan jika:</a:t>
            </a:r>
          </a:p>
          <a:p>
            <a:pPr marL="514350" indent="-514350">
              <a:buFont typeface="Wingdings" panose="05000000000000000000" pitchFamily="2" charset="2"/>
              <a:buChar char="q"/>
            </a:pPr>
            <a:r>
              <a:rPr lang="en-US" altLang="en-US"/>
              <a:t>Ho berbunyi “sama dengan” (Ho =)</a:t>
            </a:r>
          </a:p>
          <a:p>
            <a:pPr marL="514350" indent="-514350">
              <a:buFont typeface="Wingdings" panose="05000000000000000000" pitchFamily="2" charset="2"/>
              <a:buChar char="q"/>
            </a:pPr>
            <a:r>
              <a:rPr lang="en-US" altLang="en-US"/>
              <a:t>Ha berbunyi “tidak sama dengan” (Ha≠)</a:t>
            </a: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1667D90-1A1A-4DD2-8C10-6E5B49355704}" type="slidenum">
              <a:rPr lang="en-US" altLang="en-US" sz="1200" smtClean="0">
                <a:latin typeface="Garamond" panose="02020404030301010803" pitchFamily="18" charset="0"/>
              </a:rPr>
              <a:pPr>
                <a:spcBef>
                  <a:spcPct val="0"/>
                </a:spcBef>
                <a:buClrTx/>
                <a:buSzTx/>
                <a:buFontTx/>
                <a:buNone/>
              </a:pPr>
              <a:t>39</a:t>
            </a:fld>
            <a:endParaRPr lang="en-US" altLang="en-US" sz="1200">
              <a:latin typeface="Garamond" panose="02020404030301010803" pitchFamily="18" charset="0"/>
            </a:endParaRPr>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5"/>
          <p:cNvSpPr txBox="1">
            <a:spLocks noChangeArrowheads="1"/>
          </p:cNvSpPr>
          <p:nvPr/>
        </p:nvSpPr>
        <p:spPr bwMode="auto">
          <a:xfrm>
            <a:off x="762000" y="1066800"/>
            <a:ext cx="7696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anose="05000000000000000000" pitchFamily="2" charset="2"/>
              <a:buChar char="v"/>
            </a:pPr>
            <a:r>
              <a:rPr lang="en-US" altLang="en-US" sz="3200">
                <a:latin typeface="Garamond" panose="02020404030301010803" pitchFamily="18" charset="0"/>
              </a:rPr>
              <a:t> </a:t>
            </a:r>
            <a:r>
              <a:rPr lang="en-US" altLang="en-US" sz="3200">
                <a:latin typeface="Times New Roman" panose="02020603050405020304" pitchFamily="18" charset="0"/>
                <a:cs typeface="Times New Roman" panose="02020603050405020304" pitchFamily="18" charset="0"/>
              </a:rPr>
              <a:t>Populasi terdiri atas unsur sampling, yaitu unsur-unsur yang di ambil sebagai sampel.</a:t>
            </a:r>
          </a:p>
          <a:p>
            <a:pPr eaLnBrk="1" hangingPunct="1">
              <a:spcBef>
                <a:spcPct val="0"/>
              </a:spcBef>
              <a:buClrTx/>
              <a:buSzTx/>
              <a:buFont typeface="Wingdings" panose="05000000000000000000" pitchFamily="2" charset="2"/>
              <a:buChar char="v"/>
            </a:pPr>
            <a:r>
              <a:rPr lang="en-US" altLang="en-US" sz="3200">
                <a:latin typeface="Times New Roman" panose="02020603050405020304" pitchFamily="18" charset="0"/>
                <a:cs typeface="Times New Roman" panose="02020603050405020304" pitchFamily="18" charset="0"/>
              </a:rPr>
              <a:t>Kerangka Sampling (sampling frame) adalah daftar semua unsur sampling dalam populasi sampling.</a:t>
            </a:r>
          </a:p>
          <a:p>
            <a:pPr eaLnBrk="1" hangingPunct="1">
              <a:spcBef>
                <a:spcPct val="0"/>
              </a:spcBef>
              <a:buClrTx/>
              <a:buSzTx/>
              <a:buFont typeface="Wingdings" panose="05000000000000000000" pitchFamily="2" charset="2"/>
              <a:buChar char="v"/>
            </a:pPr>
            <a:r>
              <a:rPr lang="en-US" altLang="en-US" sz="3200">
                <a:latin typeface="Times New Roman" panose="02020603050405020304" pitchFamily="18" charset="0"/>
                <a:cs typeface="Times New Roman" panose="02020603050405020304" pitchFamily="18" charset="0"/>
              </a:rPr>
              <a:t>Unsur Sampling diambil dengan menggunakan kerangka sampling.</a:t>
            </a:r>
          </a:p>
          <a:p>
            <a:pPr eaLnBrk="1" hangingPunct="1">
              <a:spcBef>
                <a:spcPct val="0"/>
              </a:spcBef>
              <a:buClrTx/>
              <a:buSzTx/>
              <a:buFont typeface="Wingdings" panose="05000000000000000000" pitchFamily="2" charset="2"/>
              <a:buChar char="v"/>
            </a:pPr>
            <a:endParaRPr lang="en-US" altLang="en-US" sz="3200">
              <a:latin typeface="Garamond" panose="02020404030301010803"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533400" y="381000"/>
            <a:ext cx="8229600" cy="636588"/>
          </a:xfrm>
        </p:spPr>
        <p:txBody>
          <a:bodyPr/>
          <a:lstStyle/>
          <a:p>
            <a:pPr algn="ctr"/>
            <a:r>
              <a:rPr lang="en-US" altLang="en-US"/>
              <a:t>Lanjutan…</a:t>
            </a:r>
            <a:endParaRPr lang="id-ID" altLang="en-US"/>
          </a:p>
        </p:txBody>
      </p:sp>
      <p:graphicFrame>
        <p:nvGraphicFramePr>
          <p:cNvPr id="4" name="Content Placeholder 3"/>
          <p:cNvGraphicFramePr>
            <a:graphicFrameLocks noGrp="1"/>
          </p:cNvGraphicFramePr>
          <p:nvPr>
            <p:ph idx="4294967295"/>
          </p:nvPr>
        </p:nvGraphicFramePr>
        <p:xfrm>
          <a:off x="609600" y="2438400"/>
          <a:ext cx="8229600" cy="2362201"/>
        </p:xfrm>
        <a:graphic>
          <a:graphicData uri="http://schemas.openxmlformats.org/drawingml/2006/table">
            <a:tbl>
              <a:tblPr firstRow="1" bandRow="1" bandCol="1">
                <a:tableStyleId>{93296810-A885-4BE3-A3E7-6D5BEEA58F35}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99828">
                <a:tc>
                  <a:txBody>
                    <a:bodyPr/>
                    <a:lstStyle/>
                    <a:p>
                      <a:pPr algn="ctr"/>
                      <a:r>
                        <a:rPr lang="en-US" sz="2400" dirty="0" err="1"/>
                        <a:t>Jenis</a:t>
                      </a:r>
                      <a:r>
                        <a:rPr lang="en-US" sz="2400" dirty="0"/>
                        <a:t> Data</a:t>
                      </a:r>
                      <a:endParaRPr lang="id-ID" sz="2400" dirty="0"/>
                    </a:p>
                  </a:txBody>
                  <a:tcPr/>
                </a:tc>
                <a:tc>
                  <a:txBody>
                    <a:bodyPr/>
                    <a:lstStyle/>
                    <a:p>
                      <a:pPr algn="ctr"/>
                      <a:r>
                        <a:rPr lang="en-US" sz="2400" dirty="0" err="1"/>
                        <a:t>Teknik</a:t>
                      </a:r>
                      <a:r>
                        <a:rPr lang="en-US" sz="2400" dirty="0"/>
                        <a:t> </a:t>
                      </a:r>
                      <a:r>
                        <a:rPr lang="en-US" sz="2400" dirty="0" err="1"/>
                        <a:t>Statistik</a:t>
                      </a:r>
                      <a:endParaRPr lang="id-ID" sz="2400" dirty="0"/>
                    </a:p>
                  </a:txBody>
                  <a:tcPr/>
                </a:tc>
                <a:extLst>
                  <a:ext uri="{0D108BD9-81ED-4DB2-BD59-A6C34878D82A}">
                    <a16:rowId xmlns:a16="http://schemas.microsoft.com/office/drawing/2014/main" val="10000"/>
                  </a:ext>
                </a:extLst>
              </a:tr>
              <a:tr h="862717">
                <a:tc>
                  <a:txBody>
                    <a:bodyPr/>
                    <a:lstStyle/>
                    <a:p>
                      <a:r>
                        <a:rPr lang="en-US" sz="2400" dirty="0"/>
                        <a:t>Nominal</a:t>
                      </a:r>
                      <a:endParaRPr lang="id-ID" sz="2400" dirty="0"/>
                    </a:p>
                  </a:txBody>
                  <a:tcPr>
                    <a:solidFill>
                      <a:srgbClr val="92D050"/>
                    </a:solidFill>
                  </a:tcPr>
                </a:tc>
                <a:tc>
                  <a:txBody>
                    <a:bodyPr/>
                    <a:lstStyle/>
                    <a:p>
                      <a:pPr marL="342900" indent="-342900">
                        <a:buAutoNum type="arabicPeriod"/>
                      </a:pPr>
                      <a:r>
                        <a:rPr lang="en-US" sz="2400" dirty="0"/>
                        <a:t>Test Binomial</a:t>
                      </a:r>
                    </a:p>
                    <a:p>
                      <a:pPr marL="342900" indent="-342900">
                        <a:buAutoNum type="arabicPeriod"/>
                      </a:pPr>
                      <a:r>
                        <a:rPr lang="en-US" sz="2400" baseline="0" dirty="0"/>
                        <a:t> Chi </a:t>
                      </a:r>
                      <a:r>
                        <a:rPr lang="en-US" sz="2400" baseline="0" dirty="0" err="1"/>
                        <a:t>Quadrat</a:t>
                      </a:r>
                      <a:r>
                        <a:rPr lang="en-US" sz="2400" baseline="0" dirty="0"/>
                        <a:t> (1 </a:t>
                      </a:r>
                      <a:r>
                        <a:rPr lang="en-US" sz="2400" baseline="0" dirty="0" err="1"/>
                        <a:t>sampel</a:t>
                      </a:r>
                      <a:r>
                        <a:rPr lang="en-US" sz="2400" baseline="0" dirty="0"/>
                        <a:t>)</a:t>
                      </a:r>
                      <a:endParaRPr lang="id-ID" sz="2400" dirty="0"/>
                    </a:p>
                  </a:txBody>
                  <a:tcPr>
                    <a:solidFill>
                      <a:srgbClr val="92D050"/>
                    </a:solidFill>
                  </a:tcPr>
                </a:tc>
                <a:extLst>
                  <a:ext uri="{0D108BD9-81ED-4DB2-BD59-A6C34878D82A}">
                    <a16:rowId xmlns:a16="http://schemas.microsoft.com/office/drawing/2014/main" val="10001"/>
                  </a:ext>
                </a:extLst>
              </a:tr>
              <a:tr h="499828">
                <a:tc>
                  <a:txBody>
                    <a:bodyPr/>
                    <a:lstStyle/>
                    <a:p>
                      <a:r>
                        <a:rPr lang="en-US" sz="2400" dirty="0"/>
                        <a:t>Ordinal</a:t>
                      </a:r>
                      <a:endParaRPr lang="id-ID" sz="2400" dirty="0"/>
                    </a:p>
                  </a:txBody>
                  <a:tcPr>
                    <a:solidFill>
                      <a:srgbClr val="FFC000"/>
                    </a:solidFill>
                  </a:tcPr>
                </a:tc>
                <a:tc>
                  <a:txBody>
                    <a:bodyPr/>
                    <a:lstStyle/>
                    <a:p>
                      <a:r>
                        <a:rPr lang="en-US" sz="2400" dirty="0"/>
                        <a:t>1. Run Test</a:t>
                      </a:r>
                      <a:endParaRPr lang="id-ID" sz="2400" dirty="0"/>
                    </a:p>
                  </a:txBody>
                  <a:tcPr>
                    <a:solidFill>
                      <a:srgbClr val="FFC000"/>
                    </a:solidFill>
                  </a:tcPr>
                </a:tc>
                <a:extLst>
                  <a:ext uri="{0D108BD9-81ED-4DB2-BD59-A6C34878D82A}">
                    <a16:rowId xmlns:a16="http://schemas.microsoft.com/office/drawing/2014/main" val="10002"/>
                  </a:ext>
                </a:extLst>
              </a:tr>
              <a:tr h="499828">
                <a:tc>
                  <a:txBody>
                    <a:bodyPr/>
                    <a:lstStyle/>
                    <a:p>
                      <a:r>
                        <a:rPr lang="en-US" sz="2400" dirty="0">
                          <a:solidFill>
                            <a:schemeClr val="accent3"/>
                          </a:solidFill>
                        </a:rPr>
                        <a:t>Interval, </a:t>
                      </a:r>
                      <a:r>
                        <a:rPr lang="en-US" sz="2400" dirty="0" err="1">
                          <a:solidFill>
                            <a:schemeClr val="accent3"/>
                          </a:solidFill>
                        </a:rPr>
                        <a:t>rasio</a:t>
                      </a:r>
                      <a:endParaRPr lang="id-ID" sz="2400" dirty="0">
                        <a:solidFill>
                          <a:schemeClr val="accent3"/>
                        </a:solidFill>
                      </a:endParaRPr>
                    </a:p>
                  </a:txBody>
                  <a:tcPr>
                    <a:solidFill>
                      <a:srgbClr val="0000FF"/>
                    </a:solidFill>
                  </a:tcPr>
                </a:tc>
                <a:tc>
                  <a:txBody>
                    <a:bodyPr/>
                    <a:lstStyle/>
                    <a:p>
                      <a:r>
                        <a:rPr lang="en-US" sz="2400" dirty="0">
                          <a:solidFill>
                            <a:schemeClr val="accent3"/>
                          </a:solidFill>
                        </a:rPr>
                        <a:t>1. t-test (1 </a:t>
                      </a:r>
                      <a:r>
                        <a:rPr lang="en-US" sz="2400" dirty="0" err="1">
                          <a:solidFill>
                            <a:schemeClr val="accent3"/>
                          </a:solidFill>
                        </a:rPr>
                        <a:t>sampel</a:t>
                      </a:r>
                      <a:r>
                        <a:rPr lang="en-US" sz="2400" dirty="0">
                          <a:solidFill>
                            <a:schemeClr val="accent3"/>
                          </a:solidFill>
                        </a:rPr>
                        <a:t>)</a:t>
                      </a:r>
                      <a:endParaRPr lang="id-ID" sz="2400" dirty="0">
                        <a:solidFill>
                          <a:schemeClr val="accent3"/>
                        </a:solidFill>
                      </a:endParaRPr>
                    </a:p>
                  </a:txBody>
                  <a:tcPr>
                    <a:solidFill>
                      <a:srgbClr val="0000FF"/>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381000" y="1219200"/>
            <a:ext cx="8077200" cy="954088"/>
          </a:xfrm>
          <a:prstGeom prst="rect">
            <a:avLst/>
          </a:prstGeom>
          <a:noFill/>
        </p:spPr>
        <p:txBody>
          <a:bodyPr>
            <a:spAutoFit/>
          </a:bodyPr>
          <a:lstStyle/>
          <a:p>
            <a:pPr eaLnBrk="1" hangingPunct="1">
              <a:defRPr/>
            </a:pPr>
            <a:r>
              <a:rPr lang="en-US" sz="2800" b="1" dirty="0" err="1">
                <a:solidFill>
                  <a:schemeClr val="accent6">
                    <a:lumMod val="75000"/>
                  </a:schemeClr>
                </a:solidFill>
                <a:cs typeface="Arial" charset="0"/>
              </a:rPr>
              <a:t>Statistik</a:t>
            </a:r>
            <a:r>
              <a:rPr lang="en-US" sz="2800" b="1" dirty="0">
                <a:solidFill>
                  <a:schemeClr val="accent6">
                    <a:lumMod val="75000"/>
                  </a:schemeClr>
                </a:solidFill>
                <a:cs typeface="Arial" charset="0"/>
              </a:rPr>
              <a:t> yang </a:t>
            </a:r>
            <a:r>
              <a:rPr lang="en-US" sz="2800" b="1" dirty="0" err="1">
                <a:solidFill>
                  <a:schemeClr val="accent6">
                    <a:lumMod val="75000"/>
                  </a:schemeClr>
                </a:solidFill>
                <a:cs typeface="Arial" charset="0"/>
              </a:rPr>
              <a:t>digunakan</a:t>
            </a:r>
            <a:r>
              <a:rPr lang="en-US" sz="2800" b="1" dirty="0">
                <a:solidFill>
                  <a:schemeClr val="accent6">
                    <a:lumMod val="75000"/>
                  </a:schemeClr>
                </a:solidFill>
                <a:cs typeface="Arial" charset="0"/>
              </a:rPr>
              <a:t> </a:t>
            </a:r>
            <a:r>
              <a:rPr lang="en-US" sz="2800" b="1" dirty="0" err="1">
                <a:solidFill>
                  <a:schemeClr val="accent6">
                    <a:lumMod val="75000"/>
                  </a:schemeClr>
                </a:solidFill>
                <a:cs typeface="Arial" charset="0"/>
              </a:rPr>
              <a:t>untuk</a:t>
            </a:r>
            <a:r>
              <a:rPr lang="en-US" sz="2800" b="1" dirty="0">
                <a:solidFill>
                  <a:schemeClr val="accent6">
                    <a:lumMod val="75000"/>
                  </a:schemeClr>
                </a:solidFill>
                <a:cs typeface="Arial" charset="0"/>
              </a:rPr>
              <a:t> </a:t>
            </a:r>
            <a:r>
              <a:rPr lang="en-US" sz="2800" b="1" dirty="0" err="1">
                <a:solidFill>
                  <a:schemeClr val="accent6">
                    <a:lumMod val="75000"/>
                  </a:schemeClr>
                </a:solidFill>
                <a:cs typeface="Arial" charset="0"/>
              </a:rPr>
              <a:t>menguji</a:t>
            </a:r>
            <a:r>
              <a:rPr lang="en-US" sz="2800" b="1" dirty="0">
                <a:solidFill>
                  <a:schemeClr val="accent6">
                    <a:lumMod val="75000"/>
                  </a:schemeClr>
                </a:solidFill>
                <a:cs typeface="Arial" charset="0"/>
              </a:rPr>
              <a:t> </a:t>
            </a:r>
            <a:r>
              <a:rPr lang="en-US" sz="2800" b="1" dirty="0" err="1">
                <a:solidFill>
                  <a:schemeClr val="accent6">
                    <a:lumMod val="75000"/>
                  </a:schemeClr>
                </a:solidFill>
                <a:cs typeface="Arial" charset="0"/>
              </a:rPr>
              <a:t>Hipotesis</a:t>
            </a:r>
            <a:r>
              <a:rPr lang="en-US" sz="2800" b="1" dirty="0">
                <a:solidFill>
                  <a:schemeClr val="accent6">
                    <a:lumMod val="75000"/>
                  </a:schemeClr>
                </a:solidFill>
                <a:cs typeface="Arial" charset="0"/>
              </a:rPr>
              <a:t> </a:t>
            </a:r>
            <a:r>
              <a:rPr lang="en-US" sz="2800" b="1" dirty="0" err="1">
                <a:solidFill>
                  <a:schemeClr val="accent6">
                    <a:lumMod val="75000"/>
                  </a:schemeClr>
                </a:solidFill>
                <a:cs typeface="Arial" charset="0"/>
              </a:rPr>
              <a:t>Deskriptif</a:t>
            </a:r>
            <a:endParaRPr lang="id-ID" sz="2800" b="1" dirty="0">
              <a:solidFill>
                <a:schemeClr val="accent6">
                  <a:lumMod val="75000"/>
                </a:schemeClr>
              </a:solidFill>
              <a:cs typeface="Arial" charset="0"/>
            </a:endParaRPr>
          </a:p>
        </p:txBody>
      </p:sp>
      <p:sp>
        <p:nvSpPr>
          <p:cNvPr id="45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1565342-2B8F-4157-BEFE-97DD28E83D74}" type="slidenum">
              <a:rPr lang="en-US" altLang="en-US" sz="1200" smtClean="0">
                <a:latin typeface="Garamond" panose="02020404030301010803" pitchFamily="18" charset="0"/>
              </a:rPr>
              <a:pPr>
                <a:spcBef>
                  <a:spcPct val="0"/>
                </a:spcBef>
                <a:buClrTx/>
                <a:buSzTx/>
                <a:buFontTx/>
                <a:buNone/>
              </a:pPr>
              <a:t>40</a:t>
            </a:fld>
            <a:endParaRPr lang="en-US" altLang="en-US" sz="1200">
              <a:latin typeface="Garamond" panose="02020404030301010803" pitchFamily="18" charset="0"/>
            </a:endParaRPr>
          </a:p>
        </p:txBody>
      </p:sp>
      <p:sp>
        <p:nvSpPr>
          <p:cNvPr id="45078"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685800" y="1295400"/>
            <a:ext cx="8229600" cy="1139825"/>
          </a:xfrm>
        </p:spPr>
        <p:txBody>
          <a:bodyPr/>
          <a:lstStyle/>
          <a:p>
            <a:r>
              <a:rPr lang="en-US" altLang="en-US" sz="3200" b="1"/>
              <a:t>Rumus pengujian hipotesis Deskriptif (satu sampel) yang datanya interval atau rasio</a:t>
            </a:r>
            <a:endParaRPr lang="id-ID" altLang="en-US" sz="3200" b="1"/>
          </a:p>
        </p:txBody>
      </p:sp>
      <p:graphicFrame>
        <p:nvGraphicFramePr>
          <p:cNvPr id="46083" name="Content Placeholder 3"/>
          <p:cNvGraphicFramePr>
            <a:graphicFrameLocks noGrp="1" noChangeAspect="1"/>
          </p:cNvGraphicFramePr>
          <p:nvPr>
            <p:ph idx="4294967295"/>
          </p:nvPr>
        </p:nvGraphicFramePr>
        <p:xfrm>
          <a:off x="3733800" y="2514600"/>
          <a:ext cx="1524000" cy="1295400"/>
        </p:xfrm>
        <a:graphic>
          <a:graphicData uri="http://schemas.openxmlformats.org/presentationml/2006/ole">
            <mc:AlternateContent xmlns:mc="http://schemas.openxmlformats.org/markup-compatibility/2006">
              <mc:Choice xmlns:v="urn:schemas-microsoft-com:vml" Requires="v">
                <p:oleObj name="Equation" r:id="rId2" imgW="685800" imgH="685800" progId="Equation.3">
                  <p:embed/>
                </p:oleObj>
              </mc:Choice>
              <mc:Fallback>
                <p:oleObj name="Equation" r:id="rId2" imgW="685800" imgH="685800" progId="Equation.3">
                  <p:embed/>
                  <p:pic>
                    <p:nvPicPr>
                      <p:cNvPr id="0" name="Content Placeholder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514600"/>
                        <a:ext cx="1524000" cy="1295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84" name="TextBox 4"/>
          <p:cNvSpPr txBox="1">
            <a:spLocks noChangeArrowheads="1"/>
          </p:cNvSpPr>
          <p:nvPr/>
        </p:nvSpPr>
        <p:spPr bwMode="auto">
          <a:xfrm>
            <a:off x="762000" y="3886200"/>
            <a:ext cx="6019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cs typeface="Times New Roman" panose="02020603050405020304" pitchFamily="18" charset="0"/>
              </a:rPr>
              <a:t>Di mana:</a:t>
            </a:r>
          </a:p>
          <a:p>
            <a:pPr eaLnBrk="1" hangingPunct="1">
              <a:spcBef>
                <a:spcPct val="0"/>
              </a:spcBef>
              <a:buClrTx/>
              <a:buSzTx/>
              <a:buFontTx/>
              <a:buNone/>
            </a:pPr>
            <a:r>
              <a:rPr lang="en-US" altLang="en-US" sz="2400">
                <a:latin typeface="Times New Roman" panose="02020603050405020304" pitchFamily="18" charset="0"/>
                <a:cs typeface="Times New Roman" panose="02020603050405020304" pitchFamily="18" charset="0"/>
              </a:rPr>
              <a:t>t	=	Nilai t yang dihitung (t hitung)</a:t>
            </a:r>
          </a:p>
          <a:p>
            <a:pPr eaLnBrk="1" hangingPunct="1">
              <a:spcBef>
                <a:spcPct val="0"/>
              </a:spcBef>
              <a:buClrTx/>
              <a:buSzTx/>
              <a:buFontTx/>
              <a:buNone/>
            </a:pPr>
            <a:r>
              <a:rPr lang="en-US" altLang="en-US" sz="2400">
                <a:latin typeface="Times New Roman" panose="02020603050405020304" pitchFamily="18" charset="0"/>
                <a:cs typeface="Times New Roman" panose="02020603050405020304" pitchFamily="18" charset="0"/>
              </a:rPr>
              <a:t>	=	Rata-rata x</a:t>
            </a:r>
            <a:r>
              <a:rPr lang="en-US" altLang="en-US" sz="2400" baseline="-25000">
                <a:latin typeface="Times New Roman" panose="02020603050405020304" pitchFamily="18" charset="0"/>
                <a:cs typeface="Times New Roman" panose="02020603050405020304" pitchFamily="18" charset="0"/>
              </a:rPr>
              <a:t>i</a:t>
            </a:r>
          </a:p>
          <a:p>
            <a:pPr eaLnBrk="1" hangingPunct="1">
              <a:spcBef>
                <a:spcPct val="0"/>
              </a:spcBef>
              <a:buClrTx/>
              <a:buSzTx/>
              <a:buFontTx/>
              <a:buNone/>
            </a:pPr>
            <a:r>
              <a:rPr lang="en-US" altLang="en-US" sz="2400">
                <a:latin typeface="Times New Roman" panose="02020603050405020304" pitchFamily="18" charset="0"/>
                <a:cs typeface="Times New Roman" panose="02020603050405020304" pitchFamily="18" charset="0"/>
              </a:rPr>
              <a:t>µ</a:t>
            </a:r>
            <a:r>
              <a:rPr lang="en-US" altLang="en-US" sz="2400" baseline="-25000">
                <a:latin typeface="Times New Roman" panose="02020603050405020304" pitchFamily="18" charset="0"/>
                <a:cs typeface="Times New Roman" panose="02020603050405020304" pitchFamily="18" charset="0"/>
              </a:rPr>
              <a:t>o	=	Nilai yanh dihipotesiskan</a:t>
            </a:r>
          </a:p>
          <a:p>
            <a:pPr eaLnBrk="1" hangingPunct="1">
              <a:spcBef>
                <a:spcPct val="0"/>
              </a:spcBef>
              <a:buClrTx/>
              <a:buSzTx/>
              <a:buFontTx/>
              <a:buNone/>
            </a:pPr>
            <a:r>
              <a:rPr lang="en-US" altLang="en-US" sz="2400" baseline="-25000">
                <a:latin typeface="Times New Roman" panose="02020603050405020304" pitchFamily="18" charset="0"/>
                <a:cs typeface="Times New Roman" panose="02020603050405020304" pitchFamily="18" charset="0"/>
              </a:rPr>
              <a:t>S	=	Standar deviasi</a:t>
            </a:r>
          </a:p>
          <a:p>
            <a:pPr eaLnBrk="1" hangingPunct="1">
              <a:spcBef>
                <a:spcPct val="0"/>
              </a:spcBef>
              <a:buClrTx/>
              <a:buSzTx/>
              <a:buFontTx/>
              <a:buNone/>
            </a:pPr>
            <a:r>
              <a:rPr lang="en-US" altLang="en-US" sz="2400" baseline="-25000">
                <a:latin typeface="Times New Roman" panose="02020603050405020304" pitchFamily="18" charset="0"/>
                <a:cs typeface="Times New Roman" panose="02020603050405020304" pitchFamily="18" charset="0"/>
              </a:rPr>
              <a:t>n	=	Jumlah anggota sample</a:t>
            </a:r>
            <a:endParaRPr lang="id-ID" altLang="en-US" sz="2400" baseline="-25000">
              <a:latin typeface="Times New Roman" panose="02020603050405020304" pitchFamily="18" charset="0"/>
              <a:cs typeface="Times New Roman" panose="02020603050405020304" pitchFamily="18" charset="0"/>
            </a:endParaRPr>
          </a:p>
        </p:txBody>
      </p:sp>
      <p:graphicFrame>
        <p:nvGraphicFramePr>
          <p:cNvPr id="46085" name="Object 3"/>
          <p:cNvGraphicFramePr>
            <a:graphicFrameLocks noChangeAspect="1"/>
          </p:cNvGraphicFramePr>
          <p:nvPr/>
        </p:nvGraphicFramePr>
        <p:xfrm>
          <a:off x="762000" y="4648200"/>
          <a:ext cx="304800" cy="457200"/>
        </p:xfrm>
        <a:graphic>
          <a:graphicData uri="http://schemas.openxmlformats.org/presentationml/2006/ole">
            <mc:AlternateContent xmlns:mc="http://schemas.openxmlformats.org/markup-compatibility/2006">
              <mc:Choice xmlns:v="urn:schemas-microsoft-com:vml" Requires="v">
                <p:oleObj name="Equation" r:id="rId4" imgW="126780" imgH="215526" progId="Equation.3">
                  <p:embed/>
                </p:oleObj>
              </mc:Choice>
              <mc:Fallback>
                <p:oleObj name="Equation" r:id="rId4" imgW="126780" imgH="215526"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648200"/>
                        <a:ext cx="304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8333CC61-C984-46D5-ADE4-0FDE1F277F45}" type="slidenum">
              <a:rPr lang="en-US" altLang="en-US" sz="1200" smtClean="0">
                <a:latin typeface="Garamond" panose="02020404030301010803" pitchFamily="18" charset="0"/>
              </a:rPr>
              <a:pPr>
                <a:spcBef>
                  <a:spcPct val="0"/>
                </a:spcBef>
                <a:buClrTx/>
                <a:buSzTx/>
                <a:buFontTx/>
                <a:buNone/>
              </a:pPr>
              <a:t>41</a:t>
            </a:fld>
            <a:endParaRPr lang="en-US" altLang="en-US" sz="1200">
              <a:latin typeface="Garamond" panose="02020404030301010803" pitchFamily="18" charset="0"/>
            </a:endParaRPr>
          </a:p>
        </p:txBody>
      </p:sp>
      <p:sp>
        <p:nvSpPr>
          <p:cNvPr id="46087"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762000" y="381000"/>
            <a:ext cx="8229600" cy="788988"/>
          </a:xfrm>
        </p:spPr>
        <p:txBody>
          <a:bodyPr/>
          <a:lstStyle/>
          <a:p>
            <a:pPr algn="ctr"/>
            <a:r>
              <a:rPr lang="en-US" altLang="en-US" sz="3600" b="1"/>
              <a:t>Pengujian Hipotesis Komparatif</a:t>
            </a:r>
            <a:endParaRPr lang="id-ID" altLang="en-US" sz="3600" b="1"/>
          </a:p>
        </p:txBody>
      </p:sp>
      <p:sp>
        <p:nvSpPr>
          <p:cNvPr id="47107" name="Content Placeholder 2"/>
          <p:cNvSpPr>
            <a:spLocks noGrp="1"/>
          </p:cNvSpPr>
          <p:nvPr>
            <p:ph idx="4294967295"/>
          </p:nvPr>
        </p:nvSpPr>
        <p:spPr>
          <a:xfrm>
            <a:off x="533400" y="1905000"/>
            <a:ext cx="8229600" cy="4530725"/>
          </a:xfrm>
        </p:spPr>
        <p:txBody>
          <a:bodyPr/>
          <a:lstStyle/>
          <a:p>
            <a:r>
              <a:rPr lang="en-US" altLang="en-US"/>
              <a:t>Pengujian hipotesis komparatif adalah menguji parameter populasi yang berbentuk perbandingan melalui ukuran sample yang juga berbentuk perbandingan.</a:t>
            </a:r>
          </a:p>
          <a:p>
            <a:r>
              <a:rPr lang="en-US" altLang="en-US"/>
              <a:t>Apabila Ho dapat diterima berarti nilai perbandingan dua sampel atau lebih dapat digeneralisasikan.</a:t>
            </a:r>
          </a:p>
          <a:p>
            <a:endParaRPr lang="id-ID" altLang="en-US"/>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31388E58-6CEA-4955-9B77-BE41E92DE9B4}" type="slidenum">
              <a:rPr lang="en-US" altLang="en-US" sz="1200" smtClean="0">
                <a:latin typeface="Garamond" panose="02020404030301010803" pitchFamily="18" charset="0"/>
              </a:rPr>
              <a:pPr>
                <a:spcBef>
                  <a:spcPct val="0"/>
                </a:spcBef>
                <a:buClrTx/>
                <a:buSzTx/>
                <a:buFontTx/>
                <a:buNone/>
              </a:pPr>
              <a:t>42</a:t>
            </a:fld>
            <a:endParaRPr lang="en-US" altLang="en-US" sz="1200">
              <a:latin typeface="Garamond" panose="02020404030301010803" pitchFamily="18" charset="0"/>
            </a:endParaRPr>
          </a:p>
        </p:txBody>
      </p:sp>
      <p:sp>
        <p:nvSpPr>
          <p:cNvPr id="471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457200" y="277813"/>
            <a:ext cx="8229600" cy="636587"/>
          </a:xfrm>
        </p:spPr>
        <p:txBody>
          <a:bodyPr/>
          <a:lstStyle/>
          <a:p>
            <a:pPr algn="ctr"/>
            <a:r>
              <a:rPr lang="en-US" altLang="en-US" sz="3600" b="1"/>
              <a:t>Dua model Komparatif</a:t>
            </a:r>
            <a:endParaRPr lang="id-ID" altLang="en-US" sz="3600" b="1"/>
          </a:p>
        </p:txBody>
      </p:sp>
      <p:sp>
        <p:nvSpPr>
          <p:cNvPr id="48131" name="Content Placeholder 2"/>
          <p:cNvSpPr>
            <a:spLocks noGrp="1"/>
          </p:cNvSpPr>
          <p:nvPr>
            <p:ph idx="4294967295"/>
          </p:nvPr>
        </p:nvSpPr>
        <p:spPr>
          <a:xfrm>
            <a:off x="533400" y="1143000"/>
            <a:ext cx="8229600" cy="5292725"/>
          </a:xfrm>
        </p:spPr>
        <p:txBody>
          <a:bodyPr/>
          <a:lstStyle/>
          <a:p>
            <a:r>
              <a:rPr lang="en-US" altLang="en-US"/>
              <a:t>Komparasi antara dua sampel</a:t>
            </a:r>
          </a:p>
          <a:p>
            <a:r>
              <a:rPr lang="en-US" altLang="en-US"/>
              <a:t>Komparasi antara lebih dari dua sampel (komparasi k sampel).</a:t>
            </a:r>
          </a:p>
          <a:p>
            <a:endParaRPr lang="en-US" altLang="en-US"/>
          </a:p>
          <a:p>
            <a:r>
              <a:rPr lang="en-US" altLang="en-US"/>
              <a:t>Komparasi dua sampel:</a:t>
            </a:r>
          </a:p>
          <a:p>
            <a:r>
              <a:rPr lang="en-US" altLang="en-US"/>
              <a:t>Uji dua pihak</a:t>
            </a:r>
          </a:p>
          <a:p>
            <a:r>
              <a:rPr lang="en-US" altLang="en-US"/>
              <a:t>Uji Pihak  Kiri</a:t>
            </a:r>
          </a:p>
          <a:p>
            <a:r>
              <a:rPr lang="en-US" altLang="en-US"/>
              <a:t>Uji Pihak Kanan</a:t>
            </a:r>
            <a:endParaRPr lang="id-ID" altLang="en-US"/>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149DD5AA-2560-44A1-A8AC-540B12D5FA5B}" type="slidenum">
              <a:rPr lang="en-US" altLang="en-US" sz="1200" smtClean="0">
                <a:latin typeface="Garamond" panose="02020404030301010803" pitchFamily="18" charset="0"/>
              </a:rPr>
              <a:pPr>
                <a:spcBef>
                  <a:spcPct val="0"/>
                </a:spcBef>
                <a:buClrTx/>
                <a:buSzTx/>
                <a:buFontTx/>
                <a:buNone/>
              </a:pPr>
              <a:t>43</a:t>
            </a:fld>
            <a:endParaRPr lang="en-US" altLang="en-US" sz="1200">
              <a:latin typeface="Garamond" panose="02020404030301010803" pitchFamily="18" charset="0"/>
            </a:endParaRPr>
          </a:p>
        </p:txBody>
      </p:sp>
      <p:sp>
        <p:nvSpPr>
          <p:cNvPr id="481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a:xfrm>
            <a:off x="457200" y="277813"/>
            <a:ext cx="8229600" cy="865187"/>
          </a:xfrm>
        </p:spPr>
        <p:txBody>
          <a:bodyPr/>
          <a:lstStyle/>
          <a:p>
            <a:pPr algn="ctr"/>
            <a:r>
              <a:rPr lang="en-US" altLang="en-US" sz="3200" b="1"/>
              <a:t>Teknik Statistik Untuk </a:t>
            </a:r>
            <a:br>
              <a:rPr lang="en-US" altLang="en-US" sz="3200" b="1"/>
            </a:br>
            <a:r>
              <a:rPr lang="en-US" altLang="en-US" sz="3200" b="1"/>
              <a:t>Pengujian Hipotesis Komparatif</a:t>
            </a:r>
            <a:endParaRPr lang="id-ID" altLang="en-US" sz="3200" b="1"/>
          </a:p>
        </p:txBody>
      </p:sp>
      <p:graphicFrame>
        <p:nvGraphicFramePr>
          <p:cNvPr id="4" name="Content Placeholder 3"/>
          <p:cNvGraphicFramePr>
            <a:graphicFrameLocks noGrp="1"/>
          </p:cNvGraphicFramePr>
          <p:nvPr>
            <p:ph idx="4294967295"/>
          </p:nvPr>
        </p:nvGraphicFramePr>
        <p:xfrm>
          <a:off x="533400" y="1371600"/>
          <a:ext cx="8382000" cy="5421313"/>
        </p:xfrm>
        <a:graphic>
          <a:graphicData uri="http://schemas.openxmlformats.org/drawingml/2006/table">
            <a:tbl>
              <a:tblPr firstRow="1" bandRow="1">
                <a:tableStyleId>{5C22544A-7EE6-4342-B048-85BDC9FD1C3A}</a:tableStyleId>
              </a:tblPr>
              <a:tblGrid>
                <a:gridCol w="1164167">
                  <a:extLst>
                    <a:ext uri="{9D8B030D-6E8A-4147-A177-3AD203B41FA5}">
                      <a16:colId xmlns:a16="http://schemas.microsoft.com/office/drawing/2014/main" val="20000"/>
                    </a:ext>
                  </a:extLst>
                </a:gridCol>
                <a:gridCol w="1502833">
                  <a:extLst>
                    <a:ext uri="{9D8B030D-6E8A-4147-A177-3AD203B41FA5}">
                      <a16:colId xmlns:a16="http://schemas.microsoft.com/office/drawing/2014/main" val="20001"/>
                    </a:ext>
                  </a:extLst>
                </a:gridCol>
                <a:gridCol w="1989667">
                  <a:extLst>
                    <a:ext uri="{9D8B030D-6E8A-4147-A177-3AD203B41FA5}">
                      <a16:colId xmlns:a16="http://schemas.microsoft.com/office/drawing/2014/main" val="20002"/>
                    </a:ext>
                  </a:extLst>
                </a:gridCol>
                <a:gridCol w="2048933">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65790">
                <a:tc rowSpan="3">
                  <a:txBody>
                    <a:bodyPr/>
                    <a:lstStyle/>
                    <a:p>
                      <a:pPr algn="ctr"/>
                      <a:endParaRPr lang="en-US" sz="1800" dirty="0"/>
                    </a:p>
                    <a:p>
                      <a:pPr algn="ctr"/>
                      <a:r>
                        <a:rPr lang="en-US" sz="1800" dirty="0" err="1"/>
                        <a:t>Jenis</a:t>
                      </a:r>
                      <a:r>
                        <a:rPr lang="en-US" sz="1800" dirty="0"/>
                        <a:t> Data</a:t>
                      </a:r>
                      <a:endParaRPr lang="id-ID" sz="1800" dirty="0"/>
                    </a:p>
                  </a:txBody>
                  <a:tcPr marT="45724" marB="45724">
                    <a:solidFill>
                      <a:srgbClr val="0000FF"/>
                    </a:solidFill>
                  </a:tcPr>
                </a:tc>
                <a:tc gridSpan="4">
                  <a:txBody>
                    <a:bodyPr/>
                    <a:lstStyle/>
                    <a:p>
                      <a:pPr algn="ctr"/>
                      <a:r>
                        <a:rPr lang="en-US" sz="1800" dirty="0" err="1"/>
                        <a:t>Bentuk</a:t>
                      </a:r>
                      <a:r>
                        <a:rPr lang="en-US" sz="1800" baseline="0" dirty="0"/>
                        <a:t> </a:t>
                      </a:r>
                      <a:r>
                        <a:rPr lang="en-US" sz="1800" baseline="0" dirty="0" err="1"/>
                        <a:t>Komparasi</a:t>
                      </a:r>
                      <a:r>
                        <a:rPr lang="en-US" sz="1800" baseline="0" dirty="0"/>
                        <a:t> </a:t>
                      </a:r>
                      <a:r>
                        <a:rPr lang="en-US" sz="1800" baseline="0" dirty="0" err="1"/>
                        <a:t>Hipotesis</a:t>
                      </a:r>
                      <a:endParaRPr lang="id-ID" sz="1800" dirty="0"/>
                    </a:p>
                  </a:txBody>
                  <a:tcPr marT="45724" marB="45724">
                    <a:solidFill>
                      <a:srgbClr val="0000FF"/>
                    </a:solidFill>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65790">
                <a:tc vMerge="1">
                  <a:txBody>
                    <a:bodyPr/>
                    <a:lstStyle/>
                    <a:p>
                      <a:endParaRPr lang="id-ID" dirty="0"/>
                    </a:p>
                  </a:txBody>
                  <a:tcPr/>
                </a:tc>
                <a:tc gridSpan="2">
                  <a:txBody>
                    <a:bodyPr/>
                    <a:lstStyle/>
                    <a:p>
                      <a:pPr algn="ctr"/>
                      <a:r>
                        <a:rPr lang="en-US" sz="1800" dirty="0" err="1"/>
                        <a:t>Dua</a:t>
                      </a:r>
                      <a:r>
                        <a:rPr lang="en-US" sz="1800" dirty="0"/>
                        <a:t> </a:t>
                      </a:r>
                      <a:r>
                        <a:rPr lang="en-US" sz="1800" dirty="0" err="1"/>
                        <a:t>sampel</a:t>
                      </a:r>
                      <a:endParaRPr lang="id-ID" sz="1800" dirty="0"/>
                    </a:p>
                  </a:txBody>
                  <a:tcPr marT="45724" marB="45724">
                    <a:solidFill>
                      <a:schemeClr val="tx2">
                        <a:lumMod val="60000"/>
                        <a:lumOff val="40000"/>
                      </a:schemeClr>
                    </a:solidFill>
                  </a:tcPr>
                </a:tc>
                <a:tc hMerge="1">
                  <a:txBody>
                    <a:bodyPr/>
                    <a:lstStyle/>
                    <a:p>
                      <a:endParaRPr lang="id-ID" dirty="0"/>
                    </a:p>
                  </a:txBody>
                  <a:tcPr/>
                </a:tc>
                <a:tc gridSpan="2">
                  <a:txBody>
                    <a:bodyPr/>
                    <a:lstStyle/>
                    <a:p>
                      <a:pPr algn="ctr"/>
                      <a:r>
                        <a:rPr lang="en-US" sz="1800" dirty="0"/>
                        <a:t>K </a:t>
                      </a:r>
                      <a:r>
                        <a:rPr lang="en-US" sz="1800" dirty="0" err="1"/>
                        <a:t>sampel</a:t>
                      </a:r>
                      <a:endParaRPr lang="id-ID" sz="1800" dirty="0"/>
                    </a:p>
                  </a:txBody>
                  <a:tcPr marT="45724" marB="45724">
                    <a:solidFill>
                      <a:schemeClr val="tx2">
                        <a:lumMod val="60000"/>
                        <a:lumOff val="40000"/>
                      </a:schemeClr>
                    </a:solidFill>
                  </a:tcPr>
                </a:tc>
                <a:tc hMerge="1">
                  <a:txBody>
                    <a:bodyPr/>
                    <a:lstStyle/>
                    <a:p>
                      <a:endParaRPr lang="id-ID" dirty="0"/>
                    </a:p>
                  </a:txBody>
                  <a:tcPr/>
                </a:tc>
                <a:extLst>
                  <a:ext uri="{0D108BD9-81ED-4DB2-BD59-A6C34878D82A}">
                    <a16:rowId xmlns:a16="http://schemas.microsoft.com/office/drawing/2014/main" val="10001"/>
                  </a:ext>
                </a:extLst>
              </a:tr>
              <a:tr h="365790">
                <a:tc vMerge="1">
                  <a:txBody>
                    <a:bodyPr/>
                    <a:lstStyle/>
                    <a:p>
                      <a:endParaRPr lang="id-ID" dirty="0"/>
                    </a:p>
                  </a:txBody>
                  <a:tcPr/>
                </a:tc>
                <a:tc>
                  <a:txBody>
                    <a:bodyPr/>
                    <a:lstStyle/>
                    <a:p>
                      <a:pPr algn="ctr"/>
                      <a:r>
                        <a:rPr lang="en-US" sz="1800" b="1" dirty="0" err="1"/>
                        <a:t>Korelasi</a:t>
                      </a:r>
                      <a:endParaRPr lang="id-ID" sz="1800" b="1" dirty="0"/>
                    </a:p>
                  </a:txBody>
                  <a:tcPr marT="45724" marB="45724">
                    <a:solidFill>
                      <a:srgbClr val="EB4FCD">
                        <a:alpha val="74000"/>
                      </a:srgbClr>
                    </a:solidFill>
                  </a:tcPr>
                </a:tc>
                <a:tc>
                  <a:txBody>
                    <a:bodyPr/>
                    <a:lstStyle/>
                    <a:p>
                      <a:pPr algn="ctr"/>
                      <a:r>
                        <a:rPr lang="en-US" sz="1800" b="1" dirty="0" err="1"/>
                        <a:t>Independen</a:t>
                      </a:r>
                      <a:endParaRPr lang="id-ID" sz="1800" b="1" dirty="0"/>
                    </a:p>
                  </a:txBody>
                  <a:tcPr marT="45724" marB="45724">
                    <a:solidFill>
                      <a:srgbClr val="EB4FCD">
                        <a:alpha val="74000"/>
                      </a:srgbClr>
                    </a:solidFill>
                  </a:tcPr>
                </a:tc>
                <a:tc>
                  <a:txBody>
                    <a:bodyPr/>
                    <a:lstStyle/>
                    <a:p>
                      <a:pPr algn="ctr"/>
                      <a:r>
                        <a:rPr lang="en-US" sz="1800" b="1" dirty="0" err="1"/>
                        <a:t>Korelasi</a:t>
                      </a:r>
                      <a:endParaRPr lang="id-ID" sz="1800" b="1" dirty="0"/>
                    </a:p>
                  </a:txBody>
                  <a:tcPr marT="45724" marB="45724">
                    <a:solidFill>
                      <a:srgbClr val="EB4FCD">
                        <a:alpha val="74000"/>
                      </a:srgbClr>
                    </a:solidFill>
                  </a:tcPr>
                </a:tc>
                <a:tc>
                  <a:txBody>
                    <a:bodyPr/>
                    <a:lstStyle/>
                    <a:p>
                      <a:pPr algn="ctr"/>
                      <a:r>
                        <a:rPr lang="en-US" sz="1800" b="1" dirty="0" err="1"/>
                        <a:t>Independen</a:t>
                      </a:r>
                      <a:endParaRPr lang="id-ID" sz="1800" b="1" dirty="0"/>
                    </a:p>
                  </a:txBody>
                  <a:tcPr marT="45724" marB="45724">
                    <a:solidFill>
                      <a:srgbClr val="EB4FCD">
                        <a:alpha val="74000"/>
                      </a:srgbClr>
                    </a:solidFill>
                  </a:tcPr>
                </a:tc>
                <a:extLst>
                  <a:ext uri="{0D108BD9-81ED-4DB2-BD59-A6C34878D82A}">
                    <a16:rowId xmlns:a16="http://schemas.microsoft.com/office/drawing/2014/main" val="10002"/>
                  </a:ext>
                </a:extLst>
              </a:tr>
              <a:tr h="1188818">
                <a:tc>
                  <a:txBody>
                    <a:bodyPr/>
                    <a:lstStyle/>
                    <a:p>
                      <a:r>
                        <a:rPr lang="en-US" sz="1800" dirty="0"/>
                        <a:t>Interval, </a:t>
                      </a:r>
                      <a:r>
                        <a:rPr lang="en-US" sz="1800" dirty="0" err="1"/>
                        <a:t>rasio</a:t>
                      </a:r>
                      <a:endParaRPr lang="id-ID" sz="1800" dirty="0"/>
                    </a:p>
                  </a:txBody>
                  <a:tcPr marT="45724" marB="45724">
                    <a:solidFill>
                      <a:srgbClr val="92D050"/>
                    </a:solidFill>
                  </a:tcPr>
                </a:tc>
                <a:tc>
                  <a:txBody>
                    <a:bodyPr/>
                    <a:lstStyle/>
                    <a:p>
                      <a:pPr marL="342900" indent="-342900">
                        <a:buFont typeface="+mj-lt"/>
                        <a:buAutoNum type="arabicPeriod"/>
                      </a:pPr>
                      <a:r>
                        <a:rPr lang="en-US" sz="1800" dirty="0"/>
                        <a:t>T test (</a:t>
                      </a:r>
                      <a:r>
                        <a:rPr lang="en-US" sz="1800" dirty="0" err="1"/>
                        <a:t>dua</a:t>
                      </a:r>
                      <a:r>
                        <a:rPr lang="en-US" sz="1800" dirty="0"/>
                        <a:t> </a:t>
                      </a:r>
                      <a:r>
                        <a:rPr lang="en-US" sz="1800" dirty="0" err="1"/>
                        <a:t>sampel</a:t>
                      </a:r>
                      <a:r>
                        <a:rPr lang="en-US" sz="1800" dirty="0"/>
                        <a:t>)</a:t>
                      </a:r>
                      <a:endParaRPr lang="id-ID" sz="1800" dirty="0"/>
                    </a:p>
                  </a:txBody>
                  <a:tcPr marT="45724" marB="45724">
                    <a:solidFill>
                      <a:srgbClr val="92D050"/>
                    </a:solidFill>
                  </a:tcPr>
                </a:tc>
                <a:tc>
                  <a:txBody>
                    <a:bodyPr/>
                    <a:lstStyle/>
                    <a:p>
                      <a:pPr marL="342900" indent="-342900">
                        <a:buFont typeface="+mj-lt"/>
                        <a:buAutoNum type="arabicPeriod"/>
                      </a:pPr>
                      <a:r>
                        <a:rPr lang="en-US" sz="1800" dirty="0"/>
                        <a:t>T test (</a:t>
                      </a:r>
                      <a:r>
                        <a:rPr lang="en-US" sz="1800" dirty="0" err="1"/>
                        <a:t>dua</a:t>
                      </a:r>
                      <a:r>
                        <a:rPr lang="en-US" sz="1800" dirty="0"/>
                        <a:t> sample)</a:t>
                      </a:r>
                      <a:endParaRPr lang="id-ID" sz="1800" dirty="0"/>
                    </a:p>
                  </a:txBody>
                  <a:tcPr marT="45724" marB="45724">
                    <a:solidFill>
                      <a:srgbClr val="92D050"/>
                    </a:solidFill>
                  </a:tcPr>
                </a:tc>
                <a:tc>
                  <a:txBody>
                    <a:bodyPr/>
                    <a:lstStyle/>
                    <a:p>
                      <a:pPr marL="342900" indent="-342900">
                        <a:buAutoNum type="arabicPeriod"/>
                      </a:pPr>
                      <a:r>
                        <a:rPr lang="en-US" sz="1800" dirty="0"/>
                        <a:t>One Way </a:t>
                      </a:r>
                      <a:r>
                        <a:rPr lang="en-US" sz="1800" dirty="0" err="1"/>
                        <a:t>Anova</a:t>
                      </a:r>
                      <a:endParaRPr lang="en-US" sz="1800" dirty="0"/>
                    </a:p>
                    <a:p>
                      <a:pPr marL="342900" indent="-342900">
                        <a:buAutoNum type="arabicPeriod"/>
                      </a:pPr>
                      <a:r>
                        <a:rPr lang="en-US" sz="1800" dirty="0"/>
                        <a:t>Two Way </a:t>
                      </a:r>
                      <a:r>
                        <a:rPr lang="en-US" sz="1800" dirty="0" err="1"/>
                        <a:t>Anova</a:t>
                      </a:r>
                      <a:endParaRPr lang="id-ID" sz="1800" dirty="0"/>
                    </a:p>
                  </a:txBody>
                  <a:tcPr marT="45724" marB="45724">
                    <a:solidFill>
                      <a:srgbClr val="92D050"/>
                    </a:solidFill>
                  </a:tcPr>
                </a:tc>
                <a:tc>
                  <a:txBody>
                    <a:bodyPr/>
                    <a:lstStyle/>
                    <a:p>
                      <a:pPr marL="342900" indent="-342900">
                        <a:buAutoNum type="arabicPeriod"/>
                      </a:pPr>
                      <a:r>
                        <a:rPr lang="en-US" sz="1800" dirty="0"/>
                        <a:t>One Way </a:t>
                      </a:r>
                      <a:r>
                        <a:rPr lang="en-US" sz="1800" dirty="0" err="1"/>
                        <a:t>Anova</a:t>
                      </a:r>
                      <a:endParaRPr lang="en-US" sz="1800" dirty="0"/>
                    </a:p>
                    <a:p>
                      <a:pPr marL="342900" indent="-342900">
                        <a:buAutoNum type="arabicPeriod"/>
                      </a:pPr>
                      <a:r>
                        <a:rPr lang="en-US" sz="1800" dirty="0"/>
                        <a:t>Two</a:t>
                      </a:r>
                      <a:r>
                        <a:rPr lang="en-US" sz="1800" baseline="0" dirty="0"/>
                        <a:t> Way </a:t>
                      </a:r>
                      <a:r>
                        <a:rPr lang="en-US" sz="1800" baseline="0" dirty="0" err="1"/>
                        <a:t>Anova</a:t>
                      </a:r>
                      <a:endParaRPr lang="id-ID" sz="1800" dirty="0"/>
                    </a:p>
                  </a:txBody>
                  <a:tcPr marT="45724" marB="45724">
                    <a:solidFill>
                      <a:srgbClr val="92D050"/>
                    </a:solidFill>
                  </a:tcPr>
                </a:tc>
                <a:extLst>
                  <a:ext uri="{0D108BD9-81ED-4DB2-BD59-A6C34878D82A}">
                    <a16:rowId xmlns:a16="http://schemas.microsoft.com/office/drawing/2014/main" val="10003"/>
                  </a:ext>
                </a:extLst>
              </a:tr>
              <a:tr h="914476">
                <a:tc>
                  <a:txBody>
                    <a:bodyPr/>
                    <a:lstStyle/>
                    <a:p>
                      <a:r>
                        <a:rPr lang="en-US" sz="1800" dirty="0"/>
                        <a:t>Nominal</a:t>
                      </a:r>
                      <a:endParaRPr lang="id-ID" sz="1800" dirty="0"/>
                    </a:p>
                  </a:txBody>
                  <a:tcPr marT="45724" marB="45724">
                    <a:solidFill>
                      <a:srgbClr val="EB4FCD"/>
                    </a:solidFill>
                  </a:tcPr>
                </a:tc>
                <a:tc>
                  <a:txBody>
                    <a:bodyPr/>
                    <a:lstStyle/>
                    <a:p>
                      <a:r>
                        <a:rPr lang="en-US" sz="1800" dirty="0"/>
                        <a:t>1. Mc </a:t>
                      </a:r>
                      <a:r>
                        <a:rPr lang="en-US" sz="1800" dirty="0" err="1"/>
                        <a:t>Nemar</a:t>
                      </a:r>
                      <a:endParaRPr lang="id-ID" sz="1800" dirty="0"/>
                    </a:p>
                  </a:txBody>
                  <a:tcPr marT="45724" marB="45724">
                    <a:solidFill>
                      <a:srgbClr val="EB4FCD"/>
                    </a:solidFill>
                  </a:tcPr>
                </a:tc>
                <a:tc>
                  <a:txBody>
                    <a:bodyPr/>
                    <a:lstStyle/>
                    <a:p>
                      <a:pPr marL="342900" indent="-342900">
                        <a:buAutoNum type="arabicPeriod"/>
                      </a:pPr>
                      <a:r>
                        <a:rPr lang="en-US" sz="1800" dirty="0"/>
                        <a:t>Fisher Exact</a:t>
                      </a:r>
                    </a:p>
                    <a:p>
                      <a:pPr marL="342900" indent="-342900">
                        <a:buAutoNum type="arabicPeriod"/>
                      </a:pPr>
                      <a:r>
                        <a:rPr lang="en-US" sz="1800" dirty="0"/>
                        <a:t>Chi </a:t>
                      </a:r>
                      <a:r>
                        <a:rPr lang="en-US" sz="1800" dirty="0" err="1"/>
                        <a:t>Quadrat</a:t>
                      </a:r>
                      <a:r>
                        <a:rPr lang="en-US" sz="1800" dirty="0"/>
                        <a:t> (</a:t>
                      </a:r>
                      <a:r>
                        <a:rPr lang="en-US" sz="1800" dirty="0" err="1"/>
                        <a:t>dua</a:t>
                      </a:r>
                      <a:r>
                        <a:rPr lang="en-US" sz="1800" dirty="0"/>
                        <a:t> sample)</a:t>
                      </a:r>
                      <a:endParaRPr lang="id-ID" sz="1800" dirty="0"/>
                    </a:p>
                  </a:txBody>
                  <a:tcPr marT="45724" marB="45724">
                    <a:solidFill>
                      <a:srgbClr val="EB4FCD"/>
                    </a:solidFill>
                  </a:tcPr>
                </a:tc>
                <a:tc>
                  <a:txBody>
                    <a:bodyPr/>
                    <a:lstStyle/>
                    <a:p>
                      <a:pPr marL="342900" indent="-342900">
                        <a:buAutoNum type="arabicPeriod"/>
                      </a:pPr>
                      <a:r>
                        <a:rPr lang="en-US" sz="1800" dirty="0"/>
                        <a:t>Chi </a:t>
                      </a:r>
                      <a:r>
                        <a:rPr lang="en-US" sz="1800" dirty="0" err="1"/>
                        <a:t>Quadrat</a:t>
                      </a:r>
                      <a:r>
                        <a:rPr lang="en-US" sz="1800" dirty="0"/>
                        <a:t> (k sample)</a:t>
                      </a:r>
                    </a:p>
                    <a:p>
                      <a:pPr marL="342900" indent="-342900">
                        <a:buAutoNum type="arabicPeriod"/>
                      </a:pPr>
                      <a:r>
                        <a:rPr lang="en-US" sz="1800" dirty="0"/>
                        <a:t>Cochran Q</a:t>
                      </a:r>
                      <a:endParaRPr lang="id-ID" sz="1800" dirty="0"/>
                    </a:p>
                  </a:txBody>
                  <a:tcPr marT="45724" marB="45724">
                    <a:solidFill>
                      <a:srgbClr val="EB4FCD"/>
                    </a:solidFill>
                  </a:tcPr>
                </a:tc>
                <a:tc>
                  <a:txBody>
                    <a:bodyPr/>
                    <a:lstStyle/>
                    <a:p>
                      <a:pPr marL="342900" indent="-342900">
                        <a:buFont typeface="+mj-lt"/>
                        <a:buAutoNum type="arabicPeriod"/>
                      </a:pPr>
                      <a:r>
                        <a:rPr lang="en-US" sz="1800" dirty="0"/>
                        <a:t>Chi </a:t>
                      </a:r>
                      <a:r>
                        <a:rPr lang="en-US" sz="1800" dirty="0" err="1"/>
                        <a:t>Quadrat</a:t>
                      </a:r>
                      <a:r>
                        <a:rPr lang="en-US" sz="1800" dirty="0"/>
                        <a:t> (k </a:t>
                      </a:r>
                      <a:r>
                        <a:rPr lang="en-US" sz="1800" dirty="0" err="1"/>
                        <a:t>sampel</a:t>
                      </a:r>
                      <a:r>
                        <a:rPr lang="en-US" sz="1800" dirty="0"/>
                        <a:t>)</a:t>
                      </a:r>
                      <a:endParaRPr lang="id-ID" sz="1800" dirty="0"/>
                    </a:p>
                  </a:txBody>
                  <a:tcPr marT="45724" marB="45724">
                    <a:solidFill>
                      <a:srgbClr val="EB4FCD"/>
                    </a:solidFill>
                  </a:tcPr>
                </a:tc>
                <a:extLst>
                  <a:ext uri="{0D108BD9-81ED-4DB2-BD59-A6C34878D82A}">
                    <a16:rowId xmlns:a16="http://schemas.microsoft.com/office/drawing/2014/main" val="10004"/>
                  </a:ext>
                </a:extLst>
              </a:tr>
              <a:tr h="2220649">
                <a:tc>
                  <a:txBody>
                    <a:bodyPr/>
                    <a:lstStyle/>
                    <a:p>
                      <a:r>
                        <a:rPr lang="en-US" sz="1800" dirty="0"/>
                        <a:t>Ordinal</a:t>
                      </a:r>
                      <a:endParaRPr lang="id-ID" sz="1800" dirty="0"/>
                    </a:p>
                  </a:txBody>
                  <a:tcPr marT="45724" marB="45724">
                    <a:solidFill>
                      <a:srgbClr val="ED8341"/>
                    </a:solidFill>
                  </a:tcPr>
                </a:tc>
                <a:tc>
                  <a:txBody>
                    <a:bodyPr/>
                    <a:lstStyle/>
                    <a:p>
                      <a:pPr marL="342900" indent="-342900">
                        <a:buAutoNum type="arabicPeriod"/>
                      </a:pPr>
                      <a:r>
                        <a:rPr lang="en-US" sz="1800" dirty="0"/>
                        <a:t>Sign Test</a:t>
                      </a:r>
                    </a:p>
                    <a:p>
                      <a:pPr marL="342900" indent="-342900">
                        <a:buAutoNum type="arabicPeriod"/>
                      </a:pPr>
                      <a:r>
                        <a:rPr lang="en-US" sz="1800" dirty="0" err="1"/>
                        <a:t>Wilcoxon</a:t>
                      </a:r>
                      <a:r>
                        <a:rPr lang="en-US" sz="1800" dirty="0"/>
                        <a:t> match Pair</a:t>
                      </a:r>
                      <a:endParaRPr lang="id-ID" sz="1800" dirty="0"/>
                    </a:p>
                  </a:txBody>
                  <a:tcPr marT="45724" marB="45724">
                    <a:solidFill>
                      <a:srgbClr val="ED8341"/>
                    </a:solidFill>
                  </a:tcPr>
                </a:tc>
                <a:tc>
                  <a:txBody>
                    <a:bodyPr/>
                    <a:lstStyle/>
                    <a:p>
                      <a:pPr marL="342900" indent="-342900">
                        <a:buFont typeface="+mj-lt"/>
                        <a:buAutoNum type="arabicPeriod"/>
                      </a:pPr>
                      <a:r>
                        <a:rPr lang="en-US" sz="1800" dirty="0"/>
                        <a:t>Median test</a:t>
                      </a:r>
                    </a:p>
                    <a:p>
                      <a:pPr marL="342900" indent="-342900">
                        <a:buFont typeface="+mj-lt"/>
                        <a:buAutoNum type="arabicPeriod"/>
                      </a:pPr>
                      <a:r>
                        <a:rPr lang="en-US" sz="1800" dirty="0"/>
                        <a:t>Mann Whitney U test</a:t>
                      </a:r>
                    </a:p>
                    <a:p>
                      <a:pPr marL="342900" indent="-342900">
                        <a:buFont typeface="+mj-lt"/>
                        <a:buAutoNum type="arabicPeriod"/>
                      </a:pPr>
                      <a:r>
                        <a:rPr lang="en-US" sz="1800" dirty="0" err="1"/>
                        <a:t>Kolomogorov</a:t>
                      </a:r>
                      <a:r>
                        <a:rPr lang="en-US" sz="1800" dirty="0"/>
                        <a:t> Smirnov</a:t>
                      </a:r>
                    </a:p>
                    <a:p>
                      <a:pPr marL="342900" indent="-342900">
                        <a:buFont typeface="+mj-lt"/>
                        <a:buAutoNum type="arabicPeriod"/>
                      </a:pPr>
                      <a:r>
                        <a:rPr lang="en-US" sz="1800" dirty="0"/>
                        <a:t>Wald </a:t>
                      </a:r>
                      <a:r>
                        <a:rPr lang="en-US" sz="1800" dirty="0" err="1"/>
                        <a:t>Wolfowitz</a:t>
                      </a:r>
                      <a:endParaRPr lang="id-ID" sz="1800" dirty="0"/>
                    </a:p>
                  </a:txBody>
                  <a:tcPr marT="45724" marB="45724">
                    <a:solidFill>
                      <a:srgbClr val="ED8341"/>
                    </a:solidFill>
                  </a:tcPr>
                </a:tc>
                <a:tc>
                  <a:txBody>
                    <a:bodyPr/>
                    <a:lstStyle/>
                    <a:p>
                      <a:pPr marL="342900" indent="-342900">
                        <a:buAutoNum type="arabicPeriod"/>
                      </a:pPr>
                      <a:r>
                        <a:rPr lang="en-US" sz="1800" dirty="0"/>
                        <a:t>Friedman</a:t>
                      </a:r>
                    </a:p>
                    <a:p>
                      <a:pPr marL="342900" indent="-342900">
                        <a:buAutoNum type="arabicPeriod"/>
                      </a:pPr>
                      <a:r>
                        <a:rPr lang="en-US" sz="1800" dirty="0"/>
                        <a:t>Two way </a:t>
                      </a:r>
                      <a:r>
                        <a:rPr lang="en-US" sz="1800" dirty="0" err="1"/>
                        <a:t>Anova</a:t>
                      </a:r>
                      <a:endParaRPr lang="id-ID" sz="1800" dirty="0"/>
                    </a:p>
                  </a:txBody>
                  <a:tcPr marT="45724" marB="45724">
                    <a:solidFill>
                      <a:srgbClr val="ED8341"/>
                    </a:solidFill>
                  </a:tcPr>
                </a:tc>
                <a:tc>
                  <a:txBody>
                    <a:bodyPr/>
                    <a:lstStyle/>
                    <a:p>
                      <a:pPr marL="342900" indent="-342900">
                        <a:buAutoNum type="arabicPeriod"/>
                      </a:pPr>
                      <a:r>
                        <a:rPr lang="en-US" sz="1800" dirty="0"/>
                        <a:t>Median</a:t>
                      </a:r>
                      <a:r>
                        <a:rPr lang="en-US" sz="1800" baseline="0" dirty="0"/>
                        <a:t> </a:t>
                      </a:r>
                      <a:r>
                        <a:rPr lang="en-US" sz="1800" dirty="0"/>
                        <a:t>Extension</a:t>
                      </a:r>
                    </a:p>
                    <a:p>
                      <a:pPr marL="342900" indent="-342900">
                        <a:buAutoNum type="arabicPeriod"/>
                      </a:pPr>
                      <a:r>
                        <a:rPr lang="en-US" sz="1800" dirty="0" err="1"/>
                        <a:t>Kruskal</a:t>
                      </a:r>
                      <a:r>
                        <a:rPr lang="en-US" sz="1800" dirty="0"/>
                        <a:t>-Walls</a:t>
                      </a:r>
                    </a:p>
                    <a:p>
                      <a:pPr marL="342900" indent="-342900">
                        <a:buAutoNum type="arabicPeriod"/>
                      </a:pPr>
                      <a:r>
                        <a:rPr lang="en-US" sz="1800" dirty="0"/>
                        <a:t>One Way </a:t>
                      </a:r>
                      <a:r>
                        <a:rPr lang="en-US" sz="1800" dirty="0" err="1"/>
                        <a:t>Anova</a:t>
                      </a:r>
                      <a:endParaRPr lang="id-ID" sz="1800" dirty="0"/>
                    </a:p>
                  </a:txBody>
                  <a:tcPr marT="45724" marB="45724">
                    <a:solidFill>
                      <a:srgbClr val="ED8341"/>
                    </a:solidFill>
                  </a:tcPr>
                </a:tc>
                <a:extLst>
                  <a:ext uri="{0D108BD9-81ED-4DB2-BD59-A6C34878D82A}">
                    <a16:rowId xmlns:a16="http://schemas.microsoft.com/office/drawing/2014/main" val="10005"/>
                  </a:ext>
                </a:extLst>
              </a:tr>
            </a:tbl>
          </a:graphicData>
        </a:graphic>
      </p:graphicFrame>
      <p:sp>
        <p:nvSpPr>
          <p:cNvPr id="4919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60ADC54C-C99D-4D8C-B9C9-BBE1BFA30BA8}" type="slidenum">
              <a:rPr lang="en-US" altLang="en-US" sz="1200" smtClean="0">
                <a:latin typeface="Garamond" panose="02020404030301010803" pitchFamily="18" charset="0"/>
              </a:rPr>
              <a:pPr>
                <a:spcBef>
                  <a:spcPct val="0"/>
                </a:spcBef>
                <a:buClrTx/>
                <a:buSzTx/>
                <a:buFontTx/>
                <a:buNone/>
              </a:pPr>
              <a:t>44</a:t>
            </a:fld>
            <a:endParaRPr lang="en-US" altLang="en-US" sz="1200">
              <a:latin typeface="Garamond" panose="02020404030301010803" pitchFamily="18" charset="0"/>
            </a:endParaRPr>
          </a:p>
        </p:txBody>
      </p:sp>
      <p:sp>
        <p:nvSpPr>
          <p:cNvPr id="4919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457200" y="277813"/>
            <a:ext cx="8229600" cy="636587"/>
          </a:xfrm>
        </p:spPr>
        <p:txBody>
          <a:bodyPr/>
          <a:lstStyle/>
          <a:p>
            <a:pPr algn="ctr"/>
            <a:r>
              <a:rPr lang="en-US" altLang="en-US" sz="3600" b="1"/>
              <a:t>Pengujian Hipotesis Asosiatif</a:t>
            </a:r>
            <a:endParaRPr lang="id-ID" altLang="en-US" sz="3600" b="1"/>
          </a:p>
        </p:txBody>
      </p:sp>
      <p:sp>
        <p:nvSpPr>
          <p:cNvPr id="50179" name="Content Placeholder 2"/>
          <p:cNvSpPr>
            <a:spLocks noGrp="1"/>
          </p:cNvSpPr>
          <p:nvPr>
            <p:ph idx="4294967295"/>
          </p:nvPr>
        </p:nvSpPr>
        <p:spPr>
          <a:xfrm>
            <a:off x="533400" y="1295400"/>
            <a:ext cx="8229600" cy="5140325"/>
          </a:xfrm>
        </p:spPr>
        <p:txBody>
          <a:bodyPr/>
          <a:lstStyle/>
          <a:p>
            <a:r>
              <a:rPr lang="en-US" altLang="en-US" sz="2400"/>
              <a:t>Merupakan dugaan tentang adanya hubungan antar variabel dalam populasi yang diuji.</a:t>
            </a:r>
          </a:p>
          <a:p>
            <a:r>
              <a:rPr lang="en-US" altLang="en-US" sz="2400"/>
              <a:t>Tiga macam bentuk hubungan</a:t>
            </a:r>
          </a:p>
          <a:p>
            <a:pPr lvl="1"/>
            <a:r>
              <a:rPr lang="en-US" altLang="en-US" sz="2400"/>
              <a:t>Hubungan simetris</a:t>
            </a:r>
          </a:p>
          <a:p>
            <a:pPr lvl="1"/>
            <a:r>
              <a:rPr lang="en-US" altLang="en-US" sz="2400"/>
              <a:t>Hubungan sebab akibat</a:t>
            </a:r>
          </a:p>
          <a:p>
            <a:pPr lvl="1"/>
            <a:r>
              <a:rPr lang="en-US" altLang="en-US" sz="2400"/>
              <a:t>Hubungan interaktif</a:t>
            </a:r>
          </a:p>
          <a:p>
            <a:r>
              <a:rPr lang="en-US" altLang="en-US" sz="2400"/>
              <a:t>Terdapat banyak macam teknik statistik korelasi yang dapat digunakan untuk menguji Hipotesis Asosiatif tergantung jenis data yang dianalisis.</a:t>
            </a:r>
          </a:p>
          <a:p>
            <a:r>
              <a:rPr lang="en-US" altLang="en-US" sz="2400"/>
              <a:t>Data Nominal dan Ordinal digunakan statistik Nonparametris</a:t>
            </a:r>
          </a:p>
          <a:p>
            <a:r>
              <a:rPr lang="en-US" altLang="en-US" sz="2400"/>
              <a:t>Data Interval dan Rasio digunakan Statistik Parametris</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519C9C6-08BF-4F76-AE86-697478AA73CD}" type="slidenum">
              <a:rPr lang="en-US" altLang="en-US" sz="1200" smtClean="0">
                <a:latin typeface="Garamond" panose="02020404030301010803" pitchFamily="18" charset="0"/>
              </a:rPr>
              <a:pPr>
                <a:spcBef>
                  <a:spcPct val="0"/>
                </a:spcBef>
                <a:buClrTx/>
                <a:buSzTx/>
                <a:buFontTx/>
                <a:buNone/>
              </a:pPr>
              <a:t>45</a:t>
            </a:fld>
            <a:endParaRPr lang="en-US" altLang="en-US" sz="1200">
              <a:latin typeface="Garamond" panose="02020404030301010803" pitchFamily="18" charset="0"/>
            </a:endParaRPr>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533400" y="914400"/>
            <a:ext cx="8229600" cy="1139825"/>
          </a:xfrm>
        </p:spPr>
        <p:txBody>
          <a:bodyPr/>
          <a:lstStyle/>
          <a:p>
            <a:pPr algn="ctr"/>
            <a:r>
              <a:rPr lang="en-US" altLang="en-US" sz="3600" b="1"/>
              <a:t>Teknik Statistik Untuk Pengujian Hipotesis Asosiatif</a:t>
            </a:r>
            <a:endParaRPr lang="id-ID" altLang="en-US" sz="3600" b="1"/>
          </a:p>
        </p:txBody>
      </p:sp>
      <p:graphicFrame>
        <p:nvGraphicFramePr>
          <p:cNvPr id="4" name="Content Placeholder 3"/>
          <p:cNvGraphicFramePr>
            <a:graphicFrameLocks noGrp="1"/>
          </p:cNvGraphicFramePr>
          <p:nvPr>
            <p:ph idx="4294967295"/>
          </p:nvPr>
        </p:nvGraphicFramePr>
        <p:xfrm>
          <a:off x="609600" y="2438400"/>
          <a:ext cx="8229600" cy="33528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420067">
                <a:tc>
                  <a:txBody>
                    <a:bodyPr/>
                    <a:lstStyle/>
                    <a:p>
                      <a:pPr algn="ctr"/>
                      <a:r>
                        <a:rPr lang="en-US" sz="2800" dirty="0" err="1"/>
                        <a:t>Jenis</a:t>
                      </a:r>
                      <a:r>
                        <a:rPr lang="en-US" sz="2800" dirty="0"/>
                        <a:t> Data</a:t>
                      </a:r>
                      <a:endParaRPr lang="id-ID" sz="2800" dirty="0"/>
                    </a:p>
                  </a:txBody>
                  <a:tcPr>
                    <a:solidFill>
                      <a:srgbClr val="0000FF"/>
                    </a:solidFill>
                  </a:tcPr>
                </a:tc>
                <a:tc>
                  <a:txBody>
                    <a:bodyPr/>
                    <a:lstStyle/>
                    <a:p>
                      <a:pPr algn="ctr"/>
                      <a:r>
                        <a:rPr lang="en-US" sz="2800" dirty="0" err="1"/>
                        <a:t>Teknik</a:t>
                      </a:r>
                      <a:r>
                        <a:rPr lang="en-US" sz="2800" dirty="0"/>
                        <a:t> </a:t>
                      </a:r>
                      <a:r>
                        <a:rPr lang="en-US" sz="2800" dirty="0" err="1"/>
                        <a:t>Korelasi</a:t>
                      </a:r>
                      <a:endParaRPr lang="id-ID" sz="2800" dirty="0"/>
                    </a:p>
                  </a:txBody>
                  <a:tcPr>
                    <a:solidFill>
                      <a:srgbClr val="0000FF"/>
                    </a:solidFill>
                  </a:tcPr>
                </a:tc>
                <a:extLst>
                  <a:ext uri="{0D108BD9-81ED-4DB2-BD59-A6C34878D82A}">
                    <a16:rowId xmlns:a16="http://schemas.microsoft.com/office/drawing/2014/main" val="10000"/>
                  </a:ext>
                </a:extLst>
              </a:tr>
              <a:tr h="420067">
                <a:tc>
                  <a:txBody>
                    <a:bodyPr/>
                    <a:lstStyle/>
                    <a:p>
                      <a:r>
                        <a:rPr lang="en-US" sz="2800" dirty="0"/>
                        <a:t>Nominal</a:t>
                      </a:r>
                      <a:endParaRPr lang="id-ID" sz="2800" dirty="0"/>
                    </a:p>
                  </a:txBody>
                  <a:tcPr>
                    <a:solidFill>
                      <a:srgbClr val="EB4FCD"/>
                    </a:solidFill>
                  </a:tcPr>
                </a:tc>
                <a:tc>
                  <a:txBody>
                    <a:bodyPr/>
                    <a:lstStyle/>
                    <a:p>
                      <a:pPr marL="355600" indent="-355600">
                        <a:buFont typeface="+mj-lt"/>
                        <a:buAutoNum type="arabicPeriod"/>
                      </a:pPr>
                      <a:r>
                        <a:rPr lang="en-US" sz="2800" dirty="0" err="1"/>
                        <a:t>Koefisien</a:t>
                      </a:r>
                      <a:r>
                        <a:rPr lang="en-US" sz="2800" dirty="0"/>
                        <a:t> </a:t>
                      </a:r>
                      <a:r>
                        <a:rPr lang="en-US" sz="2800" dirty="0" err="1"/>
                        <a:t>Kontingensi</a:t>
                      </a:r>
                      <a:endParaRPr lang="id-ID" sz="2800" dirty="0"/>
                    </a:p>
                  </a:txBody>
                  <a:tcPr>
                    <a:solidFill>
                      <a:srgbClr val="EB4FCD"/>
                    </a:solidFill>
                  </a:tcPr>
                </a:tc>
                <a:extLst>
                  <a:ext uri="{0D108BD9-81ED-4DB2-BD59-A6C34878D82A}">
                    <a16:rowId xmlns:a16="http://schemas.microsoft.com/office/drawing/2014/main" val="10001"/>
                  </a:ext>
                </a:extLst>
              </a:tr>
              <a:tr h="725046">
                <a:tc>
                  <a:txBody>
                    <a:bodyPr/>
                    <a:lstStyle/>
                    <a:p>
                      <a:r>
                        <a:rPr lang="en-US" sz="2800" dirty="0"/>
                        <a:t>Ordinal</a:t>
                      </a:r>
                      <a:endParaRPr lang="id-ID" sz="2800" dirty="0"/>
                    </a:p>
                  </a:txBody>
                  <a:tcPr>
                    <a:solidFill>
                      <a:srgbClr val="ED8341"/>
                    </a:solidFill>
                  </a:tcPr>
                </a:tc>
                <a:tc>
                  <a:txBody>
                    <a:bodyPr/>
                    <a:lstStyle/>
                    <a:p>
                      <a:pPr marL="342900" indent="-342900">
                        <a:buAutoNum type="arabicPeriod"/>
                      </a:pPr>
                      <a:r>
                        <a:rPr lang="en-US" sz="2800" dirty="0"/>
                        <a:t>Spearman Rank</a:t>
                      </a:r>
                    </a:p>
                    <a:p>
                      <a:pPr marL="342900" indent="-342900">
                        <a:buAutoNum type="arabicPeriod"/>
                      </a:pPr>
                      <a:r>
                        <a:rPr lang="en-US" sz="2800" dirty="0"/>
                        <a:t>Kendal</a:t>
                      </a:r>
                      <a:r>
                        <a:rPr lang="en-US" sz="2800" baseline="0" dirty="0"/>
                        <a:t> Tau</a:t>
                      </a:r>
                      <a:endParaRPr lang="id-ID" sz="2800" dirty="0"/>
                    </a:p>
                  </a:txBody>
                  <a:tcPr>
                    <a:solidFill>
                      <a:srgbClr val="ED8341"/>
                    </a:solidFill>
                  </a:tcPr>
                </a:tc>
                <a:extLst>
                  <a:ext uri="{0D108BD9-81ED-4DB2-BD59-A6C34878D82A}">
                    <a16:rowId xmlns:a16="http://schemas.microsoft.com/office/drawing/2014/main" val="10002"/>
                  </a:ext>
                </a:extLst>
              </a:tr>
              <a:tr h="1035781">
                <a:tc>
                  <a:txBody>
                    <a:bodyPr/>
                    <a:lstStyle/>
                    <a:p>
                      <a:r>
                        <a:rPr lang="en-US" sz="2800" dirty="0"/>
                        <a:t>Interval </a:t>
                      </a:r>
                      <a:r>
                        <a:rPr lang="en-US" sz="2800" dirty="0" err="1"/>
                        <a:t>dan</a:t>
                      </a:r>
                      <a:r>
                        <a:rPr lang="en-US" sz="2800" dirty="0"/>
                        <a:t> </a:t>
                      </a:r>
                      <a:r>
                        <a:rPr lang="en-US" sz="2800" dirty="0" err="1"/>
                        <a:t>Rasio</a:t>
                      </a:r>
                      <a:endParaRPr lang="id-ID" sz="2800" dirty="0"/>
                    </a:p>
                  </a:txBody>
                  <a:tcPr>
                    <a:solidFill>
                      <a:srgbClr val="2AFE71"/>
                    </a:solidFill>
                  </a:tcPr>
                </a:tc>
                <a:tc>
                  <a:txBody>
                    <a:bodyPr/>
                    <a:lstStyle/>
                    <a:p>
                      <a:pPr marL="342900" indent="-342900">
                        <a:buAutoNum type="arabicPeriod"/>
                      </a:pPr>
                      <a:r>
                        <a:rPr lang="en-US" sz="2800" dirty="0"/>
                        <a:t>Pearson Product Moment</a:t>
                      </a:r>
                    </a:p>
                    <a:p>
                      <a:pPr marL="342900" indent="-342900">
                        <a:buAutoNum type="arabicPeriod"/>
                      </a:pPr>
                      <a:r>
                        <a:rPr lang="en-US" sz="2800" dirty="0" err="1"/>
                        <a:t>Korelasi</a:t>
                      </a:r>
                      <a:r>
                        <a:rPr lang="en-US" sz="2800" dirty="0"/>
                        <a:t> </a:t>
                      </a:r>
                      <a:r>
                        <a:rPr lang="en-US" sz="2800" dirty="0" err="1"/>
                        <a:t>Ganda</a:t>
                      </a:r>
                      <a:endParaRPr lang="en-US" sz="2800" dirty="0"/>
                    </a:p>
                    <a:p>
                      <a:pPr marL="342900" indent="-342900">
                        <a:buAutoNum type="arabicPeriod"/>
                      </a:pPr>
                      <a:r>
                        <a:rPr lang="en-US" sz="2800" dirty="0" err="1"/>
                        <a:t>Korelasi</a:t>
                      </a:r>
                      <a:r>
                        <a:rPr lang="en-US" sz="2800" dirty="0"/>
                        <a:t> </a:t>
                      </a:r>
                      <a:r>
                        <a:rPr lang="en-US" sz="2800" dirty="0" err="1"/>
                        <a:t>Parsial</a:t>
                      </a:r>
                      <a:endParaRPr lang="id-ID" sz="2800" dirty="0"/>
                    </a:p>
                  </a:txBody>
                  <a:tcPr>
                    <a:solidFill>
                      <a:srgbClr val="2AFE71"/>
                    </a:solidFill>
                  </a:tcPr>
                </a:tc>
                <a:extLst>
                  <a:ext uri="{0D108BD9-81ED-4DB2-BD59-A6C34878D82A}">
                    <a16:rowId xmlns:a16="http://schemas.microsoft.com/office/drawing/2014/main" val="10003"/>
                  </a:ext>
                </a:extLst>
              </a:tr>
            </a:tbl>
          </a:graphicData>
        </a:graphic>
      </p:graphicFrame>
      <p:sp>
        <p:nvSpPr>
          <p:cNvPr id="51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78581A59-F16F-4381-A5D4-D0558A3B50C1}" type="slidenum">
              <a:rPr lang="en-US" altLang="en-US" sz="1200" smtClean="0">
                <a:latin typeface="Garamond" panose="02020404030301010803" pitchFamily="18" charset="0"/>
              </a:rPr>
              <a:pPr>
                <a:spcBef>
                  <a:spcPct val="0"/>
                </a:spcBef>
                <a:buClrTx/>
                <a:buSzTx/>
                <a:buFontTx/>
                <a:buNone/>
              </a:pPr>
              <a:t>46</a:t>
            </a:fld>
            <a:endParaRPr lang="en-US" altLang="en-US" sz="1200">
              <a:latin typeface="Garamond" panose="02020404030301010803" pitchFamily="18" charset="0"/>
            </a:endParaRPr>
          </a:p>
        </p:txBody>
      </p:sp>
      <p:sp>
        <p:nvSpPr>
          <p:cNvPr id="5122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533400" y="838200"/>
            <a:ext cx="8229600" cy="636588"/>
          </a:xfrm>
        </p:spPr>
        <p:txBody>
          <a:bodyPr/>
          <a:lstStyle/>
          <a:p>
            <a:pPr algn="ctr" eaLnBrk="1" hangingPunct="1"/>
            <a:r>
              <a:rPr lang="en-US" altLang="en-US" sz="3200" b="1"/>
              <a:t>Penjelasan Istilah/Definisi Operasional</a:t>
            </a:r>
          </a:p>
        </p:txBody>
      </p:sp>
      <p:sp>
        <p:nvSpPr>
          <p:cNvPr id="52227" name="Rectangle 3"/>
          <p:cNvSpPr>
            <a:spLocks noGrp="1" noChangeArrowheads="1"/>
          </p:cNvSpPr>
          <p:nvPr>
            <p:ph type="body" idx="4294967295"/>
          </p:nvPr>
        </p:nvSpPr>
        <p:spPr>
          <a:xfrm>
            <a:off x="457200" y="1600200"/>
            <a:ext cx="8229600" cy="3733800"/>
          </a:xfrm>
        </p:spPr>
        <p:txBody>
          <a:bodyPr/>
          <a:lstStyle/>
          <a:p>
            <a:pPr eaLnBrk="1" hangingPunct="1"/>
            <a:r>
              <a:rPr lang="en-US" altLang="en-US"/>
              <a:t>Penjelasan istilah berbeda dengan pengertian Kata</a:t>
            </a:r>
          </a:p>
          <a:p>
            <a:pPr eaLnBrk="1" hangingPunct="1"/>
            <a:r>
              <a:rPr lang="en-US" altLang="en-US"/>
              <a:t>Mendifinisikan variable ke dalam definisi operasional.</a:t>
            </a:r>
          </a:p>
          <a:p>
            <a:pPr eaLnBrk="1" hangingPunct="1"/>
            <a:r>
              <a:rPr lang="en-US" altLang="en-US"/>
              <a:t>Menjelaskan kata-kata yang memungkinkan terjadi multi tafsir</a:t>
            </a:r>
          </a:p>
          <a:p>
            <a:pPr eaLnBrk="1" hangingPunct="1"/>
            <a:r>
              <a:rPr lang="en-US" altLang="en-US"/>
              <a:t>Membatasi scope variable</a:t>
            </a:r>
          </a:p>
          <a:p>
            <a:pPr eaLnBrk="1" hangingPunct="1"/>
            <a:r>
              <a:rPr lang="en-US" altLang="en-US"/>
              <a:t>Membuat pengertian kontekstual</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B2CF27A1-44CE-42F8-84CF-62871BBEED46}" type="slidenum">
              <a:rPr lang="en-US" altLang="en-US" sz="1200" smtClean="0">
                <a:latin typeface="Garamond" panose="02020404030301010803" pitchFamily="18" charset="0"/>
              </a:rPr>
              <a:pPr>
                <a:spcBef>
                  <a:spcPct val="0"/>
                </a:spcBef>
                <a:buClrTx/>
                <a:buSzTx/>
                <a:buFontTx/>
                <a:buNone/>
              </a:pPr>
              <a:t>47</a:t>
            </a:fld>
            <a:endParaRPr lang="en-US" altLang="en-US" sz="1200">
              <a:latin typeface="Garamond" panose="02020404030301010803" pitchFamily="18" charset="0"/>
            </a:endParaRPr>
          </a:p>
        </p:txBody>
      </p:sp>
      <p:sp>
        <p:nvSpPr>
          <p:cNvPr id="522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idx="4294967295"/>
          </p:nvPr>
        </p:nvSpPr>
        <p:spPr>
          <a:xfrm>
            <a:off x="533400" y="914400"/>
            <a:ext cx="8229600" cy="712788"/>
          </a:xfrm>
        </p:spPr>
        <p:txBody>
          <a:bodyPr/>
          <a:lstStyle/>
          <a:p>
            <a:pPr eaLnBrk="1" hangingPunct="1">
              <a:defRPr/>
            </a:pPr>
            <a:r>
              <a:rPr lang="sv-SE" sz="3600" b="1" dirty="0">
                <a:solidFill>
                  <a:schemeClr val="accent6">
                    <a:lumMod val="75000"/>
                  </a:schemeClr>
                </a:solidFill>
                <a:cs typeface="Times New Roman" pitchFamily="18" charset="0"/>
              </a:rPr>
              <a:t>Lanjutan....</a:t>
            </a:r>
            <a:endParaRPr lang="en-US" sz="3600" b="1" dirty="0">
              <a:solidFill>
                <a:schemeClr val="accent6">
                  <a:lumMod val="75000"/>
                </a:schemeClr>
              </a:solidFill>
              <a:cs typeface="Times New Roman" pitchFamily="18" charset="0"/>
            </a:endParaRPr>
          </a:p>
        </p:txBody>
      </p:sp>
      <p:sp>
        <p:nvSpPr>
          <p:cNvPr id="54275" name="Rectangle 3"/>
          <p:cNvSpPr>
            <a:spLocks noGrp="1" noChangeArrowheads="1"/>
          </p:cNvSpPr>
          <p:nvPr>
            <p:ph type="body" idx="4294967295"/>
          </p:nvPr>
        </p:nvSpPr>
        <p:spPr>
          <a:xfrm>
            <a:off x="533400" y="1905000"/>
            <a:ext cx="8229600" cy="4530725"/>
          </a:xfrm>
        </p:spPr>
        <p:txBody>
          <a:bodyPr/>
          <a:lstStyle/>
          <a:p>
            <a:pPr eaLnBrk="1" hangingPunct="1"/>
            <a:r>
              <a:rPr lang="en-US" altLang="en-US">
                <a:cs typeface="Times New Roman" panose="02020603050405020304" pitchFamily="18" charset="0"/>
              </a:rPr>
              <a:t>definisi operasional ialah suatu definisi yang didasarkan pada karakteristik yang dapat diobservasi dari apa yang sedang didefinisikan atau “mengubah konsep-konsep yang berupa konstruk dengan kata-kata yang menggambarkan perilaku atau gejala yang dapat diamati dan yang dapat diuji dan ditentukan kebenarannya oleh orang lain”</a:t>
            </a:r>
            <a:r>
              <a:rPr lang="en-US" altLang="en-US"/>
              <a:t> </a:t>
            </a:r>
          </a:p>
          <a:p>
            <a:pPr eaLnBrk="1" hangingPunct="1"/>
            <a:endParaRPr lang="en-US" altLang="en-US"/>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65969B3-185A-4CD2-A472-59E1107D6B58}" type="slidenum">
              <a:rPr lang="en-US" altLang="en-US" sz="1200" smtClean="0">
                <a:latin typeface="Garamond" panose="02020404030301010803" pitchFamily="18" charset="0"/>
              </a:rPr>
              <a:pPr>
                <a:spcBef>
                  <a:spcPct val="0"/>
                </a:spcBef>
                <a:buClrTx/>
                <a:buSzTx/>
                <a:buFontTx/>
                <a:buNone/>
              </a:pPr>
              <a:t>48</a:t>
            </a:fld>
            <a:endParaRPr lang="en-US" altLang="en-US" sz="1200">
              <a:latin typeface="Garamond" panose="02020404030301010803" pitchFamily="18" charset="0"/>
            </a:endParaRPr>
          </a:p>
        </p:txBody>
      </p:sp>
      <p:sp>
        <p:nvSpPr>
          <p:cNvPr id="542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4294967295"/>
          </p:nvPr>
        </p:nvSpPr>
        <p:spPr>
          <a:xfrm>
            <a:off x="457200" y="1447800"/>
            <a:ext cx="8229600" cy="4678363"/>
          </a:xfrm>
        </p:spPr>
        <p:txBody>
          <a:bodyPr/>
          <a:lstStyle/>
          <a:p>
            <a:pPr eaLnBrk="1" hangingPunct="1">
              <a:lnSpc>
                <a:spcPct val="80000"/>
              </a:lnSpc>
            </a:pPr>
            <a:r>
              <a:rPr lang="en-US" altLang="en-US" sz="2400">
                <a:latin typeface="Times New Roman" panose="02020603050405020304" pitchFamily="18" charset="0"/>
                <a:cs typeface="Times New Roman" panose="02020603050405020304" pitchFamily="18" charset="0"/>
              </a:rPr>
              <a:t>Dalam menyusun definisi operasional, definisi tersebut sebaiknya dapat mengidentifikasi seperangkat criteria unik yang dapat diamati.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Semakin unik suatu definisi operasional, maka semakin bermanfaat. Karena definisi tersebut akan banyak memberikan informasi kepada peneliti, dan semakin menghilangkan obyek-obyek atau pernyataan lain yang muncul dalam mendifinisikan sesuatu hal yang tidak kita inginkan tercakup dalam definisi tersebut secara tidak sengaja dan dapat meningkatkan adanya kemungkinan makna variable dapat direplikasi/ganda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p:txBody>
      </p:sp>
      <p:sp>
        <p:nvSpPr>
          <p:cNvPr id="3" name="TextBox 2"/>
          <p:cNvSpPr txBox="1"/>
          <p:nvPr/>
        </p:nvSpPr>
        <p:spPr>
          <a:xfrm>
            <a:off x="2286000" y="609600"/>
            <a:ext cx="2895600" cy="646113"/>
          </a:xfrm>
          <a:prstGeom prst="rect">
            <a:avLst/>
          </a:prstGeom>
          <a:noFill/>
        </p:spPr>
        <p:txBody>
          <a:bodyPr>
            <a:spAutoFit/>
          </a:bodyPr>
          <a:lstStyle/>
          <a:p>
            <a:pPr eaLnBrk="1" hangingPunct="1">
              <a:defRPr/>
            </a:pPr>
            <a:r>
              <a:rPr lang="en-US" sz="3600" b="1" dirty="0" err="1">
                <a:solidFill>
                  <a:schemeClr val="tx2">
                    <a:lumMod val="75000"/>
                  </a:schemeClr>
                </a:solidFill>
                <a:cs typeface="Arial" charset="0"/>
              </a:rPr>
              <a:t>Lanjutan</a:t>
            </a:r>
            <a:r>
              <a:rPr lang="en-US" sz="3600" b="1" dirty="0">
                <a:solidFill>
                  <a:schemeClr val="tx2">
                    <a:lumMod val="75000"/>
                  </a:schemeClr>
                </a:solidFill>
                <a:cs typeface="Arial" charset="0"/>
              </a:rPr>
              <a:t>…</a:t>
            </a:r>
            <a:endParaRPr lang="id-ID" sz="3600" b="1" dirty="0">
              <a:solidFill>
                <a:schemeClr val="tx2">
                  <a:lumMod val="75000"/>
                </a:schemeClr>
              </a:solidFill>
              <a:cs typeface="Arial" charset="0"/>
            </a:endParaRPr>
          </a:p>
        </p:txBody>
      </p:sp>
      <p:sp>
        <p:nvSpPr>
          <p:cNvPr id="55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3816068D-C215-42F4-9D72-082C3AC9D4E4}" type="slidenum">
              <a:rPr lang="en-US" altLang="en-US" sz="1200" smtClean="0">
                <a:latin typeface="Garamond" panose="02020404030301010803" pitchFamily="18" charset="0"/>
              </a:rPr>
              <a:pPr>
                <a:spcBef>
                  <a:spcPct val="0"/>
                </a:spcBef>
                <a:buClrTx/>
                <a:buSzTx/>
                <a:buFontTx/>
                <a:buNone/>
              </a:pPr>
              <a:t>49</a:t>
            </a:fld>
            <a:endParaRPr lang="en-US" altLang="en-US" sz="1200">
              <a:latin typeface="Garamond" panose="02020404030301010803" pitchFamily="18" charset="0"/>
            </a:endParaRPr>
          </a:p>
        </p:txBody>
      </p:sp>
      <p:sp>
        <p:nvSpPr>
          <p:cNvPr id="553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2BF3F3F-E4F3-4E99-90F2-ED88B91A4196}" type="slidenum">
              <a:rPr lang="en-US" altLang="en-US" sz="1200" smtClean="0">
                <a:latin typeface="Garamond" panose="02020404030301010803" pitchFamily="18" charset="0"/>
              </a:rPr>
              <a:pPr>
                <a:spcBef>
                  <a:spcPct val="0"/>
                </a:spcBef>
                <a:buClrTx/>
                <a:buSzTx/>
                <a:buFontTx/>
                <a:buNone/>
              </a:pPr>
              <a:t>5</a:t>
            </a:fld>
            <a:endParaRPr lang="en-US" altLang="en-US" sz="1200">
              <a:latin typeface="Garamond" panose="02020404030301010803" pitchFamily="18" charset="0"/>
            </a:endParaRPr>
          </a:p>
        </p:txBody>
      </p:sp>
      <p:sp>
        <p:nvSpPr>
          <p:cNvPr id="7171" name="Rectangle 2"/>
          <p:cNvSpPr>
            <a:spLocks noGrp="1" noChangeArrowheads="1"/>
          </p:cNvSpPr>
          <p:nvPr>
            <p:ph type="title" idx="4294967295"/>
          </p:nvPr>
        </p:nvSpPr>
        <p:spPr>
          <a:xfrm>
            <a:off x="457200" y="277813"/>
            <a:ext cx="8229600" cy="712787"/>
          </a:xfrm>
        </p:spPr>
        <p:txBody>
          <a:bodyPr/>
          <a:lstStyle/>
          <a:p>
            <a:pPr algn="ctr" eaLnBrk="1" hangingPunct="1">
              <a:defRPr/>
            </a:pPr>
            <a:r>
              <a:rPr lang="en-US" sz="3600" b="1" dirty="0">
                <a:solidFill>
                  <a:schemeClr val="accent1">
                    <a:lumMod val="75000"/>
                  </a:schemeClr>
                </a:solidFill>
              </a:rPr>
              <a:t>POPULASI PENELITIAN</a:t>
            </a:r>
          </a:p>
        </p:txBody>
      </p:sp>
      <p:sp>
        <p:nvSpPr>
          <p:cNvPr id="10244" name="Rectangle 3"/>
          <p:cNvSpPr>
            <a:spLocks noGrp="1" noChangeArrowheads="1"/>
          </p:cNvSpPr>
          <p:nvPr>
            <p:ph type="body" idx="4294967295"/>
          </p:nvPr>
        </p:nvSpPr>
        <p:spPr>
          <a:xfrm>
            <a:off x="457200" y="2971800"/>
            <a:ext cx="8229600" cy="2286000"/>
          </a:xfrm>
        </p:spPr>
        <p:txBody>
          <a:bodyPr/>
          <a:lstStyle/>
          <a:p>
            <a:pPr eaLnBrk="1" hangingPunct="1">
              <a:lnSpc>
                <a:spcPct val="90000"/>
              </a:lnSpc>
            </a:pPr>
            <a:r>
              <a:rPr lang="en-US" altLang="en-US" sz="2800" b="1">
                <a:solidFill>
                  <a:srgbClr val="0000FF"/>
                </a:solidFill>
                <a:latin typeface="Times New Roman" panose="02020603050405020304" pitchFamily="18" charset="0"/>
                <a:cs typeface="Times New Roman" panose="02020603050405020304" pitchFamily="18" charset="0"/>
              </a:rPr>
              <a:t>Populasi sasaran (target):</a:t>
            </a:r>
            <a:r>
              <a:rPr lang="en-US" altLang="en-US" sz="2800">
                <a:latin typeface="Times New Roman" panose="02020603050405020304" pitchFamily="18" charset="0"/>
                <a:cs typeface="Times New Roman" panose="02020603050405020304" pitchFamily="18" charset="0"/>
              </a:rPr>
              <a:t> adalah populasi yang ingin diteliti secara keseluruhanya, tetapi tidak mungking dijangkau.</a:t>
            </a:r>
          </a:p>
          <a:p>
            <a:pPr eaLnBrk="1" hangingPunct="1">
              <a:lnSpc>
                <a:spcPct val="90000"/>
              </a:lnSpc>
            </a:pPr>
            <a:r>
              <a:rPr lang="en-US" altLang="en-US" sz="2800" b="1">
                <a:solidFill>
                  <a:srgbClr val="0000FF"/>
                </a:solidFill>
                <a:latin typeface="Times New Roman" panose="02020603050405020304" pitchFamily="18" charset="0"/>
                <a:cs typeface="Times New Roman" panose="02020603050405020304" pitchFamily="18" charset="0"/>
              </a:rPr>
              <a:t>Populasi akses:</a:t>
            </a:r>
            <a:r>
              <a:rPr lang="en-US" altLang="en-US" sz="2800">
                <a:latin typeface="Times New Roman" panose="02020603050405020304" pitchFamily="18" charset="0"/>
                <a:cs typeface="Times New Roman" panose="02020603050405020304" pitchFamily="18" charset="0"/>
              </a:rPr>
              <a:t> adalah populasi yang mampu dijangkau atau populasi rill di lapangan.</a:t>
            </a:r>
          </a:p>
        </p:txBody>
      </p:sp>
      <p:sp>
        <p:nvSpPr>
          <p:cNvPr id="5" name="Rectangle 4"/>
          <p:cNvSpPr/>
          <p:nvPr/>
        </p:nvSpPr>
        <p:spPr>
          <a:xfrm>
            <a:off x="1981200" y="1524000"/>
            <a:ext cx="1828800" cy="9906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b="1" dirty="0" err="1">
                <a:solidFill>
                  <a:schemeClr val="bg1"/>
                </a:solidFill>
              </a:rPr>
              <a:t>Populasi</a:t>
            </a:r>
            <a:r>
              <a:rPr lang="en-US" sz="1600" b="1" dirty="0">
                <a:solidFill>
                  <a:schemeClr val="bg1"/>
                </a:solidFill>
              </a:rPr>
              <a:t> </a:t>
            </a:r>
            <a:r>
              <a:rPr lang="en-US" sz="1600" b="1" dirty="0" err="1">
                <a:solidFill>
                  <a:schemeClr val="bg1"/>
                </a:solidFill>
              </a:rPr>
              <a:t>Sasaran</a:t>
            </a:r>
            <a:r>
              <a:rPr lang="en-US" sz="1600" b="1" dirty="0">
                <a:solidFill>
                  <a:schemeClr val="bg1"/>
                </a:solidFill>
              </a:rPr>
              <a:t>/Target</a:t>
            </a:r>
          </a:p>
        </p:txBody>
      </p:sp>
      <p:sp>
        <p:nvSpPr>
          <p:cNvPr id="6" name="Rectangle 5"/>
          <p:cNvSpPr/>
          <p:nvPr/>
        </p:nvSpPr>
        <p:spPr>
          <a:xfrm>
            <a:off x="5105400" y="1524000"/>
            <a:ext cx="1981200" cy="9906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2000" dirty="0" err="1">
                <a:solidFill>
                  <a:schemeClr val="bg1"/>
                </a:solidFill>
              </a:rPr>
              <a:t>Populasi</a:t>
            </a:r>
            <a:r>
              <a:rPr lang="en-US" sz="2000" dirty="0">
                <a:solidFill>
                  <a:schemeClr val="bg1"/>
                </a:solidFill>
              </a:rPr>
              <a:t> </a:t>
            </a:r>
            <a:r>
              <a:rPr lang="en-US" sz="2000" dirty="0" err="1">
                <a:solidFill>
                  <a:schemeClr val="bg1"/>
                </a:solidFill>
              </a:rPr>
              <a:t>Akses</a:t>
            </a:r>
            <a:endParaRPr lang="en-US" sz="2000" dirty="0">
              <a:solidFill>
                <a:schemeClr val="bg1"/>
              </a:solidFill>
            </a:endParaRPr>
          </a:p>
        </p:txBody>
      </p:sp>
      <p:sp>
        <p:nvSpPr>
          <p:cNvPr id="7" name="Down Arrow 6"/>
          <p:cNvSpPr/>
          <p:nvPr/>
        </p:nvSpPr>
        <p:spPr>
          <a:xfrm>
            <a:off x="2514600" y="838200"/>
            <a:ext cx="457200" cy="609600"/>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id-ID" sz="1200">
              <a:solidFill>
                <a:srgbClr val="5FA326"/>
              </a:solidFill>
            </a:endParaRPr>
          </a:p>
        </p:txBody>
      </p:sp>
      <p:sp>
        <p:nvSpPr>
          <p:cNvPr id="8" name="Down Arrow 7"/>
          <p:cNvSpPr/>
          <p:nvPr/>
        </p:nvSpPr>
        <p:spPr>
          <a:xfrm>
            <a:off x="5791200" y="838200"/>
            <a:ext cx="458788" cy="635000"/>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id-ID" sz="1200">
              <a:solidFill>
                <a:srgbClr val="B0105C"/>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idx="4294967295"/>
          </p:nvPr>
        </p:nvSpPr>
        <p:spPr>
          <a:xfrm>
            <a:off x="1752600" y="685800"/>
            <a:ext cx="7086600" cy="685800"/>
          </a:xfrm>
        </p:spPr>
        <p:txBody>
          <a:bodyPr/>
          <a:lstStyle/>
          <a:p>
            <a:pPr eaLnBrk="1" hangingPunct="1"/>
            <a:r>
              <a:rPr lang="en-US" altLang="en-US" b="1"/>
              <a:t>Contoh….</a:t>
            </a:r>
          </a:p>
        </p:txBody>
      </p:sp>
      <p:sp>
        <p:nvSpPr>
          <p:cNvPr id="56323" name="Rectangle 3"/>
          <p:cNvSpPr>
            <a:spLocks noGrp="1" noChangeArrowheads="1"/>
          </p:cNvSpPr>
          <p:nvPr>
            <p:ph type="body" idx="4294967295"/>
          </p:nvPr>
        </p:nvSpPr>
        <p:spPr>
          <a:xfrm>
            <a:off x="457200" y="1447800"/>
            <a:ext cx="8229600" cy="4530725"/>
          </a:xfrm>
        </p:spPr>
        <p:txBody>
          <a:bodyPr/>
          <a:lstStyle/>
          <a:p>
            <a:pPr eaLnBrk="1" hangingPunct="1">
              <a:lnSpc>
                <a:spcPct val="90000"/>
              </a:lnSpc>
            </a:pPr>
            <a:r>
              <a:rPr lang="en-US" altLang="en-US" sz="2200">
                <a:latin typeface="Times New Roman" panose="02020603050405020304" pitchFamily="18" charset="0"/>
                <a:cs typeface="Times New Roman" panose="02020603050405020304" pitchFamily="18" charset="0"/>
              </a:rPr>
              <a:t>Jika rumusan masalah “Adakah pengaruh Kinerja Pustakawan terhadap Kualitas Pelayanan referensi pada Perpustakaan MTsS Baiturrahman Banda Aceh”</a:t>
            </a:r>
          </a:p>
          <a:p>
            <a:pPr eaLnBrk="1" hangingPunct="1">
              <a:lnSpc>
                <a:spcPct val="90000"/>
              </a:lnSpc>
            </a:pPr>
            <a:endParaRPr lang="en-US" altLang="en-US" sz="2200">
              <a:latin typeface="Times New Roman" panose="02020603050405020304" pitchFamily="18" charset="0"/>
              <a:cs typeface="Times New Roman" panose="02020603050405020304" pitchFamily="18" charset="0"/>
            </a:endParaRPr>
          </a:p>
          <a:p>
            <a:pPr eaLnBrk="1" hangingPunct="1">
              <a:lnSpc>
                <a:spcPct val="90000"/>
              </a:lnSpc>
            </a:pPr>
            <a:r>
              <a:rPr lang="en-US" altLang="en-US" sz="2200">
                <a:latin typeface="Times New Roman" panose="02020603050405020304" pitchFamily="18" charset="0"/>
                <a:cs typeface="Times New Roman" panose="02020603050405020304" pitchFamily="18" charset="0"/>
              </a:rPr>
              <a:t>Variabel </a:t>
            </a:r>
            <a:r>
              <a:rPr lang="en-US" altLang="en-US" sz="2200" b="1" i="1">
                <a:latin typeface="Times New Roman" panose="02020603050405020304" pitchFamily="18" charset="0"/>
                <a:cs typeface="Times New Roman" panose="02020603050405020304" pitchFamily="18" charset="0"/>
              </a:rPr>
              <a:t>Kinerja Pustakawan </a:t>
            </a:r>
            <a:r>
              <a:rPr lang="en-US" altLang="en-US" sz="2200">
                <a:latin typeface="Times New Roman" panose="02020603050405020304" pitchFamily="18" charset="0"/>
                <a:cs typeface="Times New Roman" panose="02020603050405020304" pitchFamily="18" charset="0"/>
              </a:rPr>
              <a:t>adalah……. (jelaskan secara teori apa itu Kinerja Pustakawan, apa indikator kinerja pustakawan, faktor apa yang mempengaruhi Kinerja Pustakawan. Lalu kemudian jelaskan difinisi operasional/kontesktual apa yang dimaksud Kinerja Pustakawan dalam penelitan yang sedang dilakukan.</a:t>
            </a:r>
          </a:p>
          <a:p>
            <a:pPr eaLnBrk="1" hangingPunct="1">
              <a:lnSpc>
                <a:spcPct val="90000"/>
              </a:lnSpc>
            </a:pPr>
            <a:endParaRPr lang="en-US" altLang="en-US" sz="2200">
              <a:latin typeface="Times New Roman" panose="02020603050405020304" pitchFamily="18" charset="0"/>
              <a:cs typeface="Times New Roman" panose="02020603050405020304" pitchFamily="18" charset="0"/>
            </a:endParaRPr>
          </a:p>
          <a:p>
            <a:pPr eaLnBrk="1" hangingPunct="1">
              <a:lnSpc>
                <a:spcPct val="90000"/>
              </a:lnSpc>
            </a:pPr>
            <a:r>
              <a:rPr lang="en-US" altLang="en-US" sz="2200">
                <a:latin typeface="Times New Roman" panose="02020603050405020304" pitchFamily="18" charset="0"/>
                <a:cs typeface="Times New Roman" panose="02020603050405020304" pitchFamily="18" charset="0"/>
              </a:rPr>
              <a:t>Variabel </a:t>
            </a:r>
            <a:r>
              <a:rPr lang="en-US" altLang="en-US" sz="2200" b="1" i="1">
                <a:latin typeface="Times New Roman" panose="02020603050405020304" pitchFamily="18" charset="0"/>
                <a:cs typeface="Times New Roman" panose="02020603050405020304" pitchFamily="18" charset="0"/>
              </a:rPr>
              <a:t>Kualitas Pelayanan Referensi</a:t>
            </a:r>
            <a:r>
              <a:rPr lang="en-US" altLang="en-US" sz="2200">
                <a:latin typeface="Times New Roman" panose="02020603050405020304" pitchFamily="18" charset="0"/>
                <a:cs typeface="Times New Roman" panose="02020603050405020304" pitchFamily="18" charset="0"/>
              </a:rPr>
              <a:t> adalah…… (jelaskan apa secara teori apa itu kualitas pelayanan referensi, bagaimana mengukur kualitas layanan referensi, dan kemudian berikan difinisikan operasionalnya.</a:t>
            </a:r>
          </a:p>
          <a:p>
            <a:pPr eaLnBrk="1" hangingPunct="1">
              <a:lnSpc>
                <a:spcPct val="90000"/>
              </a:lnSpc>
            </a:pPr>
            <a:endParaRPr lang="en-US" altLang="en-US" sz="2200">
              <a:latin typeface="Times New Roman" panose="02020603050405020304" pitchFamily="18" charset="0"/>
              <a:cs typeface="Times New Roman" panose="02020603050405020304" pitchFamily="18" charset="0"/>
            </a:endParaRPr>
          </a:p>
        </p:txBody>
      </p:sp>
      <p:sp>
        <p:nvSpPr>
          <p:cNvPr id="563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519F18E-C652-472B-BB22-A6980FF8B074}" type="slidenum">
              <a:rPr lang="en-US" altLang="en-US" sz="1200" smtClean="0">
                <a:latin typeface="Garamond" panose="02020404030301010803" pitchFamily="18" charset="0"/>
              </a:rPr>
              <a:pPr>
                <a:spcBef>
                  <a:spcPct val="0"/>
                </a:spcBef>
                <a:buClrTx/>
                <a:buSzTx/>
                <a:buFontTx/>
                <a:buNone/>
              </a:pPr>
              <a:t>50</a:t>
            </a:fld>
            <a:endParaRPr lang="en-US" altLang="en-US" sz="1200">
              <a:latin typeface="Garamond" panose="02020404030301010803" pitchFamily="18" charset="0"/>
            </a:endParaRPr>
          </a:p>
        </p:txBody>
      </p:sp>
      <p:sp>
        <p:nvSpPr>
          <p:cNvPr id="563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Khatib A. Latief : research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70E09226-2AD9-472D-946A-BE5F6123BE8B}" type="slidenum">
              <a:rPr lang="en-US" altLang="en-US" sz="1200" smtClean="0">
                <a:latin typeface="Garamond" panose="02020404030301010803" pitchFamily="18" charset="0"/>
              </a:rPr>
              <a:pPr>
                <a:spcBef>
                  <a:spcPct val="0"/>
                </a:spcBef>
                <a:buClrTx/>
                <a:buSzTx/>
                <a:buFontTx/>
                <a:buNone/>
              </a:pPr>
              <a:t>6</a:t>
            </a:fld>
            <a:endParaRPr lang="en-US" altLang="en-US" sz="1200">
              <a:latin typeface="Garamond" panose="02020404030301010803" pitchFamily="18" charset="0"/>
            </a:endParaRPr>
          </a:p>
        </p:txBody>
      </p:sp>
      <p:sp>
        <p:nvSpPr>
          <p:cNvPr id="11267" name="Rectangle 2"/>
          <p:cNvSpPr>
            <a:spLocks noGrp="1" noChangeArrowheads="1"/>
          </p:cNvSpPr>
          <p:nvPr>
            <p:ph type="title" idx="4294967295"/>
          </p:nvPr>
        </p:nvSpPr>
        <p:spPr>
          <a:xfrm>
            <a:off x="2667000" y="381000"/>
            <a:ext cx="3886200" cy="788988"/>
          </a:xfrm>
        </p:spPr>
        <p:txBody>
          <a:bodyPr/>
          <a:lstStyle/>
          <a:p>
            <a:pPr algn="ctr" eaLnBrk="1" hangingPunct="1"/>
            <a:r>
              <a:rPr lang="en-US" altLang="en-US" b="1"/>
              <a:t>Contoh</a:t>
            </a:r>
          </a:p>
        </p:txBody>
      </p:sp>
      <p:sp>
        <p:nvSpPr>
          <p:cNvPr id="8196" name="Rectangle 3"/>
          <p:cNvSpPr>
            <a:spLocks noGrp="1" noChangeArrowheads="1"/>
          </p:cNvSpPr>
          <p:nvPr>
            <p:ph type="body" idx="4294967295"/>
          </p:nvPr>
        </p:nvSpPr>
        <p:spPr>
          <a:xfrm>
            <a:off x="381000" y="1219200"/>
            <a:ext cx="8229600" cy="4530725"/>
          </a:xfrm>
        </p:spPr>
        <p:txBody>
          <a:bodyPr/>
          <a:lstStyle/>
          <a:p>
            <a:pPr eaLnBrk="1" hangingPunct="1"/>
            <a:r>
              <a:rPr lang="en-US" altLang="en-US" sz="2400" b="1">
                <a:latin typeface="Times New Roman" panose="02020603050405020304" pitchFamily="18" charset="0"/>
                <a:cs typeface="Times New Roman" panose="02020603050405020304" pitchFamily="18" charset="0"/>
              </a:rPr>
              <a:t>Topik:</a:t>
            </a:r>
            <a:r>
              <a:rPr lang="en-US" altLang="en-US" sz="2400">
                <a:latin typeface="Times New Roman" panose="02020603050405020304" pitchFamily="18" charset="0"/>
                <a:cs typeface="Times New Roman" panose="02020603050405020304" pitchFamily="18" charset="0"/>
              </a:rPr>
              <a:t> Penelitian ingin mengetahui Hubungan antara Kualitas Pelayanan Perpustakaan dengan Kinerja Pustakawan Perguruan Tinggi di Banda Aceh</a:t>
            </a:r>
          </a:p>
          <a:p>
            <a:pPr eaLnBrk="1" hangingPunct="1"/>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b="1">
                <a:latin typeface="Times New Roman" panose="02020603050405020304" pitchFamily="18" charset="0"/>
                <a:cs typeface="Times New Roman" panose="02020603050405020304" pitchFamily="18" charset="0"/>
              </a:rPr>
              <a:t>Populasi target</a:t>
            </a:r>
            <a:r>
              <a:rPr lang="en-US" altLang="en-US" sz="2400">
                <a:latin typeface="Times New Roman" panose="02020603050405020304" pitchFamily="18" charset="0"/>
                <a:cs typeface="Times New Roman" panose="02020603050405020304" pitchFamily="18" charset="0"/>
              </a:rPr>
              <a:t> : </a:t>
            </a:r>
          </a:p>
          <a:p>
            <a:pPr eaLnBrk="1" hangingPunct="1">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	Seluruh Pustakawan Perguruan Tinggi yang berada di Aceh atau bahkan di Seluruh Indonesia.</a:t>
            </a:r>
          </a:p>
          <a:p>
            <a:pPr eaLnBrk="1" hangingPunct="1">
              <a:buFont typeface="Wingdings" panose="05000000000000000000" pitchFamily="2" charset="2"/>
              <a:buNone/>
            </a:pPr>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b="1">
                <a:latin typeface="Times New Roman" panose="02020603050405020304" pitchFamily="18" charset="0"/>
                <a:cs typeface="Times New Roman" panose="02020603050405020304" pitchFamily="18" charset="0"/>
              </a:rPr>
              <a:t>Populasi akses</a:t>
            </a:r>
            <a:r>
              <a:rPr lang="en-US" altLang="en-US" sz="2400">
                <a:latin typeface="Times New Roman" panose="02020603050405020304" pitchFamily="18" charset="0"/>
                <a:cs typeface="Times New Roman" panose="02020603050405020304" pitchFamily="18" charset="0"/>
              </a:rPr>
              <a:t> : </a:t>
            </a:r>
          </a:p>
          <a:p>
            <a:pPr eaLnBrk="1" hangingPunct="1">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	Seluruh Pustakawan Perguruan Tinggi yang berada di Banda Aceh</a:t>
            </a:r>
          </a:p>
          <a:p>
            <a:pPr eaLnBrk="1" hangingPunct="1"/>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anim calcmode="lin" valueType="num">
                                      <p:cBhvr>
                                        <p:cTn id="7" dur="3000" fill="hold"/>
                                        <p:tgtEl>
                                          <p:spTgt spid="8196">
                                            <p:txEl>
                                              <p:pRg st="3" end="3"/>
                                            </p:txEl>
                                          </p:spTgt>
                                        </p:tgtEl>
                                        <p:attrNameLst>
                                          <p:attrName>ppt_w</p:attrName>
                                        </p:attrNameLst>
                                      </p:cBhvr>
                                      <p:tavLst>
                                        <p:tav tm="0">
                                          <p:val>
                                            <p:strVal val="4*#ppt_w"/>
                                          </p:val>
                                        </p:tav>
                                        <p:tav tm="100000">
                                          <p:val>
                                            <p:strVal val="#ppt_w"/>
                                          </p:val>
                                        </p:tav>
                                      </p:tavLst>
                                    </p:anim>
                                    <p:anim calcmode="lin" valueType="num">
                                      <p:cBhvr>
                                        <p:cTn id="8" dur="3000" fill="hold"/>
                                        <p:tgtEl>
                                          <p:spTgt spid="8196">
                                            <p:txEl>
                                              <p:pRg st="3" end="3"/>
                                            </p:txEl>
                                          </p:spTgt>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p:cTn id="12" dur="1" fill="hold">
                                          <p:stCondLst>
                                            <p:cond delay="0"/>
                                          </p:stCondLst>
                                        </p:cTn>
                                        <p:tgtEl>
                                          <p:spTgt spid="8196">
                                            <p:txEl>
                                              <p:pRg st="6" end="6"/>
                                            </p:txEl>
                                          </p:spTgt>
                                        </p:tgtEl>
                                        <p:attrNameLst>
                                          <p:attrName>style.visibility</p:attrName>
                                        </p:attrNameLst>
                                      </p:cBhvr>
                                      <p:to>
                                        <p:strVal val="visible"/>
                                      </p:to>
                                    </p:set>
                                    <p:anim calcmode="lin" valueType="num">
                                      <p:cBhvr>
                                        <p:cTn id="13" dur="3000" fill="hold"/>
                                        <p:tgtEl>
                                          <p:spTgt spid="8196">
                                            <p:txEl>
                                              <p:pRg st="6" end="6"/>
                                            </p:txEl>
                                          </p:spTgt>
                                        </p:tgtEl>
                                        <p:attrNameLst>
                                          <p:attrName>ppt_w</p:attrName>
                                        </p:attrNameLst>
                                      </p:cBhvr>
                                      <p:tavLst>
                                        <p:tav tm="0">
                                          <p:val>
                                            <p:fltVal val="0"/>
                                          </p:val>
                                        </p:tav>
                                        <p:tav tm="100000">
                                          <p:val>
                                            <p:strVal val="#ppt_w"/>
                                          </p:val>
                                        </p:tav>
                                      </p:tavLst>
                                    </p:anim>
                                    <p:anim calcmode="lin" valueType="num">
                                      <p:cBhvr>
                                        <p:cTn id="14" dur="3000" fill="hold"/>
                                        <p:tgtEl>
                                          <p:spTgt spid="8196">
                                            <p:txEl>
                                              <p:pRg st="6" end="6"/>
                                            </p:txEl>
                                          </p:spTgt>
                                        </p:tgtEl>
                                        <p:attrNameLst>
                                          <p:attrName>ppt_h</p:attrName>
                                        </p:attrNameLst>
                                      </p:cBhvr>
                                      <p:tavLst>
                                        <p:tav tm="0">
                                          <p:val>
                                            <p:fltVal val="0"/>
                                          </p:val>
                                        </p:tav>
                                        <p:tav tm="100000">
                                          <p:val>
                                            <p:strVal val="#ppt_h"/>
                                          </p:val>
                                        </p:tav>
                                      </p:tavLst>
                                    </p:anim>
                                    <p:anim calcmode="lin" valueType="num">
                                      <p:cBhvr>
                                        <p:cTn id="15" dur="3000" fill="hold"/>
                                        <p:tgtEl>
                                          <p:spTgt spid="8196">
                                            <p:txEl>
                                              <p:pRg st="6" end="6"/>
                                            </p:txEl>
                                          </p:spTgt>
                                        </p:tgtEl>
                                        <p:attrNameLst>
                                          <p:attrName>ppt_x</p:attrName>
                                        </p:attrNameLst>
                                      </p:cBhvr>
                                      <p:tavLst>
                                        <p:tav tm="0">
                                          <p:val>
                                            <p:fltVal val="0.5"/>
                                          </p:val>
                                        </p:tav>
                                        <p:tav tm="100000">
                                          <p:val>
                                            <p:strVal val="#ppt_x"/>
                                          </p:val>
                                        </p:tav>
                                      </p:tavLst>
                                    </p:anim>
                                    <p:anim calcmode="lin" valueType="num">
                                      <p:cBhvr>
                                        <p:cTn id="16" dur="3000" fill="hold"/>
                                        <p:tgtEl>
                                          <p:spTgt spid="8196">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63E0ACAA-C09D-4803-8EF5-F9C55B50B62F}" type="slidenum">
              <a:rPr lang="en-US" altLang="en-US" sz="1200" smtClean="0">
                <a:latin typeface="Garamond" panose="02020404030301010803" pitchFamily="18" charset="0"/>
              </a:rPr>
              <a:pPr>
                <a:spcBef>
                  <a:spcPct val="0"/>
                </a:spcBef>
                <a:buClrTx/>
                <a:buSzTx/>
                <a:buFontTx/>
                <a:buNone/>
              </a:pPr>
              <a:t>7</a:t>
            </a:fld>
            <a:endParaRPr lang="en-US" altLang="en-US" sz="1200">
              <a:latin typeface="Garamond" panose="02020404030301010803" pitchFamily="18" charset="0"/>
            </a:endParaRPr>
          </a:p>
        </p:txBody>
      </p:sp>
      <p:sp>
        <p:nvSpPr>
          <p:cNvPr id="7171" name="Rectangle 2"/>
          <p:cNvSpPr>
            <a:spLocks noGrp="1" noChangeArrowheads="1"/>
          </p:cNvSpPr>
          <p:nvPr>
            <p:ph type="title" idx="4294967295"/>
          </p:nvPr>
        </p:nvSpPr>
        <p:spPr>
          <a:xfrm>
            <a:off x="457200" y="277813"/>
            <a:ext cx="8229600" cy="712787"/>
          </a:xfrm>
        </p:spPr>
        <p:txBody>
          <a:bodyPr/>
          <a:lstStyle/>
          <a:p>
            <a:pPr algn="ctr" eaLnBrk="1" hangingPunct="1">
              <a:defRPr/>
            </a:pPr>
            <a:r>
              <a:rPr lang="en-US" sz="3600" b="1" dirty="0">
                <a:solidFill>
                  <a:schemeClr val="accent1">
                    <a:lumMod val="75000"/>
                  </a:schemeClr>
                </a:solidFill>
              </a:rPr>
              <a:t>POPULASI BERDASARKAN SIFAT</a:t>
            </a:r>
          </a:p>
        </p:txBody>
      </p:sp>
      <p:sp>
        <p:nvSpPr>
          <p:cNvPr id="12292" name="Rectangle 3"/>
          <p:cNvSpPr>
            <a:spLocks noGrp="1" noChangeArrowheads="1"/>
          </p:cNvSpPr>
          <p:nvPr>
            <p:ph type="body" idx="4294967295"/>
          </p:nvPr>
        </p:nvSpPr>
        <p:spPr>
          <a:xfrm>
            <a:off x="457200" y="2819400"/>
            <a:ext cx="8229600" cy="3311525"/>
          </a:xfrm>
        </p:spPr>
        <p:txBody>
          <a:bodyPr/>
          <a:lstStyle/>
          <a:p>
            <a:pPr eaLnBrk="1" hangingPunct="1">
              <a:lnSpc>
                <a:spcPct val="90000"/>
              </a:lnSpc>
            </a:pPr>
            <a:r>
              <a:rPr lang="en-US" altLang="en-US" sz="2800" b="1">
                <a:solidFill>
                  <a:srgbClr val="0000FF"/>
                </a:solidFill>
                <a:latin typeface="Times New Roman" panose="02020603050405020304" pitchFamily="18" charset="0"/>
                <a:cs typeface="Times New Roman" panose="02020603050405020304" pitchFamily="18" charset="0"/>
              </a:rPr>
              <a:t>Populasi Homogen,</a:t>
            </a:r>
            <a:r>
              <a:rPr lang="en-US" altLang="en-US" sz="2800">
                <a:latin typeface="Times New Roman" panose="02020603050405020304" pitchFamily="18" charset="0"/>
                <a:cs typeface="Times New Roman" panose="02020603050405020304" pitchFamily="18" charset="0"/>
              </a:rPr>
              <a:t> yaitu keseluruhan individu yang menjadi anggota populasi, memiliki sifat atau karakteristik yang relatif sama satu sama lainnya. </a:t>
            </a:r>
          </a:p>
          <a:p>
            <a:pPr eaLnBrk="1" hangingPunct="1">
              <a:lnSpc>
                <a:spcPct val="90000"/>
              </a:lnSpc>
            </a:pPr>
            <a:r>
              <a:rPr lang="en-US" altLang="en-US" sz="2800" b="1">
                <a:solidFill>
                  <a:srgbClr val="0000FF"/>
                </a:solidFill>
                <a:latin typeface="Times New Roman" panose="02020603050405020304" pitchFamily="18" charset="0"/>
                <a:cs typeface="Times New Roman" panose="02020603050405020304" pitchFamily="18" charset="0"/>
              </a:rPr>
              <a:t>Populasi Hitorogen,</a:t>
            </a:r>
            <a:r>
              <a:rPr lang="en-US" altLang="en-US" sz="2800">
                <a:latin typeface="Times New Roman" panose="02020603050405020304" pitchFamily="18" charset="0"/>
                <a:cs typeface="Times New Roman" panose="02020603050405020304" pitchFamily="18" charset="0"/>
              </a:rPr>
              <a:t> yaitu keseluruhan individu anggota populasi relatif memiliki sifat atau karakteristik berbeda satu sama lainnya sehingga memerlukan penjelasan terhadap sifat-sifat tersebut.</a:t>
            </a:r>
          </a:p>
        </p:txBody>
      </p:sp>
      <p:sp>
        <p:nvSpPr>
          <p:cNvPr id="9" name="Rectangle 8"/>
          <p:cNvSpPr/>
          <p:nvPr/>
        </p:nvSpPr>
        <p:spPr>
          <a:xfrm>
            <a:off x="2362200" y="1524000"/>
            <a:ext cx="1981200" cy="9906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2000" dirty="0" err="1">
                <a:solidFill>
                  <a:schemeClr val="bg1"/>
                </a:solidFill>
              </a:rPr>
              <a:t>Populasi</a:t>
            </a:r>
            <a:r>
              <a:rPr lang="en-US" sz="2000" dirty="0">
                <a:solidFill>
                  <a:schemeClr val="bg1"/>
                </a:solidFill>
              </a:rPr>
              <a:t> </a:t>
            </a:r>
            <a:r>
              <a:rPr lang="en-US" sz="2000" dirty="0" err="1">
                <a:solidFill>
                  <a:schemeClr val="bg1"/>
                </a:solidFill>
              </a:rPr>
              <a:t>Homogen</a:t>
            </a:r>
            <a:endParaRPr lang="en-US" sz="2000" dirty="0">
              <a:solidFill>
                <a:schemeClr val="bg1"/>
              </a:solidFill>
            </a:endParaRPr>
          </a:p>
        </p:txBody>
      </p:sp>
      <p:sp>
        <p:nvSpPr>
          <p:cNvPr id="10" name="Rectangle 9"/>
          <p:cNvSpPr/>
          <p:nvPr/>
        </p:nvSpPr>
        <p:spPr>
          <a:xfrm>
            <a:off x="5181600" y="1524000"/>
            <a:ext cx="1981200" cy="9906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2000" dirty="0" err="1">
                <a:solidFill>
                  <a:schemeClr val="bg1"/>
                </a:solidFill>
              </a:rPr>
              <a:t>Populasi</a:t>
            </a:r>
            <a:r>
              <a:rPr lang="en-US" sz="2000" dirty="0">
                <a:solidFill>
                  <a:schemeClr val="bg1"/>
                </a:solidFill>
              </a:rPr>
              <a:t> </a:t>
            </a:r>
            <a:r>
              <a:rPr lang="en-US" sz="2000" dirty="0" err="1">
                <a:solidFill>
                  <a:schemeClr val="bg1"/>
                </a:solidFill>
              </a:rPr>
              <a:t>Hitorogen</a:t>
            </a:r>
            <a:endParaRPr lang="en-US" sz="2000" dirty="0">
              <a:solidFill>
                <a:schemeClr val="bg1"/>
              </a:solidFill>
            </a:endParaRPr>
          </a:p>
        </p:txBody>
      </p:sp>
      <p:sp>
        <p:nvSpPr>
          <p:cNvPr id="11" name="Down Arrow 10"/>
          <p:cNvSpPr/>
          <p:nvPr/>
        </p:nvSpPr>
        <p:spPr>
          <a:xfrm>
            <a:off x="2895600" y="762000"/>
            <a:ext cx="458788" cy="787400"/>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id-ID" sz="1200">
              <a:solidFill>
                <a:srgbClr val="B0105C"/>
              </a:solidFill>
            </a:endParaRPr>
          </a:p>
        </p:txBody>
      </p:sp>
      <p:sp>
        <p:nvSpPr>
          <p:cNvPr id="12" name="Down Arrow 11"/>
          <p:cNvSpPr/>
          <p:nvPr/>
        </p:nvSpPr>
        <p:spPr>
          <a:xfrm>
            <a:off x="5867400" y="762000"/>
            <a:ext cx="458788" cy="762000"/>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id-ID" sz="1200">
              <a:solidFill>
                <a:srgbClr val="B0105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50461963-4E1A-4080-ADC9-5C9D258DF3BD}" type="slidenum">
              <a:rPr lang="en-US" altLang="en-US" sz="1200" smtClean="0">
                <a:latin typeface="Garamond" panose="02020404030301010803" pitchFamily="18" charset="0"/>
              </a:rPr>
              <a:pPr>
                <a:spcBef>
                  <a:spcPct val="0"/>
                </a:spcBef>
                <a:buClrTx/>
                <a:buSzTx/>
                <a:buFontTx/>
                <a:buNone/>
              </a:pPr>
              <a:t>8</a:t>
            </a:fld>
            <a:endParaRPr lang="en-US" altLang="en-US" sz="1200">
              <a:latin typeface="Garamond" panose="02020404030301010803" pitchFamily="18" charset="0"/>
            </a:endParaRPr>
          </a:p>
        </p:txBody>
      </p:sp>
      <p:sp>
        <p:nvSpPr>
          <p:cNvPr id="13315" name="Rectangle 2"/>
          <p:cNvSpPr>
            <a:spLocks noGrp="1" noChangeArrowheads="1"/>
          </p:cNvSpPr>
          <p:nvPr>
            <p:ph type="title" idx="4294967295"/>
          </p:nvPr>
        </p:nvSpPr>
        <p:spPr>
          <a:xfrm>
            <a:off x="2667000" y="381000"/>
            <a:ext cx="3886200" cy="788988"/>
          </a:xfrm>
        </p:spPr>
        <p:txBody>
          <a:bodyPr/>
          <a:lstStyle/>
          <a:p>
            <a:pPr algn="ctr" eaLnBrk="1" hangingPunct="1"/>
            <a:r>
              <a:rPr lang="en-US" altLang="en-US" b="1"/>
              <a:t>Contoh</a:t>
            </a:r>
          </a:p>
        </p:txBody>
      </p:sp>
      <p:sp>
        <p:nvSpPr>
          <p:cNvPr id="8196" name="Rectangle 3"/>
          <p:cNvSpPr>
            <a:spLocks noGrp="1" noChangeArrowheads="1"/>
          </p:cNvSpPr>
          <p:nvPr>
            <p:ph type="body" idx="4294967295"/>
          </p:nvPr>
        </p:nvSpPr>
        <p:spPr>
          <a:xfrm>
            <a:off x="381000" y="1219200"/>
            <a:ext cx="8229600" cy="5410200"/>
          </a:xfrm>
        </p:spPr>
        <p:txBody>
          <a:bodyPr/>
          <a:lstStyle/>
          <a:p>
            <a:pPr eaLnBrk="1" hangingPunct="1"/>
            <a:r>
              <a:rPr lang="en-US" altLang="en-US" sz="2400" b="1" dirty="0" err="1">
                <a:latin typeface="Times New Roman" panose="02020603050405020304" pitchFamily="18" charset="0"/>
                <a:cs typeface="Times New Roman" panose="02020603050405020304" pitchFamily="18" charset="0"/>
              </a:rPr>
              <a:t>Populasi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Homogen</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Penelitian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ingin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mengetahui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Efektivitas</a:t>
            </a:r>
            <a:r>
              <a:rPr lang="en-US" altLang="en-US" sz="2400" dirty="0">
                <a:latin typeface="Times New Roman" panose="02020603050405020304" pitchFamily="18" charset="0"/>
                <a:cs typeface="Times New Roman" panose="02020603050405020304" pitchFamily="18" charset="0"/>
              </a:rPr>
              <a:t> Pendidikan </a:t>
            </a:r>
            <a:r>
              <a:rPr lang="en-US" altLang="en-US" sz="2400" dirty="0" err="1">
                <a:latin typeface="Times New Roman" panose="02020603050405020304" pitchFamily="18" charset="0"/>
                <a:cs typeface="Times New Roman" panose="02020603050405020304" pitchFamily="18" charset="0"/>
              </a:rPr>
              <a:t>Pengguna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Terhadap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Pemanfaatan</a:t>
            </a:r>
            <a:r>
              <a:rPr lang="en-US" altLang="en-US" sz="2400" dirty="0">
                <a:latin typeface="Times New Roman" panose="02020603050405020304" pitchFamily="18" charset="0"/>
                <a:cs typeface="Times New Roman" panose="02020603050405020304" pitchFamily="18" charset="0"/>
              </a:rPr>
              <a:t> OPAC oleh </a:t>
            </a:r>
            <a:r>
              <a:rPr lang="en-US" altLang="en-US" sz="2400" dirty="0" err="1">
                <a:latin typeface="Times New Roman" panose="02020603050405020304" pitchFamily="18" charset="0"/>
                <a:cs typeface="Times New Roman" panose="02020603050405020304" pitchFamily="18" charset="0"/>
              </a:rPr>
              <a:t>Mahasiswa</a:t>
            </a:r>
            <a:r>
              <a:rPr lang="en-US" altLang="en-US" sz="2400" dirty="0">
                <a:latin typeface="Times New Roman" panose="02020603050405020304" pitchFamily="18" charset="0"/>
                <a:cs typeface="Times New Roman" panose="02020603050405020304" pitchFamily="18" charset="0"/>
              </a:rPr>
              <a:t> AIP Angkatan 2013 Pada UPT </a:t>
            </a:r>
            <a:r>
              <a:rPr lang="en-US" altLang="en-US" sz="2400" dirty="0" err="1">
                <a:latin typeface="Times New Roman" panose="02020603050405020304" pitchFamily="18" charset="0"/>
                <a:cs typeface="Times New Roman" panose="02020603050405020304" pitchFamily="18" charset="0"/>
              </a:rPr>
              <a:t>Perpustakaan</a:t>
            </a:r>
            <a:r>
              <a:rPr lang="en-US" altLang="en-US" sz="2400" dirty="0">
                <a:latin typeface="Times New Roman" panose="02020603050405020304" pitchFamily="18" charset="0"/>
                <a:cs typeface="Times New Roman" panose="02020603050405020304" pitchFamily="18" charset="0"/>
              </a:rPr>
              <a:t> UIN </a:t>
            </a:r>
            <a:r>
              <a:rPr lang="en-US" altLang="en-US" sz="2400" dirty="0" err="1">
                <a:latin typeface="Times New Roman" panose="02020603050405020304" pitchFamily="18" charset="0"/>
                <a:cs typeface="Times New Roman" panose="02020603050405020304" pitchFamily="18" charset="0"/>
              </a:rPr>
              <a:t>Ar-Raniry</a:t>
            </a:r>
            <a:r>
              <a:rPr lang="en-US" altLang="en-US" sz="2400" dirty="0">
                <a:latin typeface="Times New Roman" panose="02020603050405020304" pitchFamily="18" charset="0"/>
                <a:cs typeface="Times New Roman" panose="02020603050405020304" pitchFamily="18" charset="0"/>
              </a:rPr>
              <a:t> Banda Aceh.</a:t>
            </a:r>
          </a:p>
          <a:p>
            <a:pPr eaLnBrk="1" hangingPunct="1">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Populasinya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adalah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Mahasiswa</a:t>
            </a:r>
            <a:r>
              <a:rPr lang="en-US" altLang="en-US" sz="2400" dirty="0">
                <a:latin typeface="Times New Roman" panose="02020603050405020304" pitchFamily="18" charset="0"/>
                <a:cs typeface="Times New Roman" panose="02020603050405020304" pitchFamily="18" charset="0"/>
              </a:rPr>
              <a:t> AIP Angkatan 2013…</a:t>
            </a:r>
            <a:r>
              <a:rPr lang="en-US" altLang="en-US" sz="2400" dirty="0" err="1">
                <a:latin typeface="Times New Roman" panose="02020603050405020304" pitchFamily="18" charset="0"/>
                <a:cs typeface="Times New Roman" panose="02020603050405020304" pitchFamily="18" charset="0"/>
              </a:rPr>
              <a:t>relatif</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homogen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karakteristiknya</a:t>
            </a:r>
            <a:r>
              <a:rPr lang="en-US" altLang="en-US" sz="2400" dirty="0">
                <a:latin typeface="Times New Roman" panose="02020603050405020304" pitchFamily="18" charset="0"/>
                <a:cs typeface="Times New Roman" panose="02020603050405020304" pitchFamily="18" charset="0"/>
              </a:rPr>
              <a:t>.</a:t>
            </a:r>
          </a:p>
          <a:p>
            <a:pPr eaLnBrk="1" hangingPunct="1"/>
            <a:endParaRPr lang="en-US" altLang="en-US" sz="2400" dirty="0">
              <a:latin typeface="Times New Roman" panose="02020603050405020304" pitchFamily="18" charset="0"/>
              <a:cs typeface="Times New Roman" panose="02020603050405020304" pitchFamily="18" charset="0"/>
            </a:endParaRPr>
          </a:p>
          <a:p>
            <a:pPr eaLnBrk="1" hangingPunct="1"/>
            <a:r>
              <a:rPr lang="en-US" altLang="en-US" sz="2400" b="1" dirty="0" err="1">
                <a:latin typeface="Times New Roman" panose="02020603050405020304" pitchFamily="18" charset="0"/>
                <a:cs typeface="Times New Roman" panose="02020603050405020304" pitchFamily="18" charset="0"/>
              </a:rPr>
              <a:t>Populasi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Hitorogen</a:t>
            </a:r>
            <a:r>
              <a:rPr lang="en-US" altLang="en-US" sz="2400" dirty="0">
                <a:latin typeface="Times New Roman" panose="02020603050405020304" pitchFamily="18" charset="0"/>
                <a:cs typeface="Times New Roman" panose="02020603050405020304" pitchFamily="18" charset="0"/>
              </a:rPr>
              <a:t> : </a:t>
            </a:r>
          </a:p>
          <a:p>
            <a:pPr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Penelitian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ingin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mengetahui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Efektivitas</a:t>
            </a:r>
            <a:r>
              <a:rPr lang="en-US" altLang="en-US" sz="2400" dirty="0">
                <a:latin typeface="Times New Roman" panose="02020603050405020304" pitchFamily="18" charset="0"/>
                <a:cs typeface="Times New Roman" panose="02020603050405020304" pitchFamily="18" charset="0"/>
              </a:rPr>
              <a:t> Pendidikan </a:t>
            </a:r>
            <a:r>
              <a:rPr lang="en-US" altLang="en-US" sz="2400" dirty="0" err="1">
                <a:latin typeface="Times New Roman" panose="02020603050405020304" pitchFamily="18" charset="0"/>
                <a:cs typeface="Times New Roman" panose="02020603050405020304" pitchFamily="18" charset="0"/>
              </a:rPr>
              <a:t>Pengguna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Terhadap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Pemanfaatan</a:t>
            </a:r>
            <a:r>
              <a:rPr lang="en-US" altLang="en-US" sz="2400" dirty="0">
                <a:latin typeface="Times New Roman" panose="02020603050405020304" pitchFamily="18" charset="0"/>
                <a:cs typeface="Times New Roman" panose="02020603050405020304" pitchFamily="18" charset="0"/>
              </a:rPr>
              <a:t> OPAC Oleh </a:t>
            </a:r>
            <a:r>
              <a:rPr lang="en-US" altLang="en-US" sz="2400" dirty="0" err="1">
                <a:latin typeface="Times New Roman" panose="02020603050405020304" pitchFamily="18" charset="0"/>
                <a:cs typeface="Times New Roman" panose="02020603050405020304" pitchFamily="18" charset="0"/>
              </a:rPr>
              <a:t>Pemustaka</a:t>
            </a:r>
            <a:r>
              <a:rPr lang="en-US" altLang="en-US" sz="2400" dirty="0">
                <a:latin typeface="Times New Roman" panose="02020603050405020304" pitchFamily="18" charset="0"/>
                <a:cs typeface="Times New Roman" panose="02020603050405020304" pitchFamily="18" charset="0"/>
              </a:rPr>
              <a:t> UPT </a:t>
            </a:r>
            <a:r>
              <a:rPr lang="en-US" altLang="en-US" sz="2400" dirty="0" err="1">
                <a:latin typeface="Times New Roman" panose="02020603050405020304" pitchFamily="18" charset="0"/>
                <a:cs typeface="Times New Roman" panose="02020603050405020304" pitchFamily="18" charset="0"/>
              </a:rPr>
              <a:t>Perpustakaan</a:t>
            </a:r>
            <a:r>
              <a:rPr lang="en-US" altLang="en-US" sz="2400" dirty="0">
                <a:latin typeface="Times New Roman" panose="02020603050405020304" pitchFamily="18" charset="0"/>
                <a:cs typeface="Times New Roman" panose="02020603050405020304" pitchFamily="18" charset="0"/>
              </a:rPr>
              <a:t> UIN </a:t>
            </a:r>
            <a:r>
              <a:rPr lang="en-US" altLang="en-US" sz="2400" dirty="0" err="1">
                <a:latin typeface="Times New Roman" panose="02020603050405020304" pitchFamily="18" charset="0"/>
                <a:cs typeface="Times New Roman" panose="02020603050405020304" pitchFamily="18" charset="0"/>
              </a:rPr>
              <a:t>Ar-Raniry</a:t>
            </a:r>
            <a:r>
              <a:rPr lang="en-US" altLang="en-US" sz="2400" dirty="0">
                <a:latin typeface="Times New Roman" panose="02020603050405020304" pitchFamily="18" charset="0"/>
                <a:cs typeface="Times New Roman" panose="02020603050405020304" pitchFamily="18" charset="0"/>
              </a:rPr>
              <a:t> Banda Aceh.</a:t>
            </a:r>
          </a:p>
          <a:p>
            <a:pPr eaLnBrk="1" hangingPunct="1">
              <a:buFont typeface="Wingdings" panose="05000000000000000000" pitchFamily="2" charset="2"/>
              <a:buNone/>
            </a:pPr>
            <a:r>
              <a:rPr lang="en-US" altLang="en-US" sz="2400" dirty="0" err="1">
                <a:latin typeface="Times New Roman" panose="02020603050405020304" pitchFamily="18" charset="0"/>
                <a:cs typeface="Times New Roman" panose="02020603050405020304" pitchFamily="18" charset="0"/>
              </a:rPr>
              <a:t>Populasinya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adalah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Pemustaka</a:t>
            </a: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tentu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akan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sangat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variatif</a:t>
            </a:r>
            <a:r>
              <a:rPr lang="en-US" altLang="en-US" sz="2400" dirty="0">
                <a:latin typeface="Times New Roman" panose="02020603050405020304" pitchFamily="18" charset="0"/>
                <a:cs typeface="Times New Roman" panose="02020603050405020304" pitchFamily="18" charset="0"/>
              </a:rPr>
              <a:t>.</a:t>
            </a:r>
          </a:p>
          <a:p>
            <a:pPr eaLnBrk="1" hangingPunct="1"/>
            <a:endParaRPr lang="en-US"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anim calcmode="lin" valueType="num">
                                      <p:cBhvr>
                                        <p:cTn id="7" dur="3000" fill="hold"/>
                                        <p:tgtEl>
                                          <p:spTgt spid="8196">
                                            <p:txEl>
                                              <p:pRg st="1" end="1"/>
                                            </p:txEl>
                                          </p:spTgt>
                                        </p:tgtEl>
                                        <p:attrNameLst>
                                          <p:attrName>ppt_w</p:attrName>
                                        </p:attrNameLst>
                                      </p:cBhvr>
                                      <p:tavLst>
                                        <p:tav tm="0">
                                          <p:val>
                                            <p:fltVal val="0"/>
                                          </p:val>
                                        </p:tav>
                                        <p:tav tm="100000">
                                          <p:val>
                                            <p:strVal val="#ppt_w"/>
                                          </p:val>
                                        </p:tav>
                                      </p:tavLst>
                                    </p:anim>
                                    <p:anim calcmode="lin" valueType="num">
                                      <p:cBhvr>
                                        <p:cTn id="8" dur="3000" fill="hold"/>
                                        <p:tgtEl>
                                          <p:spTgt spid="8196">
                                            <p:txEl>
                                              <p:pRg st="1" end="1"/>
                                            </p:txEl>
                                          </p:spTgt>
                                        </p:tgtEl>
                                        <p:attrNameLst>
                                          <p:attrName>ppt_h</p:attrName>
                                        </p:attrNameLst>
                                      </p:cBhvr>
                                      <p:tavLst>
                                        <p:tav tm="0">
                                          <p:val>
                                            <p:fltVal val="0"/>
                                          </p:val>
                                        </p:tav>
                                        <p:tav tm="100000">
                                          <p:val>
                                            <p:strVal val="#ppt_h"/>
                                          </p:val>
                                        </p:tav>
                                      </p:tavLst>
                                    </p:anim>
                                    <p:anim calcmode="lin" valueType="num">
                                      <p:cBhvr>
                                        <p:cTn id="9" dur="3000" fill="hold"/>
                                        <p:tgtEl>
                                          <p:spTgt spid="8196">
                                            <p:txEl>
                                              <p:pRg st="1" end="1"/>
                                            </p:txEl>
                                          </p:spTgt>
                                        </p:tgtEl>
                                        <p:attrNameLst>
                                          <p:attrName>ppt_x</p:attrName>
                                        </p:attrNameLst>
                                      </p:cBhvr>
                                      <p:tavLst>
                                        <p:tav tm="0">
                                          <p:val>
                                            <p:fltVal val="0.5"/>
                                          </p:val>
                                        </p:tav>
                                        <p:tav tm="100000">
                                          <p:val>
                                            <p:strVal val="#ppt_x"/>
                                          </p:val>
                                        </p:tav>
                                      </p:tavLst>
                                    </p:anim>
                                    <p:anim calcmode="lin" valueType="num">
                                      <p:cBhvr>
                                        <p:cTn id="10" dur="3000" fill="hold"/>
                                        <p:tgtEl>
                                          <p:spTgt spid="819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8196">
                                            <p:txEl>
                                              <p:pRg st="3" end="3"/>
                                            </p:txEl>
                                          </p:spTgt>
                                        </p:tgtEl>
                                        <p:attrNameLst>
                                          <p:attrName>style.visibility</p:attrName>
                                        </p:attrNameLst>
                                      </p:cBhvr>
                                      <p:to>
                                        <p:strVal val="visible"/>
                                      </p:to>
                                    </p:set>
                                    <p:anim calcmode="lin" valueType="num">
                                      <p:cBhvr>
                                        <p:cTn id="15" dur="500" fill="hold"/>
                                        <p:tgtEl>
                                          <p:spTgt spid="8196">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819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36" fill="hold" nodeType="clickEffect">
                                  <p:stCondLst>
                                    <p:cond delay="0"/>
                                  </p:stCondLst>
                                  <p:childTnLst>
                                    <p:set>
                                      <p:cBhvr>
                                        <p:cTn id="20" dur="1" fill="hold">
                                          <p:stCondLst>
                                            <p:cond delay="0"/>
                                          </p:stCondLst>
                                        </p:cTn>
                                        <p:tgtEl>
                                          <p:spTgt spid="8196">
                                            <p:txEl>
                                              <p:pRg st="6" end="6"/>
                                            </p:txEl>
                                          </p:spTgt>
                                        </p:tgtEl>
                                        <p:attrNameLst>
                                          <p:attrName>style.visibility</p:attrName>
                                        </p:attrNameLst>
                                      </p:cBhvr>
                                      <p:to>
                                        <p:strVal val="visible"/>
                                      </p:to>
                                    </p:set>
                                    <p:anim calcmode="lin" valueType="num">
                                      <p:cBhvr>
                                        <p:cTn id="21" dur="2000" fill="hold"/>
                                        <p:tgtEl>
                                          <p:spTgt spid="8196">
                                            <p:txEl>
                                              <p:pRg st="6" end="6"/>
                                            </p:txEl>
                                          </p:spTgt>
                                        </p:tgtEl>
                                        <p:attrNameLst>
                                          <p:attrName>ppt_w</p:attrName>
                                        </p:attrNameLst>
                                      </p:cBhvr>
                                      <p:tavLst>
                                        <p:tav tm="0">
                                          <p:val>
                                            <p:strVal val="(6*min(max(#ppt_w*#ppt_h,.3),1)-7.4)/-.7*#ppt_w"/>
                                          </p:val>
                                        </p:tav>
                                        <p:tav tm="100000">
                                          <p:val>
                                            <p:strVal val="#ppt_w"/>
                                          </p:val>
                                        </p:tav>
                                      </p:tavLst>
                                    </p:anim>
                                    <p:anim calcmode="lin" valueType="num">
                                      <p:cBhvr>
                                        <p:cTn id="22" dur="2000" fill="hold"/>
                                        <p:tgtEl>
                                          <p:spTgt spid="8196">
                                            <p:txEl>
                                              <p:pRg st="6" end="6"/>
                                            </p:txEl>
                                          </p:spTgt>
                                        </p:tgtEl>
                                        <p:attrNameLst>
                                          <p:attrName>ppt_h</p:attrName>
                                        </p:attrNameLst>
                                      </p:cBhvr>
                                      <p:tavLst>
                                        <p:tav tm="0">
                                          <p:val>
                                            <p:strVal val="(6*min(max(#ppt_w*#ppt_h,.3),1)-7.4)/-.7*#ppt_h"/>
                                          </p:val>
                                        </p:tav>
                                        <p:tav tm="100000">
                                          <p:val>
                                            <p:strVal val="#ppt_h"/>
                                          </p:val>
                                        </p:tav>
                                      </p:tavLst>
                                    </p:anim>
                                    <p:anim calcmode="lin" valueType="num">
                                      <p:cBhvr>
                                        <p:cTn id="23" dur="2000" fill="hold"/>
                                        <p:tgtEl>
                                          <p:spTgt spid="8196">
                                            <p:txEl>
                                              <p:pRg st="6" end="6"/>
                                            </p:txEl>
                                          </p:spTgt>
                                        </p:tgtEl>
                                        <p:attrNameLst>
                                          <p:attrName>ppt_x</p:attrName>
                                        </p:attrNameLst>
                                      </p:cBhvr>
                                      <p:tavLst>
                                        <p:tav tm="0">
                                          <p:val>
                                            <p:fltVal val="0.5"/>
                                          </p:val>
                                        </p:tav>
                                        <p:tav tm="100000">
                                          <p:val>
                                            <p:strVal val="#ppt_x"/>
                                          </p:val>
                                        </p:tav>
                                      </p:tavLst>
                                    </p:anim>
                                    <p:anim calcmode="lin" valueType="num">
                                      <p:cBhvr>
                                        <p:cTn id="24" dur="2000" fill="hold"/>
                                        <p:tgtEl>
                                          <p:spTgt spid="8196">
                                            <p:txEl>
                                              <p:pRg st="6" end="6"/>
                                            </p:txEl>
                                          </p:spTgt>
                                        </p:tgtEl>
                                        <p:attrNameLst>
                                          <p:attrName>ppt_y</p:attrName>
                                        </p:attrNameLst>
                                      </p:cBhvr>
                                      <p:tavLst>
                                        <p:tav tm="0">
                                          <p:val>
                                            <p:strVal val="1+(6*min(max(#ppt_w*#ppt_h,.3),1)-7.4)/-.7*#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childTnLst>
                                    <p:set>
                                      <p:cBhvr>
                                        <p:cTn id="28" dur="1" fill="hold">
                                          <p:stCondLst>
                                            <p:cond delay="0"/>
                                          </p:stCondLst>
                                        </p:cTn>
                                        <p:tgtEl>
                                          <p:spTgt spid="8196">
                                            <p:txEl>
                                              <p:pRg st="7" end="7"/>
                                            </p:txEl>
                                          </p:spTgt>
                                        </p:tgtEl>
                                        <p:attrNameLst>
                                          <p:attrName>style.visibility</p:attrName>
                                        </p:attrNameLst>
                                      </p:cBhvr>
                                      <p:to>
                                        <p:strVal val="visible"/>
                                      </p:to>
                                    </p:set>
                                    <p:anim calcmode="lin" valueType="num">
                                      <p:cBhvr>
                                        <p:cTn id="29" dur="3000" fill="hold"/>
                                        <p:tgtEl>
                                          <p:spTgt spid="8196">
                                            <p:txEl>
                                              <p:pRg st="7" end="7"/>
                                            </p:txEl>
                                          </p:spTgt>
                                        </p:tgtEl>
                                        <p:attrNameLst>
                                          <p:attrName>ppt_w</p:attrName>
                                        </p:attrNameLst>
                                      </p:cBhvr>
                                      <p:tavLst>
                                        <p:tav tm="0">
                                          <p:val>
                                            <p:fltVal val="0"/>
                                          </p:val>
                                        </p:tav>
                                        <p:tav tm="100000">
                                          <p:val>
                                            <p:strVal val="#ppt_w"/>
                                          </p:val>
                                        </p:tav>
                                      </p:tavLst>
                                    </p:anim>
                                    <p:anim calcmode="lin" valueType="num">
                                      <p:cBhvr>
                                        <p:cTn id="30" dur="3000" fill="hold"/>
                                        <p:tgtEl>
                                          <p:spTgt spid="819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524000" y="277813"/>
            <a:ext cx="4724400" cy="1139825"/>
          </a:xfrm>
        </p:spPr>
        <p:txBody>
          <a:bodyPr/>
          <a:lstStyle/>
          <a:p>
            <a:r>
              <a:rPr lang="en-US" altLang="en-US" b="1"/>
              <a:t>Sample</a:t>
            </a:r>
          </a:p>
        </p:txBody>
      </p:sp>
      <p:sp>
        <p:nvSpPr>
          <p:cNvPr id="14339" name="Content Placeholder 2"/>
          <p:cNvSpPr>
            <a:spLocks noGrp="1"/>
          </p:cNvSpPr>
          <p:nvPr>
            <p:ph idx="4294967295"/>
          </p:nvPr>
        </p:nvSpPr>
        <p:spPr>
          <a:xfrm>
            <a:off x="457200" y="1600200"/>
            <a:ext cx="8229600" cy="3810000"/>
          </a:xfrm>
        </p:spPr>
        <p:txBody>
          <a:bodyPr/>
          <a:lstStyle/>
          <a:p>
            <a:r>
              <a:rPr lang="en-US" altLang="en-US" sz="2000"/>
              <a:t>Kasus 1:</a:t>
            </a:r>
          </a:p>
          <a:p>
            <a:pPr>
              <a:buFont typeface="Wingdings" panose="05000000000000000000" pitchFamily="2" charset="2"/>
              <a:buNone/>
            </a:pPr>
            <a:r>
              <a:rPr lang="en-US" altLang="en-US" sz="2000"/>
              <a:t>	Vera ingin beli beras kualitas terbaik 500 Kg. Di toko grosir beras tersusun cukup banyak. Lalu Vera ambil Gincu menusuk salah satu karung beras sehingga diperoleh beras satu genggam (sekitar satu on). Setelah diperiksa dengan teliti (warna putih, beras bulat, masih harum baunya, dan bersih). Kemudian Vera tanyakan sama penjual apakah yang dalam karung lain ini sama kualitasnya? Si penjual menjawab “ya” karena memang beras dari satu pabrik penggiling padi. Vera beli 10 karung beras. </a:t>
            </a:r>
          </a:p>
          <a:p>
            <a:pPr>
              <a:buFont typeface="Wingdings" panose="05000000000000000000" pitchFamily="2" charset="2"/>
              <a:buNone/>
            </a:pPr>
            <a:endParaRPr lang="en-US" altLang="en-US" sz="2000"/>
          </a:p>
          <a:p>
            <a:pPr>
              <a:buFont typeface="Wingdings" panose="05000000000000000000" pitchFamily="2" charset="2"/>
              <a:buNone/>
            </a:pPr>
            <a:r>
              <a:rPr lang="en-US" altLang="en-US" sz="2000"/>
              <a:t>Pertanyaannya apa yang dilakukan Vera?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3394</TotalTime>
  <Words>2874</Words>
  <Application>Microsoft Office PowerPoint</Application>
  <PresentationFormat>On-screen Show (4:3)</PresentationFormat>
  <Paragraphs>380</Paragraphs>
  <Slides>50</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6" baseType="lpstr">
      <vt:lpstr>Arial</vt:lpstr>
      <vt:lpstr>Garamond</vt:lpstr>
      <vt:lpstr>Times New Roman</vt:lpstr>
      <vt:lpstr>Wingdings</vt:lpstr>
      <vt:lpstr>Edge</vt:lpstr>
      <vt:lpstr>Equation</vt:lpstr>
      <vt:lpstr>PowerPoint Presentation</vt:lpstr>
      <vt:lpstr>PowerPoint Presentation</vt:lpstr>
      <vt:lpstr>Populasi - Pengertian</vt:lpstr>
      <vt:lpstr>PowerPoint Presentation</vt:lpstr>
      <vt:lpstr>POPULASI PENELITIAN</vt:lpstr>
      <vt:lpstr>Contoh</vt:lpstr>
      <vt:lpstr>POPULASI BERDASARKAN SIFAT</vt:lpstr>
      <vt:lpstr>Contoh</vt:lpstr>
      <vt:lpstr>Sample</vt:lpstr>
      <vt:lpstr>Sample</vt:lpstr>
      <vt:lpstr>Hubungan Populasi dan Sample</vt:lpstr>
      <vt:lpstr>Sampel</vt:lpstr>
      <vt:lpstr>Mengapa melakukan penarikan sampel?</vt:lpstr>
      <vt:lpstr>Syarat sampel yang baik :</vt:lpstr>
      <vt:lpstr>PowerPoint Presentation</vt:lpstr>
      <vt:lpstr>PowerPoint Presentation</vt:lpstr>
      <vt:lpstr>Teknik Pengambilan Sampel</vt:lpstr>
      <vt:lpstr>Probability Sampling.  Pengambilan sampel probabilitas adalah suatu metode pemilihan sampel, di mana setiap anggota populasi mempunyai peluang yang sama untuk dipilih menjadi anggota sampel. Teknik sampling ini terdiri dari empat macam cara sebagai berikut : a. Simple Random Sampling b. Stratified Random Sampling  c. Cluster Sampling d. Systematical Sampling</vt:lpstr>
      <vt:lpstr>2. Non Probability Sampling.  Dengan teknik ini semua elemen populasi belum tentu memiliki peluang yang sama untuk dipilih menjadi anggota sampel. Hal ini terjadi misalnya karena ada bagian tertentu secara sengaja tidak dijadikan sampel suatu populasi. Cara ini juga sering disebut sebagai penga,bilan sampel berdasarkan pertimbangan, karena dalam praktiknya periset menggunakan pertimbangan tertentu. Terdapat empat cara dalam teknik sampling ini, yaitu :  a. Accidental Sampling (Teknik Sampling Kebetulan) b. Purposive Sampling (Teknik Sampling Bertujuan) c. Quota Sampling (Teknik Sampling Kuota) d. Snowball Sampling (Teknik Sampling Bola Salju)</vt:lpstr>
      <vt:lpstr>Penentuan Ukuran Sampel Yang Diperlukan</vt:lpstr>
      <vt:lpstr>Terdapat berbagai macam Formula untuk menghitung besarnya sampel, antara lain: 1. Rumus Slovin    2. Rumus Yamane    Ket : n        = Ukuran Sampel N       = Ukuran Populasi d &amp; e = Tingkat kesalahan pengambilan sampel yang dapat ditolerir</vt:lpstr>
      <vt:lpstr>Rumus Issac dan Michael</vt:lpstr>
      <vt:lpstr>Rumus Sampling Fraction Per Cluster </vt:lpstr>
      <vt:lpstr>Tabel Krejcie </vt:lpstr>
      <vt:lpstr>Keterwakilan populasi oleh sampel (representativitas sampel) ditentukan</vt:lpstr>
      <vt:lpstr>Pengertian Hipotesis</vt:lpstr>
      <vt:lpstr>Pengertian - lanjutan</vt:lpstr>
      <vt:lpstr>Pengertian … lanjutan</vt:lpstr>
      <vt:lpstr>Fungsi Hipotesis</vt:lpstr>
      <vt:lpstr>PowerPoint Presentation</vt:lpstr>
      <vt:lpstr>Bentuk rumusan hipotesis</vt:lpstr>
      <vt:lpstr>Ada juga yang membagi hipotesis:</vt:lpstr>
      <vt:lpstr>Rumusan Hipotesis</vt:lpstr>
      <vt:lpstr>Rumusan hipotesis …lanjutan</vt:lpstr>
      <vt:lpstr>Hipotesis deskriptif</vt:lpstr>
      <vt:lpstr>Hipotesis Komparatif</vt:lpstr>
      <vt:lpstr>Hipotesis Asosiatif (hubungan)</vt:lpstr>
      <vt:lpstr>Pengujian Hipotesis Deskriptif</vt:lpstr>
      <vt:lpstr> Dua jenis  pengujian Hipotesis deskriptif</vt:lpstr>
      <vt:lpstr>Lanjutan…</vt:lpstr>
      <vt:lpstr>Rumus pengujian hipotesis Deskriptif (satu sampel) yang datanya interval atau rasio</vt:lpstr>
      <vt:lpstr>Pengujian Hipotesis Komparatif</vt:lpstr>
      <vt:lpstr>Dua model Komparatif</vt:lpstr>
      <vt:lpstr>Teknik Statistik Untuk  Pengujian Hipotesis Komparatif</vt:lpstr>
      <vt:lpstr>Pengujian Hipotesis Asosiatif</vt:lpstr>
      <vt:lpstr>Teknik Statistik Untuk Pengujian Hipotesis Asosiatif</vt:lpstr>
      <vt:lpstr>Penjelasan Istilah/Definisi Operasional</vt:lpstr>
      <vt:lpstr>Lanjutan....</vt:lpstr>
      <vt:lpstr>PowerPoint Presentation</vt:lpstr>
      <vt:lpstr>Contoh….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183</cp:revision>
  <dcterms:created xsi:type="dcterms:W3CDTF">2008-04-19T23:20:13Z</dcterms:created>
  <dcterms:modified xsi:type="dcterms:W3CDTF">2020-12-28T00:45:34Z</dcterms:modified>
</cp:coreProperties>
</file>