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34" r:id="rId2"/>
  </p:sldMasterIdLst>
  <p:notesMasterIdLst>
    <p:notesMasterId r:id="rId34"/>
  </p:notesMasterIdLst>
  <p:sldIdLst>
    <p:sldId id="296" r:id="rId3"/>
    <p:sldId id="360" r:id="rId4"/>
    <p:sldId id="411" r:id="rId5"/>
    <p:sldId id="412" r:id="rId6"/>
    <p:sldId id="413" r:id="rId7"/>
    <p:sldId id="414" r:id="rId8"/>
    <p:sldId id="362" r:id="rId9"/>
    <p:sldId id="361" r:id="rId10"/>
    <p:sldId id="365" r:id="rId11"/>
    <p:sldId id="387" r:id="rId12"/>
    <p:sldId id="388" r:id="rId13"/>
    <p:sldId id="389" r:id="rId14"/>
    <p:sldId id="390" r:id="rId15"/>
    <p:sldId id="391" r:id="rId16"/>
    <p:sldId id="393" r:id="rId17"/>
    <p:sldId id="394" r:id="rId18"/>
    <p:sldId id="395" r:id="rId19"/>
    <p:sldId id="396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D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33" autoAdjust="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7F3E3E2-2E26-4E7E-82EA-45A18A3D6F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8" name="Picture 96" descr="&#10;World Art.bmp                                                  000022C7Rosebud                        B3DED69B: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xplosion 2 66"/>
          <p:cNvSpPr/>
          <p:nvPr userDrawn="1"/>
        </p:nvSpPr>
        <p:spPr>
          <a:xfrm>
            <a:off x="7467600" y="5562600"/>
            <a:ext cx="1600200" cy="1143000"/>
          </a:xfrm>
          <a:prstGeom prst="irregularSeal2">
            <a:avLst/>
          </a:prstGeom>
          <a:blipFill dpi="0" rotWithShape="1">
            <a:blip r:embed="rId3" cstate="print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Khatib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D4516-9390-4427-AFD1-FAAE5BE80F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0" y="1676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096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F0FC7-F7C1-417A-A80D-F13067A09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45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173A8-C6D0-4BC6-B426-473065121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85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3D48-DA07-47FC-83F5-1EE866B73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14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0A5E-571C-4CB9-8D39-D5F02AB0A6E7}" type="datetimeFigureOut">
              <a:rPr lang="en-US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B394-1A3C-4F59-9DE3-C524F4DA9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908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539BD415-D810-4B8F-A898-085CA41DA5F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19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D415-D810-4B8F-A898-085CA41DA5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7E9653-DC60-471B-B92E-C5FA58E1249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952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842">
          <p15:clr>
            <a:srgbClr val="FBAE40"/>
          </p15:clr>
        </p15:guide>
        <p15:guide id="1" pos="645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233-92A0-43B8-BE3C-9BA9D7410C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378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84-0EFD-4A60-983F-C1664374B1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61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BF83-E469-45C2-972C-6E18BDC7B6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77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307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7B52D-6548-4131-BED3-EFDD7F70E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890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668-3D99-4CF4-8C05-98428BD190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071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9718-12FE-40CC-8E60-B76371BB90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82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599F-1F9B-4E9F-B7FF-767BC4BD72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7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0FC7-F7C1-417A-A80D-F13067A09D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192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516173A8-C6D0-4BC6-B426-4730651217D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448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842">
          <p15:clr>
            <a:srgbClr val="FBAE40"/>
          </p15:clr>
        </p15:guide>
        <p15:guide id="1" pos="645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307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7B52D-6548-4131-BED3-EFDD7F70E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9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E9653-DC60-471B-B92E-C5FA58E124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5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BA233-92A0-43B8-BE3C-9BA9D7410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44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39984-0EFD-4A60-983F-C1664374B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1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2BF83-E469-45C2-972C-6E18BDC7B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70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E1668-3D99-4CF4-8C05-98428BD19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329718-12FE-40CC-8E60-B76371BB9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71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599F-1F9B-4E9F-B7FF-767BC4BD72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9BD415-D810-4B8F-A898-085CA41DA5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8305800" y="304800"/>
            <a:ext cx="792163" cy="1295400"/>
            <a:chOff x="5136" y="960"/>
            <a:chExt cx="528" cy="864"/>
          </a:xfrm>
        </p:grpSpPr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6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9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0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1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2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3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4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5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6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3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4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45" name="Picture 96" descr="&#10;World Art.bmp                                                  000022C7Rosebud                        B3DED69B: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Explosion 2 45"/>
          <p:cNvSpPr/>
          <p:nvPr userDrawn="1"/>
        </p:nvSpPr>
        <p:spPr>
          <a:xfrm>
            <a:off x="7467600" y="5257800"/>
            <a:ext cx="1600200" cy="1143000"/>
          </a:xfrm>
          <a:prstGeom prst="irregularSeal2">
            <a:avLst/>
          </a:prstGeom>
          <a:blipFill dpi="0" rotWithShape="1">
            <a:blip r:embed="rId16" cstate="print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Khatib</a:t>
            </a:r>
          </a:p>
        </p:txBody>
      </p:sp>
      <p:grpSp>
        <p:nvGrpSpPr>
          <p:cNvPr id="3" name="Group 1031"/>
          <p:cNvGrpSpPr>
            <a:grpSpLocks/>
          </p:cNvGrpSpPr>
          <p:nvPr userDrawn="1"/>
        </p:nvGrpSpPr>
        <p:grpSpPr bwMode="auto">
          <a:xfrm rot="10630885">
            <a:off x="1169988" y="5311775"/>
            <a:ext cx="8405812" cy="1246188"/>
            <a:chOff x="0" y="864"/>
            <a:chExt cx="5295" cy="785"/>
          </a:xfrm>
        </p:grpSpPr>
        <p:sp>
          <p:nvSpPr>
            <p:cNvPr id="48" name="Freeform 1032"/>
            <p:cNvSpPr>
              <a:spLocks/>
            </p:cNvSpPr>
            <p:nvPr userDrawn="1"/>
          </p:nvSpPr>
          <p:spPr bwMode="auto">
            <a:xfrm rot="-507431">
              <a:off x="1" y="1474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9" name="Freeform 103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045" name="Group 103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51" name="Oval 103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2" name="Oval 1036"/>
              <p:cNvSpPr>
                <a:spLocks noChangeArrowheads="1"/>
              </p:cNvSpPr>
              <p:nvPr/>
            </p:nvSpPr>
            <p:spPr bwMode="auto">
              <a:xfrm>
                <a:off x="1130" y="378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3" name="Oval 1037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" name="Oval 1038"/>
              <p:cNvSpPr>
                <a:spLocks noChangeArrowheads="1"/>
              </p:cNvSpPr>
              <p:nvPr/>
            </p:nvSpPr>
            <p:spPr bwMode="auto">
              <a:xfrm>
                <a:off x="1064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5" name="Oval 103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6" name="Oval 1040"/>
              <p:cNvSpPr>
                <a:spLocks noChangeArrowheads="1"/>
              </p:cNvSpPr>
              <p:nvPr/>
            </p:nvSpPr>
            <p:spPr bwMode="auto">
              <a:xfrm>
                <a:off x="1171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7" name="Oval 104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8" name="Oval 1042"/>
              <p:cNvSpPr>
                <a:spLocks noChangeArrowheads="1"/>
              </p:cNvSpPr>
              <p:nvPr/>
            </p:nvSpPr>
            <p:spPr bwMode="auto">
              <a:xfrm>
                <a:off x="1066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9" name="Oval 1043"/>
              <p:cNvSpPr>
                <a:spLocks noChangeArrowheads="1"/>
              </p:cNvSpPr>
              <p:nvPr/>
            </p:nvSpPr>
            <p:spPr bwMode="auto">
              <a:xfrm>
                <a:off x="1117" y="33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539BD415-D810-4B8F-A898-085CA41DA5F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9">
            <a:extLst>
              <a:ext uri="{FF2B5EF4-FFF2-40B4-BE49-F238E27FC236}">
                <a16:creationId xmlns:a16="http://schemas.microsoft.com/office/drawing/2014/main" id="{3D66C2E0-CE3D-4150-A904-1899C78E87B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05800" y="304800"/>
            <a:ext cx="792163" cy="1295400"/>
            <a:chOff x="5136" y="960"/>
            <a:chExt cx="528" cy="864"/>
          </a:xfrm>
        </p:grpSpPr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F80F0EF7-B7EB-4BF8-AF27-784A6D005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5B815039-90C7-4CD9-9DF1-6623E3F12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B98192C6-364B-4ADC-A52B-984EF0465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" name="Oval 13">
              <a:extLst>
                <a:ext uri="{FF2B5EF4-FFF2-40B4-BE49-F238E27FC236}">
                  <a16:creationId xmlns:a16="http://schemas.microsoft.com/office/drawing/2014/main" id="{33CE71CE-19D1-4160-ACA9-8B968B7D0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3194E84C-0BB8-40D9-BDEB-3D9FF0C4F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18A8BAB9-8D95-4F45-97FB-4A7546CB8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" name="Oval 16">
              <a:extLst>
                <a:ext uri="{FF2B5EF4-FFF2-40B4-BE49-F238E27FC236}">
                  <a16:creationId xmlns:a16="http://schemas.microsoft.com/office/drawing/2014/main" id="{FDBCF48B-B504-4D01-9EB0-BD5D35048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581F6E74-A2EC-48B7-9CF6-B716F0CDB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2E20102E-4C37-4068-A248-5542FF539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3" name="Oval 19">
              <a:extLst>
                <a:ext uri="{FF2B5EF4-FFF2-40B4-BE49-F238E27FC236}">
                  <a16:creationId xmlns:a16="http://schemas.microsoft.com/office/drawing/2014/main" id="{3CE004FA-53AD-46B4-8CF0-A8FC24052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037E4A98-1BF5-43B9-BC10-373143F61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" name="Oval 21">
              <a:extLst>
                <a:ext uri="{FF2B5EF4-FFF2-40B4-BE49-F238E27FC236}">
                  <a16:creationId xmlns:a16="http://schemas.microsoft.com/office/drawing/2014/main" id="{861E49E4-0404-49B2-919C-0B9B255FE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D7E14E22-562F-4665-9EF0-255F03269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7" name="Oval 23">
              <a:extLst>
                <a:ext uri="{FF2B5EF4-FFF2-40B4-BE49-F238E27FC236}">
                  <a16:creationId xmlns:a16="http://schemas.microsoft.com/office/drawing/2014/main" id="{D69685B7-1012-4312-8B02-2536267A9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8" name="Oval 24">
              <a:extLst>
                <a:ext uri="{FF2B5EF4-FFF2-40B4-BE49-F238E27FC236}">
                  <a16:creationId xmlns:a16="http://schemas.microsoft.com/office/drawing/2014/main" id="{334C882A-8DE6-45C6-A630-18232C9CA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9" name="Oval 25">
              <a:extLst>
                <a:ext uri="{FF2B5EF4-FFF2-40B4-BE49-F238E27FC236}">
                  <a16:creationId xmlns:a16="http://schemas.microsoft.com/office/drawing/2014/main" id="{C0839073-359D-41E4-A38D-C7E51D1D0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0" name="Oval 26">
              <a:extLst>
                <a:ext uri="{FF2B5EF4-FFF2-40B4-BE49-F238E27FC236}">
                  <a16:creationId xmlns:a16="http://schemas.microsoft.com/office/drawing/2014/main" id="{5AC30084-C2EF-4AC1-ACDA-B20090991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" name="Oval 27">
              <a:extLst>
                <a:ext uri="{FF2B5EF4-FFF2-40B4-BE49-F238E27FC236}">
                  <a16:creationId xmlns:a16="http://schemas.microsoft.com/office/drawing/2014/main" id="{86C18DEC-B6C3-4EE9-A026-F5F186978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2" name="Oval 28">
              <a:extLst>
                <a:ext uri="{FF2B5EF4-FFF2-40B4-BE49-F238E27FC236}">
                  <a16:creationId xmlns:a16="http://schemas.microsoft.com/office/drawing/2014/main" id="{DF6835FF-5098-43CE-8945-4832BCA5F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" name="Oval 29">
              <a:extLst>
                <a:ext uri="{FF2B5EF4-FFF2-40B4-BE49-F238E27FC236}">
                  <a16:creationId xmlns:a16="http://schemas.microsoft.com/office/drawing/2014/main" id="{2BC82BE5-7047-4E41-A1A5-6971F96BD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" name="Oval 30">
              <a:extLst>
                <a:ext uri="{FF2B5EF4-FFF2-40B4-BE49-F238E27FC236}">
                  <a16:creationId xmlns:a16="http://schemas.microsoft.com/office/drawing/2014/main" id="{19C91814-6CCB-4A7D-BD53-DE2D0A8F2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5" name="Oval 31">
              <a:extLst>
                <a:ext uri="{FF2B5EF4-FFF2-40B4-BE49-F238E27FC236}">
                  <a16:creationId xmlns:a16="http://schemas.microsoft.com/office/drawing/2014/main" id="{FBF8532B-0388-44C1-81A0-2EDC9E8ED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6" name="Oval 32">
              <a:extLst>
                <a:ext uri="{FF2B5EF4-FFF2-40B4-BE49-F238E27FC236}">
                  <a16:creationId xmlns:a16="http://schemas.microsoft.com/office/drawing/2014/main" id="{A5EAC74D-A9DF-4F5A-A862-2CF4B06DA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7" name="Oval 33">
              <a:extLst>
                <a:ext uri="{FF2B5EF4-FFF2-40B4-BE49-F238E27FC236}">
                  <a16:creationId xmlns:a16="http://schemas.microsoft.com/office/drawing/2014/main" id="{230C6C4C-1D05-4D57-8928-6C55FAE5F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8" name="Oval 34">
              <a:extLst>
                <a:ext uri="{FF2B5EF4-FFF2-40B4-BE49-F238E27FC236}">
                  <a16:creationId xmlns:a16="http://schemas.microsoft.com/office/drawing/2014/main" id="{25A3D6A6-2C42-43F9-AF39-E497AC1D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9" name="Oval 35">
              <a:extLst>
                <a:ext uri="{FF2B5EF4-FFF2-40B4-BE49-F238E27FC236}">
                  <a16:creationId xmlns:a16="http://schemas.microsoft.com/office/drawing/2014/main" id="{D9213FA3-C5BE-440D-B87D-0769B761E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0" name="Oval 36">
              <a:extLst>
                <a:ext uri="{FF2B5EF4-FFF2-40B4-BE49-F238E27FC236}">
                  <a16:creationId xmlns:a16="http://schemas.microsoft.com/office/drawing/2014/main" id="{58D2914B-EB97-4F84-8CA1-B4470D9E6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" name="Oval 37">
              <a:extLst>
                <a:ext uri="{FF2B5EF4-FFF2-40B4-BE49-F238E27FC236}">
                  <a16:creationId xmlns:a16="http://schemas.microsoft.com/office/drawing/2014/main" id="{E7DCA989-A0FE-4D48-8709-62D9AF955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2" name="Oval 38">
              <a:extLst>
                <a:ext uri="{FF2B5EF4-FFF2-40B4-BE49-F238E27FC236}">
                  <a16:creationId xmlns:a16="http://schemas.microsoft.com/office/drawing/2014/main" id="{3A38A601-78B9-4651-8692-6A2BFAFF9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3" name="Oval 39">
              <a:extLst>
                <a:ext uri="{FF2B5EF4-FFF2-40B4-BE49-F238E27FC236}">
                  <a16:creationId xmlns:a16="http://schemas.microsoft.com/office/drawing/2014/main" id="{68603D04-2F5F-4BE7-A63B-BDDC00B4F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4" name="Oval 40">
              <a:extLst>
                <a:ext uri="{FF2B5EF4-FFF2-40B4-BE49-F238E27FC236}">
                  <a16:creationId xmlns:a16="http://schemas.microsoft.com/office/drawing/2014/main" id="{464DF787-2C58-48DB-9979-746956F4B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45" name="Picture 96" descr="&#10;World Art.bmp                                                  000022C7Rosebud                        B3DED69B:">
            <a:extLst>
              <a:ext uri="{FF2B5EF4-FFF2-40B4-BE49-F238E27FC236}">
                <a16:creationId xmlns:a16="http://schemas.microsoft.com/office/drawing/2014/main" id="{68D7EABE-6114-4AE5-90C3-EFE9253146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Explosion 2 45">
            <a:extLst>
              <a:ext uri="{FF2B5EF4-FFF2-40B4-BE49-F238E27FC236}">
                <a16:creationId xmlns:a16="http://schemas.microsoft.com/office/drawing/2014/main" id="{95A6408C-662E-475C-9A70-1105A4C3CBF2}"/>
              </a:ext>
            </a:extLst>
          </p:cNvPr>
          <p:cNvSpPr/>
          <p:nvPr userDrawn="1"/>
        </p:nvSpPr>
        <p:spPr>
          <a:xfrm>
            <a:off x="7467600" y="5257800"/>
            <a:ext cx="1600200" cy="1143000"/>
          </a:xfrm>
          <a:prstGeom prst="irregularSeal2">
            <a:avLst/>
          </a:prstGeom>
          <a:blipFill dpi="0" rotWithShape="1">
            <a:blip r:embed="rId15" cstate="print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Khatib</a:t>
            </a:r>
          </a:p>
        </p:txBody>
      </p:sp>
      <p:grpSp>
        <p:nvGrpSpPr>
          <p:cNvPr id="47" name="Group 1031">
            <a:extLst>
              <a:ext uri="{FF2B5EF4-FFF2-40B4-BE49-F238E27FC236}">
                <a16:creationId xmlns:a16="http://schemas.microsoft.com/office/drawing/2014/main" id="{E5C5A4B9-2399-416C-9BC7-32D9EAA110E0}"/>
              </a:ext>
            </a:extLst>
          </p:cNvPr>
          <p:cNvGrpSpPr>
            <a:grpSpLocks/>
          </p:cNvGrpSpPr>
          <p:nvPr userDrawn="1"/>
        </p:nvGrpSpPr>
        <p:grpSpPr bwMode="auto">
          <a:xfrm rot="10630885">
            <a:off x="1169988" y="5311775"/>
            <a:ext cx="8405812" cy="1246188"/>
            <a:chOff x="0" y="864"/>
            <a:chExt cx="5295" cy="785"/>
          </a:xfrm>
        </p:grpSpPr>
        <p:sp>
          <p:nvSpPr>
            <p:cNvPr id="48" name="Freeform 1032">
              <a:extLst>
                <a:ext uri="{FF2B5EF4-FFF2-40B4-BE49-F238E27FC236}">
                  <a16:creationId xmlns:a16="http://schemas.microsoft.com/office/drawing/2014/main" id="{D2CBB0E1-B662-4CDA-865A-31E89248FEBB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1" y="1474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9" name="Freeform 1033">
              <a:extLst>
                <a:ext uri="{FF2B5EF4-FFF2-40B4-BE49-F238E27FC236}">
                  <a16:creationId xmlns:a16="http://schemas.microsoft.com/office/drawing/2014/main" id="{BA96F9B3-AE43-4A0F-A202-B20C118848CF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50" name="Group 1034">
              <a:extLst>
                <a:ext uri="{FF2B5EF4-FFF2-40B4-BE49-F238E27FC236}">
                  <a16:creationId xmlns:a16="http://schemas.microsoft.com/office/drawing/2014/main" id="{DF0D2254-DE1A-4041-8920-FBE601ED8FE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51" name="Oval 1035">
                <a:extLst>
                  <a:ext uri="{FF2B5EF4-FFF2-40B4-BE49-F238E27FC236}">
                    <a16:creationId xmlns:a16="http://schemas.microsoft.com/office/drawing/2014/main" id="{0E20D321-024D-4F82-9A49-D47D75AD0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2" name="Oval 1036">
                <a:extLst>
                  <a:ext uri="{FF2B5EF4-FFF2-40B4-BE49-F238E27FC236}">
                    <a16:creationId xmlns:a16="http://schemas.microsoft.com/office/drawing/2014/main" id="{286968EA-30FC-4DAA-AD4D-602CA6292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0" y="378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3" name="Oval 1037">
                <a:extLst>
                  <a:ext uri="{FF2B5EF4-FFF2-40B4-BE49-F238E27FC236}">
                    <a16:creationId xmlns:a16="http://schemas.microsoft.com/office/drawing/2014/main" id="{3F54FFA7-7218-4AC6-B340-685742FE3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" name="Oval 1038">
                <a:extLst>
                  <a:ext uri="{FF2B5EF4-FFF2-40B4-BE49-F238E27FC236}">
                    <a16:creationId xmlns:a16="http://schemas.microsoft.com/office/drawing/2014/main" id="{A02B6A87-6885-4521-A838-B64D63F24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5" name="Oval 1039">
                <a:extLst>
                  <a:ext uri="{FF2B5EF4-FFF2-40B4-BE49-F238E27FC236}">
                    <a16:creationId xmlns:a16="http://schemas.microsoft.com/office/drawing/2014/main" id="{C6F0B5B9-3FC5-4F94-BDFE-7E180F39E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6" name="Oval 1040">
                <a:extLst>
                  <a:ext uri="{FF2B5EF4-FFF2-40B4-BE49-F238E27FC236}">
                    <a16:creationId xmlns:a16="http://schemas.microsoft.com/office/drawing/2014/main" id="{9DFD25CA-E250-4D41-9983-B17300234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1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7" name="Oval 1041">
                <a:extLst>
                  <a:ext uri="{FF2B5EF4-FFF2-40B4-BE49-F238E27FC236}">
                    <a16:creationId xmlns:a16="http://schemas.microsoft.com/office/drawing/2014/main" id="{A5E9CB15-BE43-4E6B-89BE-C8DC166FD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8" name="Oval 1042">
                <a:extLst>
                  <a:ext uri="{FF2B5EF4-FFF2-40B4-BE49-F238E27FC236}">
                    <a16:creationId xmlns:a16="http://schemas.microsoft.com/office/drawing/2014/main" id="{0A58CBA0-6E0C-47DC-B426-7103FCE0D9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9" name="Oval 1043">
                <a:extLst>
                  <a:ext uri="{FF2B5EF4-FFF2-40B4-BE49-F238E27FC236}">
                    <a16:creationId xmlns:a16="http://schemas.microsoft.com/office/drawing/2014/main" id="{FFCEA800-EEA0-4AFB-AE68-A49CF55F8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" y="33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991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124">
          <p15:clr>
            <a:srgbClr val="F26B43"/>
          </p15:clr>
        </p15:guide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latief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IM@student.ar-aniry.ac.i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igilib.uinsby.ac.id/35433/1/Buku%20-%20TPKI.pdf" TargetMode="External"/><Relationship Id="rId2" Type="http://schemas.openxmlformats.org/officeDocument/2006/relationships/hyperlink" Target="https://www.lldikti4.or.id/wp-content/uploads/2018/03/Prof.-Poppy-Teknik-Penulisan-Karya-Ilmiah-Poppy-pdf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teoripendidikan.com/2015/03/pedoman-penulisan-karya-ilmiah-yang.html#:~:text=Teknik%20Penulisan%20Karya%20Ilmiah%20Ketentuan-ketantuan%20yang%20harus%20diperhatikan,rujukan%20atau%20referensi,%20dan%20(5)%20penulisan%20daftar%20pustaka.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6553200" cy="609600"/>
          </a:xfrm>
        </p:spPr>
        <p:txBody>
          <a:bodyPr/>
          <a:lstStyle/>
          <a:p>
            <a:r>
              <a:rPr lang="en-US" altLang="en-US" b="1" dirty="0"/>
              <a:t>Khatib A. Latief</a:t>
            </a:r>
          </a:p>
          <a:p>
            <a:r>
              <a:rPr lang="en-US" altLang="en-US" sz="1800" b="1" dirty="0"/>
              <a:t>Email: </a:t>
            </a:r>
            <a:r>
              <a:rPr lang="en-US" altLang="en-US" sz="1800" b="1" dirty="0">
                <a:hlinkClick r:id="rId2"/>
              </a:rPr>
              <a:t>kalatief@gmail.com</a:t>
            </a:r>
            <a:r>
              <a:rPr lang="en-US" altLang="en-US" sz="1800" b="1" dirty="0"/>
              <a:t>; khatibalatif@yahoo.com</a:t>
            </a:r>
          </a:p>
          <a:p>
            <a:r>
              <a:rPr lang="en-US" altLang="en-US" sz="1800" b="1" dirty="0"/>
              <a:t>Twitter: @</a:t>
            </a:r>
            <a:r>
              <a:rPr lang="en-US" altLang="en-US" sz="1800" b="1" dirty="0" err="1"/>
              <a:t>khatibalatief</a:t>
            </a:r>
            <a:endParaRPr lang="en-US" altLang="en-US" sz="1800" b="1" dirty="0"/>
          </a:p>
          <a:p>
            <a:r>
              <a:rPr lang="en-US" altLang="en-US" sz="1800" b="1" dirty="0"/>
              <a:t>Mobile: +628 1168 3019</a:t>
            </a:r>
          </a:p>
          <a:p>
            <a:endParaRPr lang="en-US" altLang="en-US" b="1" dirty="0"/>
          </a:p>
          <a:p>
            <a:endParaRPr lang="en-US" alt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1371600"/>
            <a:ext cx="7162799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SEMINAR DAN BIMBINGAN PENULISAN SKRIPSI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71800" y="30480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First Meeting</a:t>
            </a:r>
          </a:p>
        </p:txBody>
      </p:sp>
    </p:spTree>
  </p:cSld>
  <p:clrMapOvr>
    <a:masterClrMapping/>
  </p:clrMapOvr>
  <p:transition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5438" lvl="1"/>
            <a:r>
              <a:rPr lang="id-ID" sz="2800" dirty="0"/>
              <a:t>Pengetahuan:</a:t>
            </a:r>
            <a:endParaRPr lang="en-US" sz="4000" dirty="0"/>
          </a:p>
          <a:p>
            <a:pPr marL="744538" lvl="0"/>
            <a:r>
              <a:rPr lang="fi-FI" sz="2700" dirty="0"/>
              <a:t>Menguasai teori dan Praksis Penulisan Skripsi dan Karya Ilmiah.</a:t>
            </a:r>
            <a:endParaRPr lang="en-US" sz="2700" dirty="0"/>
          </a:p>
          <a:p>
            <a:pPr marL="744538" lvl="0"/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Menguasai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pengetahuan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dan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langkah-langkah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dalam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menyampaikan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gagasan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ilmiah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secara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lisan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dan tulisan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dengan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menggunakan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bahasa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Indonesia yang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baik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dan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benar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dalam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perkembangan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dunia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akademik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dan dunia </a:t>
            </a:r>
            <a:r>
              <a:rPr lang="en-US" sz="2500" dirty="0" err="1">
                <a:effectLst/>
                <a:ea typeface="Tahoma" panose="020B0604030504040204" pitchFamily="34" charset="0"/>
                <a:cs typeface="Mangal" panose="02040503050203030202" pitchFamily="18" charset="0"/>
              </a:rPr>
              <a:t>kerja</a:t>
            </a:r>
            <a:r>
              <a:rPr lang="en-US" sz="2500" dirty="0">
                <a:ea typeface="Tahoma" panose="020B0604030504040204" pitchFamily="34" charset="0"/>
                <a:cs typeface="Mangal" panose="02040503050203030202" pitchFamily="18" charset="0"/>
              </a:rPr>
              <a:t>.</a:t>
            </a:r>
            <a:r>
              <a:rPr lang="en-US" sz="2500" dirty="0">
                <a:effectLst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endParaRPr lang="en-ID" sz="2500" dirty="0">
              <a:effectLst/>
              <a:ea typeface="Noto Sans CJK SC Regular"/>
              <a:cs typeface="Mangal" panose="02040503050203030202" pitchFamily="18" charset="0"/>
            </a:endParaRPr>
          </a:p>
          <a:p>
            <a:pPr marL="744538" lvl="0"/>
            <a:r>
              <a:rPr lang="fi-FI" sz="2700" dirty="0"/>
              <a:t>Mampu membuat Proposal Penelitian untuk seminar usulan Skripsi Bidang Ilmu Perpustakaan.</a:t>
            </a:r>
            <a:endParaRPr lang="en-US" sz="2700" dirty="0"/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66800" y="838200"/>
            <a:ext cx="7696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altLang="en-US" b="1" kern="0" dirty="0" err="1"/>
              <a:t>Hasil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akhir</a:t>
            </a:r>
            <a:r>
              <a:rPr lang="en-US" altLang="en-US" b="1" kern="0" dirty="0"/>
              <a:t> yang </a:t>
            </a:r>
            <a:r>
              <a:rPr lang="en-US" altLang="en-US" b="1" kern="0" dirty="0" err="1"/>
              <a:t>ingin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dicapai</a:t>
            </a:r>
            <a:endParaRPr lang="en-US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2076400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lvl="1"/>
            <a:r>
              <a:rPr lang="id-ID" sz="2800" dirty="0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id-ID" sz="2800" dirty="0"/>
              <a:t>:</a:t>
            </a:r>
            <a:endParaRPr lang="en-ID" sz="1800" dirty="0">
              <a:effectLst/>
              <a:latin typeface="Liberation Serif"/>
              <a:ea typeface="Noto Sans CJK SC Regular"/>
              <a:cs typeface="Mangal" panose="02040503050203030202" pitchFamily="18" charset="0"/>
            </a:endParaRPr>
          </a:p>
          <a:p>
            <a:pPr marL="795338" lvl="0"/>
            <a:r>
              <a:rPr lang="fi-FI" sz="2700" dirty="0"/>
              <a:t>mampu mengembangkan gagasan dan idea secara ilmiah dalam bentuk tulisan skripsi yang terkait dengan permasalahan Ilmu Perpustakaan, informasi, dan literasi.</a:t>
            </a:r>
            <a:endParaRPr lang="en-US" sz="2700" dirty="0"/>
          </a:p>
          <a:p>
            <a:pPr marL="795338" lvl="0"/>
            <a:r>
              <a:rPr lang="fi-FI" sz="2700" dirty="0"/>
              <a:t>Memahami prinsip umum penyelesaian skripsi yang berbasis data penelitian dalam bidang ilmu perpustakaan.</a:t>
            </a:r>
            <a:endParaRPr lang="en-US" sz="2700" dirty="0"/>
          </a:p>
          <a:p>
            <a:pPr marL="795338" lvl="0"/>
            <a:r>
              <a:rPr lang="fi-FI" sz="2700" dirty="0"/>
              <a:t>Terampil menulis skripsi analitis argumentatif berupa usulan proposal penelitian untuk skripsi.</a:t>
            </a:r>
            <a:endParaRPr lang="en-US" sz="2700" dirty="0"/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66800" y="838200"/>
            <a:ext cx="7696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altLang="en-US" b="1" kern="0" dirty="0" err="1"/>
              <a:t>Hasil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akhir</a:t>
            </a:r>
            <a:r>
              <a:rPr lang="en-US" altLang="en-US" b="1" kern="0" dirty="0"/>
              <a:t> yang </a:t>
            </a:r>
            <a:r>
              <a:rPr lang="en-US" altLang="en-US" b="1" kern="0" dirty="0" err="1"/>
              <a:t>ingin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dicapai</a:t>
            </a:r>
            <a:endParaRPr lang="en-US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239104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759325"/>
          </a:xfrm>
        </p:spPr>
        <p:txBody>
          <a:bodyPr/>
          <a:lstStyle/>
          <a:p>
            <a:pPr marL="325438" lvl="1"/>
            <a:r>
              <a:rPr lang="id-ID" sz="2800" dirty="0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id-ID" sz="2800" dirty="0"/>
              <a:t>:</a:t>
            </a:r>
            <a:endParaRPr lang="en-US" sz="4000" dirty="0"/>
          </a:p>
          <a:p>
            <a:pPr marL="693738" lvl="0"/>
            <a:r>
              <a:rPr lang="fi-FI" sz="2600" dirty="0"/>
              <a:t>memiliki keterampilan menulis skripsi dalam bidang ilmu perpustakaan sesuai dengan ketentuan universitas.</a:t>
            </a:r>
            <a:endParaRPr lang="en-US" sz="2600" dirty="0"/>
          </a:p>
          <a:p>
            <a:pPr marL="693738" lvl="0"/>
            <a:r>
              <a:rPr lang="fi-FI" sz="2600" dirty="0"/>
              <a:t>Memiliki keterampilan mengorganisasi idea untuk penyelesaian skripsi.</a:t>
            </a:r>
            <a:endParaRPr lang="en-US" sz="2600" dirty="0"/>
          </a:p>
          <a:p>
            <a:pPr marL="693738" lvl="0"/>
            <a:r>
              <a:rPr lang="fi-FI" sz="2600" dirty="0"/>
              <a:t>Memiliki keterampilan menganalisis sumber informasi yang valid dan reliabel sebagai referensi penyelesaian skripsi.</a:t>
            </a:r>
            <a:endParaRPr lang="en-US" sz="2600" dirty="0"/>
          </a:p>
          <a:p>
            <a:pPr marL="693738"/>
            <a:r>
              <a:rPr lang="fi-FI" sz="2600" dirty="0"/>
              <a:t>Melimiliki keterampilan menuangkan idea asli dalam menulis skripsi untuk menghindari plagiasi.</a:t>
            </a:r>
            <a:endParaRPr lang="en-US" sz="26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66800" y="838200"/>
            <a:ext cx="7696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altLang="en-US" b="1" kern="0" dirty="0" err="1"/>
              <a:t>Hasil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akhir</a:t>
            </a:r>
            <a:r>
              <a:rPr lang="en-US" altLang="en-US" b="1" kern="0" dirty="0"/>
              <a:t> yang </a:t>
            </a:r>
            <a:r>
              <a:rPr lang="en-US" altLang="en-US" b="1" kern="0" dirty="0" err="1"/>
              <a:t>ingin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dicapai</a:t>
            </a:r>
            <a:endParaRPr lang="en-US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65234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merupakan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isinya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berusaha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memaparkan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suatu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pembahasan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seorang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peneliti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biasanya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ditulis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mencari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jawaban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mengenai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sesuatu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membuktikan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kebenaran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tentang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sesuatu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terdapat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objek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tulisan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66800" y="838200"/>
            <a:ext cx="7696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US" altLang="en-US" b="1" kern="0" dirty="0" err="1"/>
              <a:t>Pengertian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Karya</a:t>
            </a:r>
            <a:r>
              <a:rPr lang="en-US" altLang="en-US" b="1" kern="0" dirty="0"/>
              <a:t> </a:t>
            </a:r>
            <a:r>
              <a:rPr lang="en-US" altLang="en-US" b="1" kern="0" dirty="0" err="1"/>
              <a:t>Ilmiah</a:t>
            </a:r>
            <a:endParaRPr lang="en-US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43159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Finosa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Alamsyah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(2008:98),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mengklasifikasikan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menurut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bobot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isinya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tiga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jenis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yaitu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914400" indent="-493713" eaLnBrk="1" fontAlgn="auto" hangingPunct="1">
              <a:spcAft>
                <a:spcPts val="0"/>
              </a:spcAft>
              <a:buFont typeface="+mj-lt"/>
              <a:buAutoNum type="arabicParenR"/>
              <a:tabLst>
                <a:tab pos="914400" algn="l"/>
              </a:tabLst>
              <a:defRPr/>
            </a:pP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; </a:t>
            </a:r>
          </a:p>
          <a:p>
            <a:pPr marL="914400" indent="-493713" eaLnBrk="1" fontAlgn="auto" hangingPunct="1">
              <a:spcAft>
                <a:spcPts val="0"/>
              </a:spcAft>
              <a:buFont typeface="+mj-lt"/>
              <a:buAutoNum type="arabicParenR"/>
              <a:tabLst>
                <a:tab pos="914400" algn="l"/>
              </a:tabLst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semi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populer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914400" indent="-493713" eaLnBrk="1" fontAlgn="auto" hangingPunct="1">
              <a:spcAft>
                <a:spcPts val="0"/>
              </a:spcAft>
              <a:buFont typeface="+mj-lt"/>
              <a:buAutoNum type="arabicParenR"/>
              <a:tabLst>
                <a:tab pos="914400" algn="l"/>
              </a:tabLst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nonilmiah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10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tergolong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antara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lain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makalah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laporan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Skripsi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Tesis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Disertasi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tergolong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semi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antara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lain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artikel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editorial,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opini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feature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reportase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tergolong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nonilmiah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antara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lain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anekdot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opini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dongeng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hikayat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cerpen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novel, roman,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naskah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drama.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89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43000" y="884238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Prinsip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Penulisan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22438"/>
            <a:ext cx="822960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Objektif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induktif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deduktif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Rasional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pembahasan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3842889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5715000" cy="1219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Ciri-ciri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820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Logis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segala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keterangan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disajikan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diterima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akal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sehat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Sistematis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segala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dikemukakan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disusun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urutan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memperlihatkan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adanya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kesinambungan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Objektif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segala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keterangan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dikemukakan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merupakan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apa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adanya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Lengkap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segi-segi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diungkapkan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dikupas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selangkap-lengkapnya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Lugas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pembicaraan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langsung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kepada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hal-hal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pokok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Saksama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berusaha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menghindarkan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diri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segala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kesalahan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betapa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pun 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kecilnya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86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Jelas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segala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keterangan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dikemukakan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mengungkapkan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maksud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jernih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Kebenaran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diuji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500" i="1" dirty="0" err="1">
                <a:solidFill>
                  <a:schemeClr val="tx2">
                    <a:lumMod val="75000"/>
                  </a:schemeClr>
                </a:solidFill>
              </a:rPr>
              <a:t>empiris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Terbuka: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konsep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pandangan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keilmuan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berubah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seandainya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muncul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pendapat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baru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Berlaku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umum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yaitu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semua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simpulan-simpulannya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berlaku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bagi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semua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populasinya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Penyajian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menggunakan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ragam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bahasa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bahasa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tulis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lazim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Tuntas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segi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dikupas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mendalam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selengkap-lengkapnya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6781800" cy="68579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Ciri-ciri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9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676400" y="277813"/>
            <a:ext cx="7010400" cy="94138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Tujuan</a:t>
            </a:r>
            <a:r>
              <a:rPr lang="en-US" altLang="en-US" dirty="0"/>
              <a:t> </a:t>
            </a:r>
            <a:r>
              <a:rPr lang="en-US" altLang="en-US" dirty="0" err="1"/>
              <a:t>Karya</a:t>
            </a:r>
            <a:r>
              <a:rPr lang="en-US" altLang="en-US" dirty="0"/>
              <a:t> </a:t>
            </a:r>
            <a:r>
              <a:rPr lang="en-US" altLang="en-US" dirty="0" err="1"/>
              <a:t>Ilmiah</a:t>
            </a:r>
            <a:endParaRPr lang="en-US" alt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imilah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memiliki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beberapa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tujuan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antara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lain:</a:t>
            </a:r>
          </a:p>
          <a:p>
            <a:pPr marL="863600" indent="-27305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Memberi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penjelasan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863600" indent="-27305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Memberi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komentar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penilaian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863600" indent="-27305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Memberi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saran</a:t>
            </a:r>
          </a:p>
          <a:p>
            <a:pPr marL="863600" indent="-27305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Menyampaikan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sanggahan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863600" indent="-27305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Membuktikan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hipotesis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1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2286000" y="277813"/>
            <a:ext cx="6400800" cy="788987"/>
          </a:xfrm>
        </p:spPr>
        <p:txBody>
          <a:bodyPr/>
          <a:lstStyle/>
          <a:p>
            <a:r>
              <a:rPr lang="en-US" altLang="en-US" b="1"/>
              <a:t>Contract Belajar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62400"/>
          </a:xfrm>
        </p:spPr>
        <p:txBody>
          <a:bodyPr/>
          <a:lstStyle/>
          <a:p>
            <a:pPr marL="325438" lvl="1"/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melakkan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online di portal masing-masing.</a:t>
            </a:r>
          </a:p>
          <a:p>
            <a:pPr marL="325438" lvl="1"/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Kehadiran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minimum 90%.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5438" lvl="1"/>
            <a:r>
              <a:rPr lang="fi-FI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harus aktif dan berpartisipasi di dalam belajar melali virtual live zoom atau goole meet.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5438" lvl="1"/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tugas-tugas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upload di google classroom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email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UIN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Ar-Raniry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NIM@student.ar-raniry.ac.id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5438" lvl="1"/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Terstruktur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plagiasi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nilanua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ID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25438" lvl="1"/>
            <a:r>
              <a:rPr lang="fi-FI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Semua pertanyaan dan diskusi yang terkait dengan materi kuliah dilakukan di google classroom.</a:t>
            </a:r>
          </a:p>
          <a:p>
            <a:pPr marL="325438" indent="-325438"/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Syarat-syarat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534400" cy="4953000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Persyaratan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bagi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sebuah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dianggap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sebagai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menurut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Brotowidjojo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(1988:15-16)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sebagai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berikut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menyajikan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fakta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objektif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sistematis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Aplikasi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hukum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situasi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spesifik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ditulis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cermat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tepat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benar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jujur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bersifat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rekaan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pengertian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jujur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terkandung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sikap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etik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penulisan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yakni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menyebutkan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rujukan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kutipan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jelas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disusun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sistematis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setiap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langkah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direncanakan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terkendali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konseptual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prosedural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6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menyajikan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rangkaian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sebab-akibat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pemahaman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alasan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induktif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mendorong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pembaca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menarik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kesimpulan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mengandung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pandangan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disertai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dukungan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pembuktian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berdasarkan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suatu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hipotesis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ditulis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tulus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dasarnya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bersifat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ekspositoris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34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Jenis-jenis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garis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besar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diklasifikasikan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menjadi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dua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yaitu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pendidikan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Arifin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2006:15)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Pendidikan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</a:rPr>
              <a:t>Paper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tulis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berisi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ringkasan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resume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suatu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mata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kuliah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tertentu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ringkasan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suatu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ceramah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diberikan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dosen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kepada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mahasiswanya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Djuroto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Supriyadi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2002:24)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05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Praskripsi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disyaratkan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bagi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mahasiswa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jenjang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akademik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setingkat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Diploma 3 (D-3)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Djuroto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Supriyadi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2002:24)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Skripsi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hanya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mengacu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menggunakan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tori-teori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tersebut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kerangka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pemikiran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sama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menjawab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menguji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hipotesisnya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2547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Tesis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mengacu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menggunakan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teori-teori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tersebut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mengembangkannya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sendiri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kerangka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pemikiran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menjawab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menguji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hipoteisnya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Disertasi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Disusun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berdasarkan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kerangka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pemikiran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baru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mengacu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kepada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teori-teori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lain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ditemukan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sebelumnya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namun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kerangka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pemikiran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tersebut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diformulasikan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sendiri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penulisnya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(original).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89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Makalah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Seminar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Naskah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Seminar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Naskah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seminar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yakni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beisi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uraian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membahas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suatu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permasalahan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disampaikan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forum seminar.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Naskah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Bersambung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Bentuk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tulisan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bersambung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juga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mempunyai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judul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pokok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bahasan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)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sama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hanya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penyajiannya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saja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bersambung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bisa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juga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saat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pengumpulan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waktu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berbeda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61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Laporan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Hasil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Laporan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bagian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penulisannya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relatif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singkat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Jurnal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Jurnal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terdiri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atas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isinya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berupa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hasil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resensi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55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Tahap-tahap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Penulisan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umum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tiga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tahapan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harus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kita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lakukan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menulis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karya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ilmiah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yakni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prapenulisan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(2)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penulisan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(3)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perbaikan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editing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81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praktiknya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proses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menjadi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empat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yaitu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Persiapan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prapenulisan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ketika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penulis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Menyiapkan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diri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mengumpulkan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informasi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merumuskan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menentukan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fokus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mengolah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informasi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menarik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tafsiran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terhadap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realitas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dihadapinya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berdiskusi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membaca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mengamati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lain-lain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memperkaya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masukan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kognitif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diproses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selanjutnya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15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Inkubasi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ketika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penulis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memproses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informasi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dimilikinya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sedemikian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rupa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sehingga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mengantarkannya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ditemukannya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pemecahan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jalan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keluar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dicarinya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Iluminasi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ketika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datangnya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inspirasi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i="1" dirty="0">
                <a:solidFill>
                  <a:schemeClr val="tx2">
                    <a:lumMod val="75000"/>
                  </a:schemeClr>
                </a:solidFill>
              </a:rPr>
              <a:t>insight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yaitu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gagasan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datang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seakan-akan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tiba-tiba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berloncatan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pikiran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kita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Iluminasi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mengenal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tempat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waktu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7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334000"/>
          </a:xfrm>
        </p:spPr>
        <p:txBody>
          <a:bodyPr>
            <a:noAutofit/>
          </a:bodyPr>
          <a:lstStyle/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Luruskan</a:t>
            </a:r>
            <a:r>
              <a:rPr lang="en-ID" sz="16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Niat</a:t>
            </a:r>
            <a:endParaRPr lang="en-ID" sz="1600" b="1" i="0" dirty="0"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57188" indent="0" algn="l" fontAlgn="base">
              <a:buNone/>
            </a:pP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adalah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suatu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kewajiban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agama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kita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Islam. Karena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itu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hal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utama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harus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dilakukan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adalah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luruskan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niat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bahwa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ini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upaya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memenuhi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perintah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Allah.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demikian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semua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akan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dilakukan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sema-mata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karena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Allah.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Bahwa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kemudian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melaksanakan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perintah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Allah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ilmu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kita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bertambah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adalah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konsekuensi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dari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kepatuhan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kepada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Allah.</a:t>
            </a:r>
            <a:endParaRPr lang="en-ID" sz="1600" i="0" dirty="0"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16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Buat </a:t>
            </a:r>
            <a:r>
              <a:rPr lang="en-ID" sz="16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Jadwal</a:t>
            </a:r>
            <a:b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Supaya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tertib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dan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teratur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silakan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buat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jadwal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rapi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dan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sistematis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Jadwal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akan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memastikan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anda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untuk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secara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rutin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dan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berkelanjutan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endParaRPr lang="en-ID" sz="16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16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Disiplin</a:t>
            </a:r>
            <a:b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Setelah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ada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jadwal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harus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Disiplin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dengan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jadwal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tsb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Patuhi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jadwal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sudah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dibuat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Dengan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disiplin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dan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berkomitment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Insya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Allah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anda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tidak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akan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melewatkan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waktu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telah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anda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tentukan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Tentukan</a:t>
            </a:r>
            <a:r>
              <a:rPr lang="en-ID" sz="1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Waktu Yang </a:t>
            </a:r>
            <a:r>
              <a:rPr lang="en-ID" sz="1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Tepat</a:t>
            </a:r>
            <a:b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online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memiliki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kelebihan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pada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fleksibilitas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waktu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Pilihlah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waktu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tepat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nyaman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damai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dan </a:t>
            </a:r>
            <a:r>
              <a:rPr lang="en-ID" sz="1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releks</a:t>
            </a:r>
            <a:r>
              <a:rPr lang="en-ID" sz="1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di mana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anda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memiliki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kesempatan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untuk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berkonsentrasi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secara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maksimal</a:t>
            </a:r>
            <a:r>
              <a:rPr lang="en-ID" sz="16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.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16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altLang="en-US" sz="16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7391400" cy="788988"/>
          </a:xfrm>
        </p:spPr>
        <p:txBody>
          <a:bodyPr>
            <a:normAutofit/>
          </a:bodyPr>
          <a:lstStyle/>
          <a:p>
            <a:r>
              <a:rPr lang="en-US" altLang="en-US" sz="3000" b="1" dirty="0" err="1"/>
              <a:t>Bagaimana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mempelajari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Materi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ini</a:t>
            </a:r>
            <a:r>
              <a:rPr lang="en-US" altLang="en-US" sz="3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10372481"/>
      </p:ext>
    </p:extLst>
  </p:cSld>
  <p:clrMapOvr>
    <a:masterClrMapping/>
  </p:clrMapOvr>
  <p:transition spd="slow">
    <p:newsfla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Akhir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yakni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Verifikasi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Apa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Anda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tuliskan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sebagai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hasil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tahap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iluminasi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itu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diperiksa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kembali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Diseleksi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disusun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sesuai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fokus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tulisan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Mungkin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ada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bagian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perlu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dituliskan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hal-hal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perlu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ditambahkan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lain-lain.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25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3F1C-3BBD-484D-919A-6BEDF96D6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/>
              <a:t>Referensi</a:t>
            </a:r>
            <a:r>
              <a:rPr lang="en-ID" dirty="0"/>
              <a:t> </a:t>
            </a:r>
            <a:r>
              <a:rPr lang="en-ID" dirty="0" err="1"/>
              <a:t>tambahan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3AE85-5389-4BE8-8555-16596E0C56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D" dirty="0">
                <a:hlinkClick r:id="rId2"/>
              </a:rPr>
              <a:t>Teknik </a:t>
            </a:r>
            <a:r>
              <a:rPr lang="en-ID" dirty="0" err="1">
                <a:hlinkClick r:id="rId2"/>
              </a:rPr>
              <a:t>Penulisan</a:t>
            </a:r>
            <a:r>
              <a:rPr lang="en-ID" dirty="0">
                <a:hlinkClick r:id="rId2"/>
              </a:rPr>
              <a:t> </a:t>
            </a:r>
            <a:r>
              <a:rPr lang="en-ID" dirty="0" err="1">
                <a:hlinkClick r:id="rId2"/>
              </a:rPr>
              <a:t>Karya</a:t>
            </a:r>
            <a:r>
              <a:rPr lang="en-ID" dirty="0">
                <a:hlinkClick r:id="rId2"/>
              </a:rPr>
              <a:t> </a:t>
            </a:r>
            <a:r>
              <a:rPr lang="en-ID" dirty="0" err="1">
                <a:hlinkClick r:id="rId2"/>
              </a:rPr>
              <a:t>Ilmiah</a:t>
            </a:r>
            <a:r>
              <a:rPr lang="en-ID" dirty="0">
                <a:hlinkClick r:id="rId2"/>
              </a:rPr>
              <a:t> (lldikti4.or.id)</a:t>
            </a:r>
            <a:endParaRPr lang="en-ID" dirty="0"/>
          </a:p>
          <a:p>
            <a:r>
              <a:rPr lang="en-ID" dirty="0">
                <a:hlinkClick r:id="rId3"/>
              </a:rPr>
              <a:t>10.TPKI#GTS.pdf (uinsby.ac.id)</a:t>
            </a:r>
            <a:endParaRPr lang="en-ID" dirty="0"/>
          </a:p>
          <a:p>
            <a:r>
              <a:rPr lang="sv-SE" dirty="0">
                <a:hlinkClick r:id="rId4"/>
              </a:rPr>
              <a:t>PEDOMAN PENULISAN KARYA ILMIAH YANG BAIK DAN BENAR 2015 | TEORI PENDIDIKAN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5935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334000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v"/>
            </a:pPr>
            <a:r>
              <a:rPr lang="en-ID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Pilih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Metode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Tepat</a:t>
            </a:r>
            <a:b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online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90%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sangat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tergantung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pada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kemampuan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mandiri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. Karena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itu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siasati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cara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yang paling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mudah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menyenangkan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bagi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anda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endParaRPr lang="en-US" altLang="en-US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Rancang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Lingkungan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Asyik</a:t>
            </a:r>
            <a:b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Keuntungan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online,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anda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bebas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memilih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suasana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sendiri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Karena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itu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rancanglah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suasana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dapat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menyerap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materi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saat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dipelajari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Kenyamanan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lingkungan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mempengaruhi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konsentrasi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Ciptakan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tempat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nyaman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cukup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cahaya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dan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jauh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kebisingan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Tanamkan</a:t>
            </a:r>
            <a:r>
              <a:rPr lang="en-ID" sz="2000" b="1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Motivasi</a:t>
            </a:r>
            <a:b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online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hanya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berhasil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jika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motivasi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kuat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terus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meningkat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Motivasi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ini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harus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didasari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pada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niat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bahwa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anda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dalam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rangka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beribadah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kepada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Allah SWT.</a:t>
            </a:r>
          </a:p>
          <a:p>
            <a:pPr marL="0" indent="0" algn="l" fontAlgn="base">
              <a:buNone/>
            </a:pPr>
            <a:endParaRPr lang="en-ID" sz="2000" b="0" i="0" dirty="0">
              <a:effectLst/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7391400" cy="788988"/>
          </a:xfrm>
        </p:spPr>
        <p:txBody>
          <a:bodyPr>
            <a:normAutofit/>
          </a:bodyPr>
          <a:lstStyle/>
          <a:p>
            <a:r>
              <a:rPr lang="en-US" altLang="en-US" sz="3000" b="1" dirty="0" err="1"/>
              <a:t>Bagaimana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mempelajari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Materi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ini</a:t>
            </a:r>
            <a:r>
              <a:rPr lang="en-US" altLang="en-US" sz="3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6009051"/>
      </p:ext>
    </p:extLst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v"/>
            </a:pPr>
            <a:r>
              <a:rPr lang="en-ID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Atur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Ritme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b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adalah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bagian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kesabaran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Karenanya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anda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harus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atur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tahapan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sesuai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karakter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diri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Jangan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paksa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pahami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semua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hanya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sekali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baca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saja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Belajarlah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secara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bertahap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sesuai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kan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mood yang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ada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  <a:endParaRPr lang="en-ID" sz="2000" b="0" i="0" dirty="0">
              <a:effectLst/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Susun</a:t>
            </a: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Target</a:t>
            </a:r>
            <a:b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Ritme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adalah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upaya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berkolaborasi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pikiran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motivasi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namun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jelas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target. Anda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harus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susun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target.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Misal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pertemuan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pertama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atau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materi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pertama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apa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anda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ingin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capai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Mungkin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target 30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menit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pertama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selesai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baca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semua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materi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Target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kedua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pahami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isi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slide 1 – 10,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dst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Susun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target yang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dapat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membangkitkan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ghairah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Repetitasi</a:t>
            </a:r>
            <a:b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adalah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hal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menyenangkan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sekaligus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juga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memberatkan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Namun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Islam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mendorong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umat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melakukan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kebaikan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secara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berulang-ulang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Karena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itu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pelajari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berulang-ulang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jangan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ambil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kesimpulan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payah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sulit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tdak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memahami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dll.Pelajari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berulang-ulang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Berkolaborasi</a:t>
            </a:r>
            <a:endParaRPr lang="en-ID" sz="2000" b="1" i="0" dirty="0">
              <a:effectLst/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63525" indent="0" algn="l" fontAlgn="base">
              <a:buNone/>
            </a:pP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Kita punya group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wa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silakan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manfaatkan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media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tsb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saling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sharing dan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membantu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satu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sama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lain.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Insya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Allah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tidak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ada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berat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jika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dipikul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bersama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Jangan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merasa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segan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malu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sombong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bekerjasama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teman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</a:p>
          <a:p>
            <a:pPr marL="325438" lvl="1"/>
            <a:endParaRPr lang="en-US" altLang="en-US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7391400" cy="788988"/>
          </a:xfrm>
        </p:spPr>
        <p:txBody>
          <a:bodyPr>
            <a:normAutofit/>
          </a:bodyPr>
          <a:lstStyle/>
          <a:p>
            <a:r>
              <a:rPr lang="en-US" altLang="en-US" sz="3000" b="1" dirty="0" err="1"/>
              <a:t>Bagaimana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mempelajari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Materi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ini</a:t>
            </a:r>
            <a:r>
              <a:rPr lang="en-US" altLang="en-US" sz="3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994628"/>
      </p:ext>
    </p:extLst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b="1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Repetitasi</a:t>
            </a:r>
            <a:b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Belajar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adalah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hal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menyenangkan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sekaligus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juga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memberatkan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Namun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Islam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mendorong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umat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melakukan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kebaikan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secara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berulang-ulang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 Karena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itu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pelajari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berulang-ulang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jangan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ambil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kesimpulan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payah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sulit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tdak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memahami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dll.Pelajari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berulang-ulang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n-ID" sz="2000" b="1" i="0" dirty="0" err="1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Berkolaborasi</a:t>
            </a:r>
            <a:endParaRPr lang="en-ID" sz="2000" b="1" i="0" dirty="0">
              <a:effectLst/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63525" indent="0" algn="l" fontAlgn="base">
              <a:buNone/>
            </a:pP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Kita punya group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wa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silakan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manfaatkan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media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tsb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saling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sharing dan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membantu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satu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sama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lain.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Insya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Allah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tidak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ada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berat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jika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dipikul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bersama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Jangan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merasa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segan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malu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, dan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sombong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bekerjasama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teman</a:t>
            </a:r>
            <a:r>
              <a:rPr lang="en-ID" sz="2000" b="0" i="0" dirty="0"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</a:p>
          <a:p>
            <a:pPr marL="263525" indent="0" algn="l" fontAlgn="base">
              <a:buNone/>
            </a:pP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Silakan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tanyakan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kepada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saya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jika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hal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belum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Bookman Old Style" panose="02050604050505020204" pitchFamily="18" charset="0"/>
                <a:cs typeface="Arial" panose="020B0604020202020204" pitchFamily="34" charset="0"/>
              </a:rPr>
              <a:t>jelas</a:t>
            </a:r>
            <a:r>
              <a:rPr lang="en-ID" dirty="0"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  <a:endParaRPr lang="en-ID" sz="2000" b="0" i="0" dirty="0">
              <a:effectLst/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325438" lvl="1"/>
            <a:endParaRPr lang="en-US" altLang="en-US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7391400" cy="788988"/>
          </a:xfrm>
        </p:spPr>
        <p:txBody>
          <a:bodyPr>
            <a:normAutofit/>
          </a:bodyPr>
          <a:lstStyle/>
          <a:p>
            <a:r>
              <a:rPr lang="en-US" altLang="en-US" sz="3000" b="1" dirty="0" err="1"/>
              <a:t>Bagaimana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mempelajari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Materi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ini</a:t>
            </a:r>
            <a:r>
              <a:rPr lang="en-US" altLang="en-US" sz="3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6359382"/>
      </p:ext>
    </p:extLst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2286000" y="457200"/>
            <a:ext cx="5791200" cy="788988"/>
          </a:xfrm>
        </p:spPr>
        <p:txBody>
          <a:bodyPr/>
          <a:lstStyle/>
          <a:p>
            <a:r>
              <a:rPr lang="en-US" altLang="en-US" b="1"/>
              <a:t>Tujuan Mata Kuliah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029200"/>
          </a:xfrm>
        </p:spPr>
        <p:txBody>
          <a:bodyPr/>
          <a:lstStyle/>
          <a:p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mempersiapkan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kompetensi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mahasiswa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penguasaan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keterampilan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menulis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skripsi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bidang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Ilmu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Perpustakan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ilmiah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pembelajaran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Fakultas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Adab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Humaniora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UIN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Ar-Raniry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2286000" y="430213"/>
            <a:ext cx="6400800" cy="788987"/>
          </a:xfrm>
        </p:spPr>
        <p:txBody>
          <a:bodyPr/>
          <a:lstStyle/>
          <a:p>
            <a:r>
              <a:rPr lang="en-US" altLang="en-US" b="1"/>
              <a:t>Materi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perpaduan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terapan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fi-FI" sz="2400" dirty="0">
                <a:latin typeface="Times New Roman" pitchFamily="18" charset="0"/>
                <a:cs typeface="Times New Roman" pitchFamily="18" charset="0"/>
              </a:rPr>
              <a:t>meliputi:</a:t>
            </a:r>
          </a:p>
          <a:p>
            <a:pPr>
              <a:defRPr/>
            </a:pP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Skripsi</a:t>
            </a:r>
            <a:r>
              <a:rPr lang="en-US" sz="2400" dirty="0"/>
              <a:t> dan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, </a:t>
            </a:r>
          </a:p>
          <a:p>
            <a:pPr>
              <a:defRPr/>
            </a:pPr>
            <a:r>
              <a:rPr lang="en-US" sz="2400" dirty="0"/>
              <a:t>Langkah </a:t>
            </a:r>
            <a:r>
              <a:rPr lang="en-US" sz="2400" dirty="0" err="1"/>
              <a:t>Penyusunan</a:t>
            </a:r>
            <a:r>
              <a:rPr lang="en-US" sz="2400" dirty="0"/>
              <a:t> Proposal </a:t>
            </a:r>
            <a:r>
              <a:rPr lang="en-US" sz="2400" dirty="0" err="1"/>
              <a:t>Skripsi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Pengajuan</a:t>
            </a:r>
            <a:r>
              <a:rPr lang="en-US" sz="2400" dirty="0"/>
              <a:t> Proposal </a:t>
            </a:r>
            <a:r>
              <a:rPr lang="en-US" sz="2400" dirty="0" err="1"/>
              <a:t>Skripsi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 err="1"/>
              <a:t>Sistematika</a:t>
            </a:r>
            <a:r>
              <a:rPr lang="en-US" sz="2400" dirty="0"/>
              <a:t> Proposal </a:t>
            </a:r>
            <a:r>
              <a:rPr lang="en-US" sz="2400" dirty="0" err="1"/>
              <a:t>Skripsi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Prosedur</a:t>
            </a:r>
            <a:r>
              <a:rPr lang="en-US" sz="2400" dirty="0"/>
              <a:t> dan </a:t>
            </a:r>
            <a:r>
              <a:rPr lang="en-US" sz="2400" dirty="0" err="1"/>
              <a:t>Substansi</a:t>
            </a:r>
            <a:r>
              <a:rPr lang="en-US" sz="2400" dirty="0"/>
              <a:t> Isi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Skripsi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/>
              <a:t>Data dan </a:t>
            </a:r>
            <a:r>
              <a:rPr lang="en-US" sz="2400" dirty="0" err="1"/>
              <a:t>Analisis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Teknik </a:t>
            </a:r>
            <a:r>
              <a:rPr lang="en-US" sz="2400" dirty="0" err="1"/>
              <a:t>Rujukan</a:t>
            </a:r>
            <a:r>
              <a:rPr lang="en-US" sz="2400" dirty="0"/>
              <a:t> dan </a:t>
            </a:r>
            <a:r>
              <a:rPr lang="en-US" sz="2400" dirty="0" err="1"/>
              <a:t>Bibliografi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Tatabahasa</a:t>
            </a:r>
            <a:r>
              <a:rPr lang="en-US" sz="2400" dirty="0"/>
              <a:t> dan Gaya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Skripsi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Presentasi</a:t>
            </a:r>
            <a:r>
              <a:rPr lang="en-US" sz="2400" dirty="0"/>
              <a:t> Proposal</a:t>
            </a:r>
          </a:p>
        </p:txBody>
      </p:sp>
    </p:spTree>
  </p:cSld>
  <p:clrMapOvr>
    <a:masterClrMapping/>
  </p:clrMapOvr>
  <p:transition spd="slow"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066800" y="277813"/>
            <a:ext cx="7696200" cy="788987"/>
          </a:xfrm>
        </p:spPr>
        <p:txBody>
          <a:bodyPr/>
          <a:lstStyle/>
          <a:p>
            <a:r>
              <a:rPr lang="en-US" altLang="en-US" b="1" dirty="0" err="1"/>
              <a:t>Hasil</a:t>
            </a:r>
            <a:r>
              <a:rPr lang="en-US" altLang="en-US" b="1" dirty="0"/>
              <a:t> </a:t>
            </a:r>
            <a:r>
              <a:rPr lang="en-US" altLang="en-US" b="1" dirty="0" err="1"/>
              <a:t>akhir</a:t>
            </a:r>
            <a:r>
              <a:rPr lang="en-US" altLang="en-US" b="1" dirty="0"/>
              <a:t> yang </a:t>
            </a:r>
            <a:r>
              <a:rPr lang="en-US" altLang="en-US" b="1" dirty="0" err="1"/>
              <a:t>ingin</a:t>
            </a:r>
            <a:r>
              <a:rPr lang="en-US" altLang="en-US" b="1" dirty="0"/>
              <a:t> </a:t>
            </a:r>
            <a:r>
              <a:rPr lang="en-US" altLang="en-US" b="1" dirty="0" err="1"/>
              <a:t>dicapai</a:t>
            </a:r>
            <a:endParaRPr lang="en-US" altLang="en-US" b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i-FI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Setelah mengikuti mata kuliah ini mahasiswa/i mampu:</a:t>
            </a:r>
          </a:p>
          <a:p>
            <a:pPr marL="338138" lvl="1"/>
            <a:r>
              <a:rPr lang="id-ID" sz="2800" dirty="0"/>
              <a:t>Sikap:</a:t>
            </a:r>
            <a:endParaRPr lang="en-US" sz="4000" dirty="0"/>
          </a:p>
          <a:p>
            <a:pPr marL="744538" lvl="0"/>
            <a:r>
              <a:rPr lang="en-US" sz="2800" dirty="0"/>
              <a:t>Mampu </a:t>
            </a:r>
            <a:r>
              <a:rPr lang="en-US" sz="2800" dirty="0" err="1"/>
              <a:t>menginternalisasi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penulisan</a:t>
            </a:r>
            <a:r>
              <a:rPr lang="en-US" sz="2800" dirty="0"/>
              <a:t> </a:t>
            </a:r>
            <a:r>
              <a:rPr lang="en-US" sz="2800" dirty="0" err="1"/>
              <a:t>skripsi</a:t>
            </a:r>
            <a:r>
              <a:rPr lang="en-US" sz="2800" dirty="0"/>
              <a:t> yang </a:t>
            </a:r>
            <a:r>
              <a:rPr lang="en-US" sz="2800" dirty="0" err="1"/>
              <a:t>mengacu</a:t>
            </a:r>
            <a:r>
              <a:rPr lang="en-US" sz="2800" dirty="0"/>
              <a:t> pada </a:t>
            </a:r>
            <a:r>
              <a:rPr lang="en-US" sz="2800" dirty="0" err="1"/>
              <a:t>nilai</a:t>
            </a:r>
            <a:r>
              <a:rPr lang="en-US" sz="2800" dirty="0"/>
              <a:t>, </a:t>
            </a:r>
            <a:r>
              <a:rPr lang="en-US" sz="2800" dirty="0" err="1"/>
              <a:t>norma</a:t>
            </a:r>
            <a:r>
              <a:rPr lang="en-US" sz="2800" dirty="0"/>
              <a:t>, dan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kejujuran</a:t>
            </a:r>
            <a:r>
              <a:rPr lang="en-US" sz="2800" dirty="0"/>
              <a:t> </a:t>
            </a:r>
            <a:r>
              <a:rPr lang="en-US" sz="2800" dirty="0" err="1"/>
              <a:t>keislaman</a:t>
            </a:r>
            <a:r>
              <a:rPr lang="en-US" sz="2800" dirty="0"/>
              <a:t>.</a:t>
            </a:r>
          </a:p>
          <a:p>
            <a:pPr marL="744538" lvl="0"/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integritas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plagiasi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penulisan</a:t>
            </a:r>
            <a:r>
              <a:rPr lang="en-US" sz="2800" dirty="0"/>
              <a:t> </a:t>
            </a:r>
            <a:r>
              <a:rPr lang="en-US" sz="2800" dirty="0" err="1"/>
              <a:t>skripsi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 cstate="print">
            <a:alphaModFix amt="65000"/>
          </a:blip>
          <a:srcRect/>
          <a:tile tx="0" ty="0" sx="100000" sy="100000" flip="none" algn="tl"/>
        </a:blipFill>
        <a:ln>
          <a:noFill/>
        </a:ln>
      </a:spPr>
      <a:bodyPr rtlCol="0" anchor="ctr"/>
      <a:lstStyle>
        <a:defPPr algn="ctr">
          <a:defRPr sz="1200" dirty="0" smtClean="0">
            <a:solidFill>
              <a:schemeClr val="accent2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2555</TotalTime>
  <Words>1987</Words>
  <Application>Microsoft Office PowerPoint</Application>
  <PresentationFormat>On-screen Show (4:3)</PresentationFormat>
  <Paragraphs>160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Bookman Old Style</vt:lpstr>
      <vt:lpstr>Century Schoolbook</vt:lpstr>
      <vt:lpstr>Corbel</vt:lpstr>
      <vt:lpstr>Garamond</vt:lpstr>
      <vt:lpstr>Liberation Serif</vt:lpstr>
      <vt:lpstr>Times New Roman</vt:lpstr>
      <vt:lpstr>Wingdings</vt:lpstr>
      <vt:lpstr>Wingdings 3</vt:lpstr>
      <vt:lpstr>Edge</vt:lpstr>
      <vt:lpstr>Headlines</vt:lpstr>
      <vt:lpstr>PowerPoint Presentation</vt:lpstr>
      <vt:lpstr>Contract Belajar</vt:lpstr>
      <vt:lpstr>Bagaimana mempelajari Materi ini?</vt:lpstr>
      <vt:lpstr>Bagaimana mempelajari Materi ini?</vt:lpstr>
      <vt:lpstr>Bagaimana mempelajari Materi ini?</vt:lpstr>
      <vt:lpstr>Bagaimana mempelajari Materi ini?</vt:lpstr>
      <vt:lpstr>Tujuan Mata Kuliah</vt:lpstr>
      <vt:lpstr>Materi Kuliah</vt:lpstr>
      <vt:lpstr>Hasil akhir yang ingin dicapai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Prinsip Penulisan Karya Ilmiah</vt:lpstr>
      <vt:lpstr> Ciri-ciri Karya Ilmiah </vt:lpstr>
      <vt:lpstr>Ciri-ciri Karya Ilmiah </vt:lpstr>
      <vt:lpstr>Tujuan Karya Ilmiah</vt:lpstr>
      <vt:lpstr> Syarat-syarat Karya Ilmiah </vt:lpstr>
      <vt:lpstr>PowerPoint Presentation</vt:lpstr>
      <vt:lpstr> Jenis-jenis Karya Ilmiah </vt:lpstr>
      <vt:lpstr>PowerPoint Presentation</vt:lpstr>
      <vt:lpstr>PowerPoint Presentation</vt:lpstr>
      <vt:lpstr>PowerPoint Presentation</vt:lpstr>
      <vt:lpstr>PowerPoint Presentation</vt:lpstr>
      <vt:lpstr> Tahap-tahap Penulisan Karya Ilmiah </vt:lpstr>
      <vt:lpstr>PowerPoint Presentation</vt:lpstr>
      <vt:lpstr>PowerPoint Presentation</vt:lpstr>
      <vt:lpstr>PowerPoint Presentation</vt:lpstr>
      <vt:lpstr>Referensi tambahan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melakukan Kajian Kepustakaan  (How To Do A Literature Review?)</dc:title>
  <dc:creator>Khatib</dc:creator>
  <cp:lastModifiedBy>Khatib A Latief</cp:lastModifiedBy>
  <cp:revision>222</cp:revision>
  <dcterms:created xsi:type="dcterms:W3CDTF">2008-04-19T23:20:13Z</dcterms:created>
  <dcterms:modified xsi:type="dcterms:W3CDTF">2021-03-14T03:43:33Z</dcterms:modified>
</cp:coreProperties>
</file>