
<file path=[Content_Types].xml><?xml version="1.0" encoding="utf-8"?>
<Types xmlns="http://schemas.openxmlformats.org/package/2006/content-types">
  <Default Extension="png" ContentType="image/png"/>
  <Default Extension="bmp" ContentType="image/bmp"/>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0" r:id="rId2"/>
    <p:sldMasterId id="2147483791" r:id="rId3"/>
  </p:sldMasterIdLst>
  <p:notesMasterIdLst>
    <p:notesMasterId r:id="rId57"/>
  </p:notesMasterIdLst>
  <p:sldIdLst>
    <p:sldId id="279" r:id="rId4"/>
    <p:sldId id="282" r:id="rId5"/>
    <p:sldId id="256" r:id="rId6"/>
    <p:sldId id="280" r:id="rId7"/>
    <p:sldId id="257" r:id="rId8"/>
    <p:sldId id="290" r:id="rId9"/>
    <p:sldId id="258" r:id="rId10"/>
    <p:sldId id="261" r:id="rId11"/>
    <p:sldId id="260" r:id="rId12"/>
    <p:sldId id="281" r:id="rId13"/>
    <p:sldId id="262" r:id="rId14"/>
    <p:sldId id="263" r:id="rId15"/>
    <p:sldId id="265" r:id="rId16"/>
    <p:sldId id="267" r:id="rId17"/>
    <p:sldId id="268" r:id="rId18"/>
    <p:sldId id="269" r:id="rId19"/>
    <p:sldId id="270" r:id="rId20"/>
    <p:sldId id="303" r:id="rId21"/>
    <p:sldId id="304" r:id="rId22"/>
    <p:sldId id="305" r:id="rId23"/>
    <p:sldId id="306" r:id="rId24"/>
    <p:sldId id="307" r:id="rId25"/>
    <p:sldId id="308" r:id="rId26"/>
    <p:sldId id="309" r:id="rId27"/>
    <p:sldId id="310" r:id="rId28"/>
    <p:sldId id="311" r:id="rId29"/>
    <p:sldId id="312" r:id="rId30"/>
    <p:sldId id="313" r:id="rId31"/>
    <p:sldId id="336" r:id="rId32"/>
    <p:sldId id="337" r:id="rId33"/>
    <p:sldId id="340" r:id="rId34"/>
    <p:sldId id="314" r:id="rId35"/>
    <p:sldId id="315" r:id="rId36"/>
    <p:sldId id="316" r:id="rId37"/>
    <p:sldId id="317" r:id="rId38"/>
    <p:sldId id="318" r:id="rId39"/>
    <p:sldId id="319" r:id="rId40"/>
    <p:sldId id="320" r:id="rId41"/>
    <p:sldId id="321"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 id="334" r:id="rId55"/>
    <p:sldId id="335" r:id="rId5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2E8260"/>
    <a:srgbClr val="F277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2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E36B60A-20C3-4C7D-91A6-2641E559C8FD}" type="datetimeFigureOut">
              <a:rPr lang="en-US"/>
              <a:pPr>
                <a:defRPr/>
              </a:pPr>
              <a:t>8/17/2017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5F441D4-94C0-4B5D-9FBF-6F1EA4A7730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65610" indent="-294465" eaLnBrk="0" hangingPunct="0">
              <a:defRPr>
                <a:solidFill>
                  <a:schemeClr val="tx1"/>
                </a:solidFill>
                <a:latin typeface="Garamond" pitchFamily="18" charset="0"/>
                <a:cs typeface="Arial" charset="0"/>
              </a:defRPr>
            </a:lvl2pPr>
            <a:lvl3pPr marL="1177862" indent="-235572" eaLnBrk="0" hangingPunct="0">
              <a:defRPr>
                <a:solidFill>
                  <a:schemeClr val="tx1"/>
                </a:solidFill>
                <a:latin typeface="Garamond" pitchFamily="18" charset="0"/>
                <a:cs typeface="Arial" charset="0"/>
              </a:defRPr>
            </a:lvl3pPr>
            <a:lvl4pPr marL="1649006" indent="-235572" eaLnBrk="0" hangingPunct="0">
              <a:defRPr>
                <a:solidFill>
                  <a:schemeClr val="tx1"/>
                </a:solidFill>
                <a:latin typeface="Garamond" pitchFamily="18" charset="0"/>
                <a:cs typeface="Arial" charset="0"/>
              </a:defRPr>
            </a:lvl4pPr>
            <a:lvl5pPr marL="2120151" indent="-235572" eaLnBrk="0" hangingPunct="0">
              <a:defRPr>
                <a:solidFill>
                  <a:schemeClr val="tx1"/>
                </a:solidFill>
                <a:latin typeface="Garamond" pitchFamily="18" charset="0"/>
                <a:cs typeface="Arial" charset="0"/>
              </a:defRPr>
            </a:lvl5pPr>
            <a:lvl6pPr marL="2591295" indent="-235572" eaLnBrk="0" fontAlgn="base" hangingPunct="0">
              <a:spcBef>
                <a:spcPct val="0"/>
              </a:spcBef>
              <a:spcAft>
                <a:spcPct val="0"/>
              </a:spcAft>
              <a:defRPr>
                <a:solidFill>
                  <a:schemeClr val="tx1"/>
                </a:solidFill>
                <a:latin typeface="Garamond" pitchFamily="18" charset="0"/>
                <a:cs typeface="Arial" charset="0"/>
              </a:defRPr>
            </a:lvl6pPr>
            <a:lvl7pPr marL="3062440" indent="-235572" eaLnBrk="0" fontAlgn="base" hangingPunct="0">
              <a:spcBef>
                <a:spcPct val="0"/>
              </a:spcBef>
              <a:spcAft>
                <a:spcPct val="0"/>
              </a:spcAft>
              <a:defRPr>
                <a:solidFill>
                  <a:schemeClr val="tx1"/>
                </a:solidFill>
                <a:latin typeface="Garamond" pitchFamily="18" charset="0"/>
                <a:cs typeface="Arial" charset="0"/>
              </a:defRPr>
            </a:lvl7pPr>
            <a:lvl8pPr marL="3533585" indent="-235572" eaLnBrk="0" fontAlgn="base" hangingPunct="0">
              <a:spcBef>
                <a:spcPct val="0"/>
              </a:spcBef>
              <a:spcAft>
                <a:spcPct val="0"/>
              </a:spcAft>
              <a:defRPr>
                <a:solidFill>
                  <a:schemeClr val="tx1"/>
                </a:solidFill>
                <a:latin typeface="Garamond" pitchFamily="18" charset="0"/>
                <a:cs typeface="Arial" charset="0"/>
              </a:defRPr>
            </a:lvl8pPr>
            <a:lvl9pPr marL="4004729" indent="-235572"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18769D5F-32C9-4B8E-BD67-BF7A77840E9D}" type="slidenum">
              <a:rPr lang="en-US" smtClean="0">
                <a:latin typeface="Arial" charset="0"/>
              </a:rPr>
              <a:pPr eaLnBrk="1" hangingPunct="1"/>
              <a:t>26</a:t>
            </a:fld>
            <a:endParaRPr lang="en-US">
              <a:latin typeface="Arial" charset="0"/>
            </a:endParaRPr>
          </a:p>
        </p:txBody>
      </p:sp>
    </p:spTree>
    <p:extLst>
      <p:ext uri="{BB962C8B-B14F-4D97-AF65-F5344CB8AC3E}">
        <p14:creationId xmlns:p14="http://schemas.microsoft.com/office/powerpoint/2010/main" val="1693346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65610" indent="-294465" eaLnBrk="0" hangingPunct="0">
              <a:defRPr>
                <a:solidFill>
                  <a:schemeClr val="tx1"/>
                </a:solidFill>
                <a:latin typeface="Garamond" pitchFamily="18" charset="0"/>
                <a:cs typeface="Arial" charset="0"/>
              </a:defRPr>
            </a:lvl2pPr>
            <a:lvl3pPr marL="1177862" indent="-235572" eaLnBrk="0" hangingPunct="0">
              <a:defRPr>
                <a:solidFill>
                  <a:schemeClr val="tx1"/>
                </a:solidFill>
                <a:latin typeface="Garamond" pitchFamily="18" charset="0"/>
                <a:cs typeface="Arial" charset="0"/>
              </a:defRPr>
            </a:lvl3pPr>
            <a:lvl4pPr marL="1649006" indent="-235572" eaLnBrk="0" hangingPunct="0">
              <a:defRPr>
                <a:solidFill>
                  <a:schemeClr val="tx1"/>
                </a:solidFill>
                <a:latin typeface="Garamond" pitchFamily="18" charset="0"/>
                <a:cs typeface="Arial" charset="0"/>
              </a:defRPr>
            </a:lvl4pPr>
            <a:lvl5pPr marL="2120151" indent="-235572" eaLnBrk="0" hangingPunct="0">
              <a:defRPr>
                <a:solidFill>
                  <a:schemeClr val="tx1"/>
                </a:solidFill>
                <a:latin typeface="Garamond" pitchFamily="18" charset="0"/>
                <a:cs typeface="Arial" charset="0"/>
              </a:defRPr>
            </a:lvl5pPr>
            <a:lvl6pPr marL="2591295" indent="-235572" eaLnBrk="0" fontAlgn="base" hangingPunct="0">
              <a:spcBef>
                <a:spcPct val="0"/>
              </a:spcBef>
              <a:spcAft>
                <a:spcPct val="0"/>
              </a:spcAft>
              <a:defRPr>
                <a:solidFill>
                  <a:schemeClr val="tx1"/>
                </a:solidFill>
                <a:latin typeface="Garamond" pitchFamily="18" charset="0"/>
                <a:cs typeface="Arial" charset="0"/>
              </a:defRPr>
            </a:lvl6pPr>
            <a:lvl7pPr marL="3062440" indent="-235572" eaLnBrk="0" fontAlgn="base" hangingPunct="0">
              <a:spcBef>
                <a:spcPct val="0"/>
              </a:spcBef>
              <a:spcAft>
                <a:spcPct val="0"/>
              </a:spcAft>
              <a:defRPr>
                <a:solidFill>
                  <a:schemeClr val="tx1"/>
                </a:solidFill>
                <a:latin typeface="Garamond" pitchFamily="18" charset="0"/>
                <a:cs typeface="Arial" charset="0"/>
              </a:defRPr>
            </a:lvl7pPr>
            <a:lvl8pPr marL="3533585" indent="-235572" eaLnBrk="0" fontAlgn="base" hangingPunct="0">
              <a:spcBef>
                <a:spcPct val="0"/>
              </a:spcBef>
              <a:spcAft>
                <a:spcPct val="0"/>
              </a:spcAft>
              <a:defRPr>
                <a:solidFill>
                  <a:schemeClr val="tx1"/>
                </a:solidFill>
                <a:latin typeface="Garamond" pitchFamily="18" charset="0"/>
                <a:cs typeface="Arial" charset="0"/>
              </a:defRPr>
            </a:lvl8pPr>
            <a:lvl9pPr marL="4004729" indent="-235572"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46D9EB61-28AC-4CB3-B744-527D29577E8A}" type="slidenum">
              <a:rPr lang="en-US" smtClean="0">
                <a:latin typeface="Arial" charset="0"/>
              </a:rPr>
              <a:pPr eaLnBrk="1" hangingPunct="1"/>
              <a:t>27</a:t>
            </a:fld>
            <a:endParaRPr lang="en-US">
              <a:latin typeface="Arial" charset="0"/>
            </a:endParaRPr>
          </a:p>
        </p:txBody>
      </p:sp>
    </p:spTree>
    <p:extLst>
      <p:ext uri="{BB962C8B-B14F-4D97-AF65-F5344CB8AC3E}">
        <p14:creationId xmlns:p14="http://schemas.microsoft.com/office/powerpoint/2010/main" val="938317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54413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54799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bmp"/><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5.bmp"/><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4D89305-FDDE-4FAE-9692-F09EADBE17AA}" type="datetimeFigureOut">
              <a:rPr lang="en-US"/>
              <a:pPr>
                <a:defRPr/>
              </a:pPr>
              <a:t>8/17/2017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AACC8A-35AA-42C0-A7F0-74BD742B84E6}" type="slidenum">
              <a:rPr lang="en-US" altLang="en-US"/>
              <a:pPr>
                <a:defRPr/>
              </a:pPr>
              <a:t>‹#›</a:t>
            </a:fld>
            <a:endParaRPr lang="en-US" altLang="en-US"/>
          </a:p>
        </p:txBody>
      </p:sp>
    </p:spTree>
    <p:extLst>
      <p:ext uri="{BB962C8B-B14F-4D97-AF65-F5344CB8AC3E}">
        <p14:creationId xmlns:p14="http://schemas.microsoft.com/office/powerpoint/2010/main" val="22343537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2D39EEF-F4F6-47FB-81E7-AF2B0E3F1ACE}" type="datetimeFigureOut">
              <a:rPr lang="en-US"/>
              <a:pPr>
                <a:defRPr/>
              </a:pPr>
              <a:t>8/17/2017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E1B352-1810-48C4-ABF3-2810CA420EDB}" type="slidenum">
              <a:rPr lang="en-US" altLang="en-US"/>
              <a:pPr>
                <a:defRPr/>
              </a:pPr>
              <a:t>‹#›</a:t>
            </a:fld>
            <a:endParaRPr lang="en-US" altLang="en-US"/>
          </a:p>
        </p:txBody>
      </p:sp>
    </p:spTree>
    <p:extLst>
      <p:ext uri="{BB962C8B-B14F-4D97-AF65-F5344CB8AC3E}">
        <p14:creationId xmlns:p14="http://schemas.microsoft.com/office/powerpoint/2010/main" val="40149434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4A7890C-A75B-42F7-BDF6-AD310E9389E8}" type="datetimeFigureOut">
              <a:rPr lang="en-US"/>
              <a:pPr>
                <a:defRPr/>
              </a:pPr>
              <a:t>8/17/2017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F52D7D-2F52-4CA7-B676-64DF932D15E3}" type="slidenum">
              <a:rPr lang="en-US" altLang="en-US"/>
              <a:pPr>
                <a:defRPr/>
              </a:pPr>
              <a:t>‹#›</a:t>
            </a:fld>
            <a:endParaRPr lang="en-US" altLang="en-US"/>
          </a:p>
        </p:txBody>
      </p:sp>
    </p:spTree>
    <p:extLst>
      <p:ext uri="{BB962C8B-B14F-4D97-AF65-F5344CB8AC3E}">
        <p14:creationId xmlns:p14="http://schemas.microsoft.com/office/powerpoint/2010/main" val="33727896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grpSp>
      <p:sp>
        <p:nvSpPr>
          <p:cNvPr id="66572"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66573"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a:lvl1pPr>
          </a:lstStyle>
          <a:p>
            <a:pPr>
              <a:defRPr/>
            </a:pPr>
            <a:endParaRPr lang="en-US"/>
          </a:p>
        </p:txBody>
      </p:sp>
      <p:sp>
        <p:nvSpPr>
          <p:cNvPr id="12" name="Rectangle 10"/>
          <p:cNvSpPr>
            <a:spLocks noGrp="1" noChangeArrowheads="1"/>
          </p:cNvSpPr>
          <p:nvPr>
            <p:ph type="ftr" sz="quarter" idx="11"/>
          </p:nvPr>
        </p:nvSpPr>
        <p:spPr/>
        <p:txBody>
          <a:bodyPr/>
          <a:lstStyle>
            <a:lvl1pPr>
              <a:defRPr/>
            </a:lvl1pPr>
          </a:lstStyle>
          <a:p>
            <a:pPr>
              <a:defRPr/>
            </a:pPr>
            <a:endParaRPr lang="en-US"/>
          </a:p>
        </p:txBody>
      </p:sp>
      <p:sp>
        <p:nvSpPr>
          <p:cNvPr id="13" name="Rectangle 11"/>
          <p:cNvSpPr>
            <a:spLocks noGrp="1" noChangeArrowheads="1"/>
          </p:cNvSpPr>
          <p:nvPr>
            <p:ph type="sldNum" sz="quarter" idx="12"/>
          </p:nvPr>
        </p:nvSpPr>
        <p:spPr/>
        <p:txBody>
          <a:bodyPr/>
          <a:lstStyle>
            <a:lvl1pPr>
              <a:defRPr smtClean="0"/>
            </a:lvl1pPr>
          </a:lstStyle>
          <a:p>
            <a:pPr>
              <a:defRPr/>
            </a:pPr>
            <a:fld id="{A5BBE983-F643-434D-ADB9-B2686FE7687D}" type="slidenum">
              <a:rPr lang="en-US" altLang="en-US"/>
              <a:pPr>
                <a:defRPr/>
              </a:pPr>
              <a:t>‹#›</a:t>
            </a:fld>
            <a:endParaRPr lang="en-US" altLang="en-US"/>
          </a:p>
        </p:txBody>
      </p:sp>
    </p:spTree>
    <p:extLst>
      <p:ext uri="{BB962C8B-B14F-4D97-AF65-F5344CB8AC3E}">
        <p14:creationId xmlns:p14="http://schemas.microsoft.com/office/powerpoint/2010/main" val="24135829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p:txBody>
          <a:bodyPr/>
          <a:lstStyle>
            <a:lvl1pPr>
              <a:defRPr/>
            </a:lvl1pPr>
          </a:lstStyle>
          <a:p>
            <a:pPr>
              <a:defRPr/>
            </a:pPr>
            <a:endParaRPr lang="en-US"/>
          </a:p>
        </p:txBody>
      </p:sp>
      <p:sp>
        <p:nvSpPr>
          <p:cNvPr id="6" name="Rectangle 10"/>
          <p:cNvSpPr>
            <a:spLocks noGrp="1" noChangeArrowheads="1"/>
          </p:cNvSpPr>
          <p:nvPr>
            <p:ph type="ftr" sz="quarter" idx="11"/>
          </p:nvPr>
        </p:nvSpPr>
        <p:spPr/>
        <p:txBody>
          <a:bodyPr/>
          <a:lstStyle>
            <a:lvl1pPr>
              <a:defRPr/>
            </a:lvl1pPr>
          </a:lstStyle>
          <a:p>
            <a:pPr>
              <a:defRPr/>
            </a:pPr>
            <a:endParaRPr lang="en-US"/>
          </a:p>
        </p:txBody>
      </p:sp>
      <p:sp>
        <p:nvSpPr>
          <p:cNvPr id="7" name="Rectangle 11"/>
          <p:cNvSpPr>
            <a:spLocks noGrp="1" noChangeArrowheads="1"/>
          </p:cNvSpPr>
          <p:nvPr>
            <p:ph type="sldNum" sz="quarter" idx="12"/>
          </p:nvPr>
        </p:nvSpPr>
        <p:spPr/>
        <p:txBody>
          <a:bodyPr/>
          <a:lstStyle>
            <a:lvl1pPr>
              <a:defRPr smtClean="0"/>
            </a:lvl1pPr>
          </a:lstStyle>
          <a:p>
            <a:pPr>
              <a:defRPr/>
            </a:pPr>
            <a:fld id="{9C95E6FE-DFC8-4ACD-BDA2-A3ECE5670002}" type="slidenum">
              <a:rPr lang="en-US" altLang="en-US"/>
              <a:pPr>
                <a:defRPr/>
              </a:pPr>
              <a:t>‹#›</a:t>
            </a:fld>
            <a:endParaRPr lang="en-US" altLang="en-US"/>
          </a:p>
        </p:txBody>
      </p:sp>
    </p:spTree>
    <p:extLst>
      <p:ext uri="{BB962C8B-B14F-4D97-AF65-F5344CB8AC3E}">
        <p14:creationId xmlns:p14="http://schemas.microsoft.com/office/powerpoint/2010/main" val="40425687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84C6C5A-019B-4C68-8A16-1E8930628EF9}" type="slidenum">
              <a:rPr lang="en-US" altLang="en-US"/>
              <a:pPr>
                <a:defRPr/>
              </a:pPr>
              <a:t>‹#›</a:t>
            </a:fld>
            <a:endParaRPr lang="en-US" altLang="en-US"/>
          </a:p>
        </p:txBody>
      </p:sp>
    </p:spTree>
    <p:extLst>
      <p:ext uri="{BB962C8B-B14F-4D97-AF65-F5344CB8AC3E}">
        <p14:creationId xmlns:p14="http://schemas.microsoft.com/office/powerpoint/2010/main" val="39452860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84C6C5A-019B-4C68-8A16-1E8930628EF9}" type="slidenum">
              <a:rPr lang="en-US" altLang="en-US"/>
              <a:pPr>
                <a:defRPr/>
              </a:pPr>
              <a:t>‹#›</a:t>
            </a:fld>
            <a:endParaRPr lang="en-US" altLang="en-US"/>
          </a:p>
        </p:txBody>
      </p:sp>
    </p:spTree>
    <p:extLst>
      <p:ext uri="{BB962C8B-B14F-4D97-AF65-F5344CB8AC3E}">
        <p14:creationId xmlns:p14="http://schemas.microsoft.com/office/powerpoint/2010/main" val="33308599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84C6C5A-019B-4C68-8A16-1E8930628EF9}" type="slidenum">
              <a:rPr lang="en-US" altLang="en-US"/>
              <a:pPr>
                <a:defRPr/>
              </a:pPr>
              <a:t>‹#›</a:t>
            </a:fld>
            <a:endParaRPr lang="en-US" altLang="en-US"/>
          </a:p>
        </p:txBody>
      </p:sp>
    </p:spTree>
    <p:extLst>
      <p:ext uri="{BB962C8B-B14F-4D97-AF65-F5344CB8AC3E}">
        <p14:creationId xmlns:p14="http://schemas.microsoft.com/office/powerpoint/2010/main" val="37836840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84C6C5A-019B-4C68-8A16-1E8930628EF9}" type="slidenum">
              <a:rPr lang="en-US" altLang="en-US"/>
              <a:pPr>
                <a:defRPr/>
              </a:pPr>
              <a:t>‹#›</a:t>
            </a:fld>
            <a:endParaRPr lang="en-US" altLang="en-US"/>
          </a:p>
        </p:txBody>
      </p:sp>
    </p:spTree>
    <p:extLst>
      <p:ext uri="{BB962C8B-B14F-4D97-AF65-F5344CB8AC3E}">
        <p14:creationId xmlns:p14="http://schemas.microsoft.com/office/powerpoint/2010/main" val="36099751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84C6C5A-019B-4C68-8A16-1E8930628EF9}" type="slidenum">
              <a:rPr lang="en-US" altLang="en-US"/>
              <a:pPr>
                <a:defRPr/>
              </a:pPr>
              <a:t>‹#›</a:t>
            </a:fld>
            <a:endParaRPr lang="en-US" altLang="en-US"/>
          </a:p>
        </p:txBody>
      </p:sp>
    </p:spTree>
    <p:extLst>
      <p:ext uri="{BB962C8B-B14F-4D97-AF65-F5344CB8AC3E}">
        <p14:creationId xmlns:p14="http://schemas.microsoft.com/office/powerpoint/2010/main" val="29532984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84C6C5A-019B-4C68-8A16-1E8930628EF9}" type="slidenum">
              <a:rPr lang="en-US" altLang="en-US"/>
              <a:pPr>
                <a:defRPr/>
              </a:pPr>
              <a:t>‹#›</a:t>
            </a:fld>
            <a:endParaRPr lang="en-US" altLang="en-US"/>
          </a:p>
        </p:txBody>
      </p:sp>
    </p:spTree>
    <p:extLst>
      <p:ext uri="{BB962C8B-B14F-4D97-AF65-F5344CB8AC3E}">
        <p14:creationId xmlns:p14="http://schemas.microsoft.com/office/powerpoint/2010/main" val="20336398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7C1CB837-97FC-4DC6-9C46-7C1753EF361A}" type="datetimeFigureOut">
              <a:rPr lang="en-US"/>
              <a:pPr>
                <a:defRPr/>
              </a:pPr>
              <a:t>8/17/2017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466326-A494-437A-A2FF-B02C2C272B57}" type="slidenum">
              <a:rPr lang="en-US" altLang="en-US"/>
              <a:pPr>
                <a:defRPr/>
              </a:pPr>
              <a:t>‹#›</a:t>
            </a:fld>
            <a:endParaRPr lang="en-US" altLang="en-US"/>
          </a:p>
        </p:txBody>
      </p:sp>
    </p:spTree>
    <p:extLst>
      <p:ext uri="{BB962C8B-B14F-4D97-AF65-F5344CB8AC3E}">
        <p14:creationId xmlns:p14="http://schemas.microsoft.com/office/powerpoint/2010/main" val="38536405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84C6C5A-019B-4C68-8A16-1E8930628EF9}" type="slidenum">
              <a:rPr lang="en-US" altLang="en-US"/>
              <a:pPr>
                <a:defRPr/>
              </a:pPr>
              <a:t>‹#›</a:t>
            </a:fld>
            <a:endParaRPr lang="en-US" altLang="en-US"/>
          </a:p>
        </p:txBody>
      </p:sp>
    </p:spTree>
    <p:extLst>
      <p:ext uri="{BB962C8B-B14F-4D97-AF65-F5344CB8AC3E}">
        <p14:creationId xmlns:p14="http://schemas.microsoft.com/office/powerpoint/2010/main" val="4612381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84C6C5A-019B-4C68-8A16-1E8930628EF9}" type="slidenum">
              <a:rPr lang="en-US" altLang="en-US"/>
              <a:pPr>
                <a:defRPr/>
              </a:pPr>
              <a:t>‹#›</a:t>
            </a:fld>
            <a:endParaRPr lang="en-US" altLang="en-US"/>
          </a:p>
        </p:txBody>
      </p:sp>
    </p:spTree>
    <p:extLst>
      <p:ext uri="{BB962C8B-B14F-4D97-AF65-F5344CB8AC3E}">
        <p14:creationId xmlns:p14="http://schemas.microsoft.com/office/powerpoint/2010/main" val="28513629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84C6C5A-019B-4C68-8A16-1E8930628EF9}" type="slidenum">
              <a:rPr lang="en-US" altLang="en-US"/>
              <a:pPr>
                <a:defRPr/>
              </a:pPr>
              <a:t>‹#›</a:t>
            </a:fld>
            <a:endParaRPr lang="en-US" altLang="en-US"/>
          </a:p>
        </p:txBody>
      </p:sp>
    </p:spTree>
    <p:extLst>
      <p:ext uri="{BB962C8B-B14F-4D97-AF65-F5344CB8AC3E}">
        <p14:creationId xmlns:p14="http://schemas.microsoft.com/office/powerpoint/2010/main" val="311100966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84C6C5A-019B-4C68-8A16-1E8930628EF9}" type="slidenum">
              <a:rPr lang="en-US" altLang="en-US"/>
              <a:pPr>
                <a:defRPr/>
              </a:pPr>
              <a:t>‹#›</a:t>
            </a:fld>
            <a:endParaRPr lang="en-US" altLang="en-US"/>
          </a:p>
        </p:txBody>
      </p:sp>
    </p:spTree>
    <p:extLst>
      <p:ext uri="{BB962C8B-B14F-4D97-AF65-F5344CB8AC3E}">
        <p14:creationId xmlns:p14="http://schemas.microsoft.com/office/powerpoint/2010/main" val="8205062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pPr>
              <a:defRPr/>
            </a:pPr>
            <a:fld id="{042A4C29-46C5-479E-9C20-3E26A3B5F223}" type="datetimeFigureOut">
              <a:rPr lang="en-US" smtClean="0"/>
              <a:pPr>
                <a:defRPr/>
              </a:pPr>
              <a:t>8/17/2017</a:t>
            </a:fld>
            <a:endParaRPr lang="en-US"/>
          </a:p>
        </p:txBody>
      </p:sp>
      <p:sp>
        <p:nvSpPr>
          <p:cNvPr id="5" name="Footer Placeholder 4"/>
          <p:cNvSpPr>
            <a:spLocks noGrp="1"/>
          </p:cNvSpPr>
          <p:nvPr>
            <p:ph type="ftr" sz="quarter" idx="11"/>
          </p:nvPr>
        </p:nvSpPr>
        <p:spPr>
          <a:xfrm>
            <a:off x="1900237" y="5410202"/>
            <a:ext cx="3843665" cy="365125"/>
          </a:xfrm>
        </p:spPr>
        <p:txBody>
          <a:bodyPr/>
          <a:lstStyle/>
          <a:p>
            <a:pPr>
              <a:defRPr/>
            </a:pPr>
            <a:endParaRPr lang="en-US"/>
          </a:p>
        </p:txBody>
      </p:sp>
      <p:sp>
        <p:nvSpPr>
          <p:cNvPr id="6" name="Slide Number Placeholder 5"/>
          <p:cNvSpPr>
            <a:spLocks noGrp="1"/>
          </p:cNvSpPr>
          <p:nvPr>
            <p:ph type="sldNum" sz="quarter" idx="12"/>
          </p:nvPr>
        </p:nvSpPr>
        <p:spPr>
          <a:xfrm>
            <a:off x="7915603" y="5410200"/>
            <a:ext cx="578317" cy="365125"/>
          </a:xfrm>
        </p:spPr>
        <p:txBody>
          <a:bodyPr/>
          <a:lstStyle/>
          <a:p>
            <a:pPr>
              <a:defRPr/>
            </a:pPr>
            <a:fld id="{0F73DC05-433C-4D9D-8D14-B347A2EE2FE1}" type="slidenum">
              <a:rPr lang="en-US" altLang="en-US" smtClean="0"/>
              <a:pPr>
                <a:defRPr/>
              </a:pPr>
              <a:t>‹#›</a:t>
            </a:fld>
            <a:endParaRPr lang="en-US" altLang="en-US"/>
          </a:p>
        </p:txBody>
      </p:sp>
    </p:spTree>
    <p:extLst>
      <p:ext uri="{BB962C8B-B14F-4D97-AF65-F5344CB8AC3E}">
        <p14:creationId xmlns:p14="http://schemas.microsoft.com/office/powerpoint/2010/main" val="4781429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pPr>
              <a:defRPr/>
            </a:pPr>
            <a:fld id="{7C1CB837-97FC-4DC6-9C46-7C1753EF361A}" type="datetimeFigureOut">
              <a:rPr lang="en-US" smtClean="0"/>
              <a:pPr>
                <a:defRPr/>
              </a:pPr>
              <a:t>8/17/2017</a:t>
            </a:fld>
            <a:endParaRPr lang="en-US"/>
          </a:p>
        </p:txBody>
      </p:sp>
      <p:sp>
        <p:nvSpPr>
          <p:cNvPr id="50" name="Footer Placeholder 4"/>
          <p:cNvSpPr>
            <a:spLocks noGrp="1"/>
          </p:cNvSpPr>
          <p:nvPr>
            <p:ph type="ftr" sz="quarter" idx="11"/>
          </p:nvPr>
        </p:nvSpPr>
        <p:spPr>
          <a:xfrm>
            <a:off x="856059" y="5883276"/>
            <a:ext cx="4679482" cy="365125"/>
          </a:xfrm>
        </p:spPr>
        <p:txBody>
          <a:bodyPr/>
          <a:lstStyle/>
          <a:p>
            <a:pPr>
              <a:defRPr/>
            </a:pPr>
            <a:endParaRPr lang="en-US"/>
          </a:p>
        </p:txBody>
      </p:sp>
      <p:sp>
        <p:nvSpPr>
          <p:cNvPr id="51" name="Slide Number Placeholder 5"/>
          <p:cNvSpPr>
            <a:spLocks noGrp="1"/>
          </p:cNvSpPr>
          <p:nvPr>
            <p:ph type="sldNum" sz="quarter" idx="12"/>
          </p:nvPr>
        </p:nvSpPr>
        <p:spPr>
          <a:xfrm>
            <a:off x="7707241" y="5883275"/>
            <a:ext cx="578317" cy="365125"/>
          </a:xfrm>
        </p:spPr>
        <p:txBody>
          <a:bodyPr/>
          <a:lstStyle/>
          <a:p>
            <a:pPr>
              <a:defRPr/>
            </a:pPr>
            <a:fld id="{38466326-A494-437A-A2FF-B02C2C272B57}" type="slidenum">
              <a:rPr lang="en-US" altLang="en-US" smtClean="0"/>
              <a:pPr>
                <a:defRPr/>
              </a:pPr>
              <a:t>‹#›</a:t>
            </a:fld>
            <a:endParaRPr lang="en-US" altLang="en-US"/>
          </a:p>
        </p:txBody>
      </p:sp>
    </p:spTree>
    <p:extLst>
      <p:ext uri="{BB962C8B-B14F-4D97-AF65-F5344CB8AC3E}">
        <p14:creationId xmlns:p14="http://schemas.microsoft.com/office/powerpoint/2010/main" val="14440428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6187AE2B-E402-43AC-BAAE-A78F6ABCF9A0}" type="datetimeFigureOut">
              <a:rPr lang="en-US" smtClean="0"/>
              <a:pPr>
                <a:defRPr/>
              </a:pPr>
              <a:t>8/17/2017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BCB5DE3-CD66-45F6-9571-4F24718BE2D1}" type="slidenum">
              <a:rPr lang="en-US" altLang="en-US" smtClean="0"/>
              <a:pPr>
                <a:defRPr/>
              </a:pPr>
              <a:t>‹#›</a:t>
            </a:fld>
            <a:endParaRPr lang="en-US" altLang="en-US"/>
          </a:p>
        </p:txBody>
      </p:sp>
    </p:spTree>
    <p:extLst>
      <p:ext uri="{BB962C8B-B14F-4D97-AF65-F5344CB8AC3E}">
        <p14:creationId xmlns:p14="http://schemas.microsoft.com/office/powerpoint/2010/main" val="209727496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8A5F1F2F-F5A3-4C49-86F6-E5E084084BC2}" type="datetimeFigureOut">
              <a:rPr lang="en-US" smtClean="0"/>
              <a:pPr>
                <a:defRPr/>
              </a:pPr>
              <a:t>8/17/2017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A8FE93-B898-44DF-8048-200233C3891E}" type="slidenum">
              <a:rPr lang="en-US" altLang="en-US" smtClean="0"/>
              <a:pPr>
                <a:defRPr/>
              </a:pPr>
              <a:t>‹#›</a:t>
            </a:fld>
            <a:endParaRPr lang="en-US" altLang="en-US"/>
          </a:p>
        </p:txBody>
      </p:sp>
    </p:spTree>
    <p:extLst>
      <p:ext uri="{BB962C8B-B14F-4D97-AF65-F5344CB8AC3E}">
        <p14:creationId xmlns:p14="http://schemas.microsoft.com/office/powerpoint/2010/main" val="29079364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FAE57A0A-A4FF-4CE3-B54D-436310D1B4BE}" type="datetimeFigureOut">
              <a:rPr lang="en-US" smtClean="0"/>
              <a:pPr>
                <a:defRPr/>
              </a:pPr>
              <a:t>8/17/2017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41ED359-2D54-4665-B7ED-9D168521EBB7}" type="slidenum">
              <a:rPr lang="en-US" altLang="en-US" smtClean="0"/>
              <a:pPr>
                <a:defRPr/>
              </a:pPr>
              <a:t>‹#›</a:t>
            </a:fld>
            <a:endParaRPr lang="en-US" altLang="en-US"/>
          </a:p>
        </p:txBody>
      </p:sp>
    </p:spTree>
    <p:extLst>
      <p:ext uri="{BB962C8B-B14F-4D97-AF65-F5344CB8AC3E}">
        <p14:creationId xmlns:p14="http://schemas.microsoft.com/office/powerpoint/2010/main" val="30384361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AF0826A-56F0-4768-A976-61FC0B4A0B91}" type="datetimeFigureOut">
              <a:rPr lang="en-US" smtClean="0"/>
              <a:pPr>
                <a:defRPr/>
              </a:pPr>
              <a:t>8/17/2017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40FC82A-6E96-4502-AFAE-D5F310E5749A}" type="slidenum">
              <a:rPr lang="en-US" altLang="en-US" smtClean="0"/>
              <a:pPr>
                <a:defRPr/>
              </a:pPr>
              <a:t>‹#›</a:t>
            </a:fld>
            <a:endParaRPr lang="en-US" altLang="en-US"/>
          </a:p>
        </p:txBody>
      </p:sp>
    </p:spTree>
    <p:extLst>
      <p:ext uri="{BB962C8B-B14F-4D97-AF65-F5344CB8AC3E}">
        <p14:creationId xmlns:p14="http://schemas.microsoft.com/office/powerpoint/2010/main" val="58239048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187AE2B-E402-43AC-BAAE-A78F6ABCF9A0}" type="datetimeFigureOut">
              <a:rPr lang="en-US"/>
              <a:pPr>
                <a:defRPr/>
              </a:pPr>
              <a:t>8/17/2017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CB5DE3-CD66-45F6-9571-4F24718BE2D1}" type="slidenum">
              <a:rPr lang="en-US" altLang="en-US"/>
              <a:pPr>
                <a:defRPr/>
              </a:pPr>
              <a:t>‹#›</a:t>
            </a:fld>
            <a:endParaRPr lang="en-US" altLang="en-US"/>
          </a:p>
        </p:txBody>
      </p:sp>
    </p:spTree>
    <p:extLst>
      <p:ext uri="{BB962C8B-B14F-4D97-AF65-F5344CB8AC3E}">
        <p14:creationId xmlns:p14="http://schemas.microsoft.com/office/powerpoint/2010/main" val="15332316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431687B-1670-4605-942A-27AEF40E96E2}" type="datetimeFigureOut">
              <a:rPr lang="en-US" smtClean="0"/>
              <a:pPr>
                <a:defRPr/>
              </a:pPr>
              <a:t>8/17/2017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80157DA-53A7-45E8-A901-F4D45D130649}" type="slidenum">
              <a:rPr lang="en-US" altLang="en-US" smtClean="0"/>
              <a:pPr>
                <a:defRPr/>
              </a:pPr>
              <a:t>‹#›</a:t>
            </a:fld>
            <a:endParaRPr lang="en-US" altLang="en-US"/>
          </a:p>
        </p:txBody>
      </p:sp>
    </p:spTree>
    <p:extLst>
      <p:ext uri="{BB962C8B-B14F-4D97-AF65-F5344CB8AC3E}">
        <p14:creationId xmlns:p14="http://schemas.microsoft.com/office/powerpoint/2010/main" val="12425190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5AACF198-4F9E-45B9-BD4A-72AD7DCBCC22}" type="datetimeFigureOut">
              <a:rPr lang="en-US" smtClean="0"/>
              <a:pPr>
                <a:defRPr/>
              </a:pPr>
              <a:t>8/17/2017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2A07724-159D-4B20-9244-DF6135785923}" type="slidenum">
              <a:rPr lang="en-US" altLang="en-US" smtClean="0"/>
              <a:pPr>
                <a:defRPr/>
              </a:pPr>
              <a:t>‹#›</a:t>
            </a:fld>
            <a:endParaRPr lang="en-US" altLang="en-US"/>
          </a:p>
        </p:txBody>
      </p:sp>
    </p:spTree>
    <p:extLst>
      <p:ext uri="{BB962C8B-B14F-4D97-AF65-F5344CB8AC3E}">
        <p14:creationId xmlns:p14="http://schemas.microsoft.com/office/powerpoint/2010/main" val="41821434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BEAD9E49-446D-4FD3-892F-6925340BDE33}" type="datetimeFigureOut">
              <a:rPr lang="en-US" smtClean="0"/>
              <a:pPr>
                <a:defRPr/>
              </a:pPr>
              <a:t>8/17/2017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E94D9AD-822C-4693-B18B-94863D32FB11}" type="slidenum">
              <a:rPr lang="en-US" altLang="en-US" smtClean="0"/>
              <a:pPr>
                <a:defRPr/>
              </a:pPr>
              <a:t>‹#›</a:t>
            </a:fld>
            <a:endParaRPr lang="en-US" altLang="en-US"/>
          </a:p>
        </p:txBody>
      </p:sp>
    </p:spTree>
    <p:extLst>
      <p:ext uri="{BB962C8B-B14F-4D97-AF65-F5344CB8AC3E}">
        <p14:creationId xmlns:p14="http://schemas.microsoft.com/office/powerpoint/2010/main" val="9653338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042A4C29-46C5-479E-9C20-3E26A3B5F223}" type="datetimeFigureOut">
              <a:rPr lang="en-US" smtClean="0"/>
              <a:pPr>
                <a:defRPr/>
              </a:pPr>
              <a:t>8/17/2017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F73DC05-433C-4D9D-8D14-B347A2EE2FE1}" type="slidenum">
              <a:rPr lang="en-US" altLang="en-US" smtClean="0"/>
              <a:pPr>
                <a:defRPr/>
              </a:pPr>
              <a:t>‹#›</a:t>
            </a:fld>
            <a:endParaRPr lang="en-US" altLang="en-US"/>
          </a:p>
        </p:txBody>
      </p:sp>
    </p:spTree>
    <p:extLst>
      <p:ext uri="{BB962C8B-B14F-4D97-AF65-F5344CB8AC3E}">
        <p14:creationId xmlns:p14="http://schemas.microsoft.com/office/powerpoint/2010/main" val="7007420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042A4C29-46C5-479E-9C20-3E26A3B5F223}" type="datetimeFigureOut">
              <a:rPr lang="en-US" smtClean="0"/>
              <a:pPr>
                <a:defRPr/>
              </a:pPr>
              <a:t>8/17/2017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F73DC05-433C-4D9D-8D14-B347A2EE2FE1}" type="slidenum">
              <a:rPr lang="en-US" altLang="en-US" smtClean="0"/>
              <a:pPr>
                <a:defRPr/>
              </a:pPr>
              <a:t>‹#›</a:t>
            </a:fld>
            <a:endParaRPr lang="en-US" altLang="en-US"/>
          </a:p>
        </p:txBody>
      </p:sp>
    </p:spTree>
    <p:extLst>
      <p:ext uri="{BB962C8B-B14F-4D97-AF65-F5344CB8AC3E}">
        <p14:creationId xmlns:p14="http://schemas.microsoft.com/office/powerpoint/2010/main" val="13267184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042A4C29-46C5-479E-9C20-3E26A3B5F223}" type="datetimeFigureOut">
              <a:rPr lang="en-US" smtClean="0"/>
              <a:pPr>
                <a:defRPr/>
              </a:pPr>
              <a:t>8/17/2017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F73DC05-433C-4D9D-8D14-B347A2EE2FE1}" type="slidenum">
              <a:rPr lang="en-US" altLang="en-US" smtClean="0"/>
              <a:pPr>
                <a:defRPr/>
              </a:pPr>
              <a:t>‹#›</a:t>
            </a:fld>
            <a:endParaRPr lang="en-US" alt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36639090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042A4C29-46C5-479E-9C20-3E26A3B5F223}" type="datetimeFigureOut">
              <a:rPr lang="en-US" smtClean="0"/>
              <a:pPr>
                <a:defRPr/>
              </a:pPr>
              <a:t>8/17/2017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F73DC05-433C-4D9D-8D14-B347A2EE2FE1}" type="slidenum">
              <a:rPr lang="en-US" altLang="en-US" smtClean="0"/>
              <a:pPr>
                <a:defRPr/>
              </a:pPr>
              <a:t>‹#›</a:t>
            </a:fld>
            <a:endParaRPr lang="en-US" altLang="en-US"/>
          </a:p>
        </p:txBody>
      </p:sp>
    </p:spTree>
    <p:extLst>
      <p:ext uri="{BB962C8B-B14F-4D97-AF65-F5344CB8AC3E}">
        <p14:creationId xmlns:p14="http://schemas.microsoft.com/office/powerpoint/2010/main" val="26792883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fld id="{042A4C29-46C5-479E-9C20-3E26A3B5F223}" type="datetimeFigureOut">
              <a:rPr lang="en-US" smtClean="0"/>
              <a:pPr>
                <a:defRPr/>
              </a:pPr>
              <a:t>8/17/2017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F73DC05-433C-4D9D-8D14-B347A2EE2FE1}" type="slidenum">
              <a:rPr lang="en-US" altLang="en-US" smtClean="0"/>
              <a:pPr>
                <a:defRPr/>
              </a:pPr>
              <a:t>‹#›</a:t>
            </a:fld>
            <a:endParaRPr lang="en-US" altLang="en-US"/>
          </a:p>
        </p:txBody>
      </p:sp>
    </p:spTree>
    <p:extLst>
      <p:ext uri="{BB962C8B-B14F-4D97-AF65-F5344CB8AC3E}">
        <p14:creationId xmlns:p14="http://schemas.microsoft.com/office/powerpoint/2010/main" val="11788120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fld id="{042A4C29-46C5-479E-9C20-3E26A3B5F223}" type="datetimeFigureOut">
              <a:rPr lang="en-US" smtClean="0"/>
              <a:pPr>
                <a:defRPr/>
              </a:pPr>
              <a:t>8/17/2017</a:t>
            </a:fld>
            <a:endParaRPr lang="en-US"/>
          </a:p>
        </p:txBody>
      </p:sp>
      <p:sp>
        <p:nvSpPr>
          <p:cNvPr id="4" name="Footer Placeholder 3"/>
          <p:cNvSpPr>
            <a:spLocks noGrp="1"/>
          </p:cNvSpPr>
          <p:nvPr>
            <p:ph type="ftr" sz="quarter" idx="11"/>
          </p:nvPr>
        </p:nvSpPr>
        <p:spPr/>
        <p:txBody>
          <a:bodyPr/>
          <a:lstStyle>
            <a:lvl1pPr>
              <a:defRPr cap="all" baseline="0"/>
            </a:lvl1pPr>
          </a:lstStyle>
          <a:p>
            <a:pPr>
              <a:defRPr/>
            </a:pPr>
            <a:endParaRPr lang="en-US"/>
          </a:p>
        </p:txBody>
      </p:sp>
      <p:sp>
        <p:nvSpPr>
          <p:cNvPr id="5" name="Slide Number Placeholder 4"/>
          <p:cNvSpPr>
            <a:spLocks noGrp="1"/>
          </p:cNvSpPr>
          <p:nvPr>
            <p:ph type="sldNum" sz="quarter" idx="12"/>
          </p:nvPr>
        </p:nvSpPr>
        <p:spPr/>
        <p:txBody>
          <a:bodyPr/>
          <a:lstStyle/>
          <a:p>
            <a:pPr>
              <a:defRPr/>
            </a:pPr>
            <a:fld id="{0F73DC05-433C-4D9D-8D14-B347A2EE2FE1}" type="slidenum">
              <a:rPr lang="en-US" altLang="en-US" smtClean="0"/>
              <a:pPr>
                <a:defRPr/>
              </a:pPr>
              <a:t>‹#›</a:t>
            </a:fld>
            <a:endParaRPr lang="en-US" altLang="en-US"/>
          </a:p>
        </p:txBody>
      </p:sp>
    </p:spTree>
    <p:extLst>
      <p:ext uri="{BB962C8B-B14F-4D97-AF65-F5344CB8AC3E}">
        <p14:creationId xmlns:p14="http://schemas.microsoft.com/office/powerpoint/2010/main" val="16780199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2D39EEF-F4F6-47FB-81E7-AF2B0E3F1ACE}" type="datetimeFigureOut">
              <a:rPr lang="en-US" smtClean="0"/>
              <a:pPr>
                <a:defRPr/>
              </a:pPr>
              <a:t>8/17/2017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6E1B352-1810-48C4-ABF3-2810CA420EDB}" type="slidenum">
              <a:rPr lang="en-US" altLang="en-US" smtClean="0"/>
              <a:pPr>
                <a:defRPr/>
              </a:pPr>
              <a:t>‹#›</a:t>
            </a:fld>
            <a:endParaRPr lang="en-US" altLang="en-US"/>
          </a:p>
        </p:txBody>
      </p:sp>
    </p:spTree>
    <p:extLst>
      <p:ext uri="{BB962C8B-B14F-4D97-AF65-F5344CB8AC3E}">
        <p14:creationId xmlns:p14="http://schemas.microsoft.com/office/powerpoint/2010/main" val="40814812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A5F1F2F-F5A3-4C49-86F6-E5E084084BC2}" type="datetimeFigureOut">
              <a:rPr lang="en-US"/>
              <a:pPr>
                <a:defRPr/>
              </a:pPr>
              <a:t>8/17/2017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A8FE93-B898-44DF-8048-200233C3891E}" type="slidenum">
              <a:rPr lang="en-US" altLang="en-US"/>
              <a:pPr>
                <a:defRPr/>
              </a:pPr>
              <a:t>‹#›</a:t>
            </a:fld>
            <a:endParaRPr lang="en-US" altLang="en-US"/>
          </a:p>
        </p:txBody>
      </p:sp>
    </p:spTree>
    <p:extLst>
      <p:ext uri="{BB962C8B-B14F-4D97-AF65-F5344CB8AC3E}">
        <p14:creationId xmlns:p14="http://schemas.microsoft.com/office/powerpoint/2010/main" val="3191209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4A7890C-A75B-42F7-BDF6-AD310E9389E8}" type="datetimeFigureOut">
              <a:rPr lang="en-US" smtClean="0"/>
              <a:pPr>
                <a:defRPr/>
              </a:pPr>
              <a:t>8/17/2017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EF52D7D-2F52-4CA7-B676-64DF932D15E3}" type="slidenum">
              <a:rPr lang="en-US" altLang="en-US" smtClean="0"/>
              <a:pPr>
                <a:defRPr/>
              </a:pPr>
              <a:t>‹#›</a:t>
            </a:fld>
            <a:endParaRPr lang="en-US" altLang="en-US"/>
          </a:p>
        </p:txBody>
      </p:sp>
    </p:spTree>
    <p:extLst>
      <p:ext uri="{BB962C8B-B14F-4D97-AF65-F5344CB8AC3E}">
        <p14:creationId xmlns:p14="http://schemas.microsoft.com/office/powerpoint/2010/main" val="25455773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4D89305-FDDE-4FAE-9692-F09EADBE17AA}" type="datetimeFigureOut">
              <a:rPr lang="en-US"/>
              <a:pPr>
                <a:defRPr/>
              </a:pPr>
              <a:t>8/17/2017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AACC8A-35AA-42C0-A7F0-74BD742B84E6}" type="slidenum">
              <a:rPr lang="en-US" altLang="en-US"/>
              <a:pPr>
                <a:defRPr/>
              </a:pPr>
              <a:t>‹#›</a:t>
            </a:fld>
            <a:endParaRPr lang="en-US" altLang="en-US"/>
          </a:p>
        </p:txBody>
      </p:sp>
    </p:spTree>
    <p:extLst>
      <p:ext uri="{BB962C8B-B14F-4D97-AF65-F5344CB8AC3E}">
        <p14:creationId xmlns:p14="http://schemas.microsoft.com/office/powerpoint/2010/main" val="9754764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ysClr val="window" lastClr="FFFFFF"/>
          </a:solidFill>
          <a:ln w="6350" cap="flat" cmpd="sng" algn="ctr">
            <a:solidFill>
              <a:schemeClr val="tx1">
                <a:lumMod val="7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088136" y="1385316"/>
            <a:ext cx="6967728" cy="4087368"/>
          </a:xfrm>
          <a:prstGeom prst="rect">
            <a:avLst/>
          </a:prstGeom>
          <a:solidFill>
            <a:schemeClr val="bg2"/>
          </a:solidFill>
          <a:ln w="6350" cap="sq" cmpd="sng" algn="ctr">
            <a:noFill/>
            <a:prstDash val="solid"/>
            <a:miter lim="800000"/>
          </a:ln>
          <a:effectLst/>
        </p:spPr>
      </p:sp>
      <p:sp>
        <p:nvSpPr>
          <p:cNvPr id="15" name="Rectangle 14"/>
          <p:cNvSpPr/>
          <p:nvPr/>
        </p:nvSpPr>
        <p:spPr>
          <a:xfrm>
            <a:off x="3794760" y="1274764"/>
            <a:ext cx="1554480" cy="640080"/>
          </a:xfrm>
          <a:prstGeom prst="rect">
            <a:avLst/>
          </a:prstGeom>
          <a:solidFill>
            <a:schemeClr val="accent1"/>
          </a:solidFill>
          <a:ln>
            <a:noFill/>
          </a:ln>
          <a:effectLst>
            <a:outerShdw blurRad="38100" dist="635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74765"/>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kumimoji="0" lang="en-US" sz="6200" b="0" i="0" u="none" strike="noStrike" kern="1200" cap="all" spc="-100" normalizeH="0" baseline="0">
                <a:ln>
                  <a:noFill/>
                </a:ln>
                <a:solidFill>
                  <a:sysClr val="window" lastClr="FFFFFF"/>
                </a:solidFill>
                <a:effectLst>
                  <a:outerShdw blurRad="38100" dist="12700" dir="2700000" algn="tl" rotWithShape="0">
                    <a:prstClr val="black">
                      <a:alpha val="40000"/>
                    </a:prstClr>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2"/>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34222"/>
            <a:ext cx="1280160" cy="457200"/>
          </a:xfrm>
        </p:spPr>
        <p:txBody>
          <a:bodyPr/>
          <a:lstStyle>
            <a:lvl1pPr algn="ctr">
              <a:defRPr sz="1100" spc="0" baseline="0">
                <a:solidFill>
                  <a:srgbClr val="FFFFFF"/>
                </a:solidFill>
                <a:latin typeface="+mn-lt"/>
              </a:defRPr>
            </a:lvl1pPr>
          </a:lstStyle>
          <a:p>
            <a:pPr>
              <a:defRPr/>
            </a:pPr>
            <a:fld id="{042A4C29-46C5-479E-9C20-3E26A3B5F223}" type="datetimeFigureOut">
              <a:rPr lang="en-US" smtClean="0"/>
              <a:pPr>
                <a:defRPr/>
              </a:pPr>
              <a:t>8/17/2017</a:t>
            </a:fld>
            <a:endParaRPr lang="en-US"/>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2"/>
                </a:solidFill>
              </a:defRPr>
            </a:lvl1pPr>
          </a:lstStyle>
          <a:p>
            <a:pPr>
              <a:defRPr/>
            </a:pPr>
            <a:endParaRPr lang="en-US"/>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2"/>
                </a:solidFill>
              </a:defRPr>
            </a:lvl1pPr>
          </a:lstStyle>
          <a:p>
            <a:pPr>
              <a:defRPr/>
            </a:pPr>
            <a:fld id="{0F73DC05-433C-4D9D-8D14-B347A2EE2FE1}" type="slidenum">
              <a:rPr lang="en-US" altLang="en-US" smtClean="0"/>
              <a:pPr>
                <a:defRPr/>
              </a:pPr>
              <a:t>‹#›</a:t>
            </a:fld>
            <a:endParaRPr lang="en-US" altLang="en-US"/>
          </a:p>
        </p:txBody>
      </p:sp>
    </p:spTree>
    <p:extLst>
      <p:ext uri="{BB962C8B-B14F-4D97-AF65-F5344CB8AC3E}">
        <p14:creationId xmlns:p14="http://schemas.microsoft.com/office/powerpoint/2010/main" val="36337480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7C1CB837-97FC-4DC6-9C46-7C1753EF361A}" type="datetimeFigureOut">
              <a:rPr lang="en-US" smtClean="0"/>
              <a:pPr>
                <a:defRPr/>
              </a:pPr>
              <a:t>8/17/2017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8466326-A494-437A-A2FF-B02C2C272B57}" type="slidenum">
              <a:rPr lang="en-US" altLang="en-US" smtClean="0"/>
              <a:pPr>
                <a:defRPr/>
              </a:pPr>
              <a:t>‹#›</a:t>
            </a:fld>
            <a:endParaRPr lang="en-US" altLang="en-US"/>
          </a:p>
        </p:txBody>
      </p:sp>
    </p:spTree>
    <p:extLst>
      <p:ext uri="{BB962C8B-B14F-4D97-AF65-F5344CB8AC3E}">
        <p14:creationId xmlns:p14="http://schemas.microsoft.com/office/powerpoint/2010/main" val="36463730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tx1"/>
          </a:solidFill>
          <a:ln w="6350" cap="flat" cmpd="sng" algn="ctr">
            <a:solidFill>
              <a:schemeClr val="tx1">
                <a:lumMod val="7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088136" y="1385316"/>
            <a:ext cx="6967728" cy="4087368"/>
          </a:xfrm>
          <a:prstGeom prst="rect">
            <a:avLst/>
          </a:prstGeom>
          <a:solidFill>
            <a:schemeClr val="bg2"/>
          </a:solidFill>
          <a:ln w="6350" cap="sq" cmpd="sng" algn="ctr">
            <a:noFill/>
            <a:prstDash val="solid"/>
            <a:miter lim="800000"/>
          </a:ln>
          <a:effectLst/>
        </p:spPr>
      </p:sp>
      <p:sp>
        <p:nvSpPr>
          <p:cNvPr id="30" name="Rectangle 29"/>
          <p:cNvSpPr/>
          <p:nvPr/>
        </p:nvSpPr>
        <p:spPr>
          <a:xfrm>
            <a:off x="3794760" y="1274764"/>
            <a:ext cx="1554480" cy="640080"/>
          </a:xfrm>
          <a:prstGeom prst="rect">
            <a:avLst/>
          </a:prstGeom>
          <a:solidFill>
            <a:schemeClr val="accent1"/>
          </a:solidFill>
          <a:ln>
            <a:noFill/>
          </a:ln>
          <a:effectLst>
            <a:outerShdw blurRad="38100" dist="635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74765"/>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kumimoji="0" lang="en-US" sz="6200" b="0" i="0" u="none" strike="noStrike" kern="1200" cap="all" spc="-100" normalizeH="0" baseline="0" dirty="0">
                <a:ln>
                  <a:noFill/>
                </a:ln>
                <a:solidFill>
                  <a:sysClr val="window" lastClr="FFFFFF"/>
                </a:solidFill>
                <a:effectLst>
                  <a:outerShdw blurRad="38100" dist="12700" dir="2700000" algn="tl" rotWithShape="0">
                    <a:prstClr val="black">
                      <a:alpha val="40000"/>
                    </a:prstClr>
                  </a:outerShdw>
                </a:effectLst>
                <a:uLnTx/>
                <a:uFillTx/>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2"/>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931920" y="1332914"/>
            <a:ext cx="1280160" cy="457200"/>
          </a:xfrm>
        </p:spPr>
        <p:txBody>
          <a:bodyPr/>
          <a:lstStyle>
            <a:lvl1pPr algn="ctr">
              <a:defRPr lang="en-US" sz="1100" kern="1200" spc="0" baseline="0">
                <a:solidFill>
                  <a:srgbClr val="FFFFFF"/>
                </a:solidFill>
                <a:latin typeface="+mn-lt"/>
                <a:ea typeface="+mn-ea"/>
                <a:cs typeface="+mn-cs"/>
              </a:defRPr>
            </a:lvl1pPr>
          </a:lstStyle>
          <a:p>
            <a:pPr>
              <a:defRPr/>
            </a:pPr>
            <a:fld id="{6187AE2B-E402-43AC-BAAE-A78F6ABCF9A0}" type="datetimeFigureOut">
              <a:rPr lang="en-US" smtClean="0"/>
              <a:pPr>
                <a:defRPr/>
              </a:pPr>
              <a:t>8/17/2017</a:t>
            </a:fld>
            <a:endParaRPr lang="en-US"/>
          </a:p>
        </p:txBody>
      </p:sp>
      <p:sp>
        <p:nvSpPr>
          <p:cNvPr id="5" name="Footer Placeholder 4"/>
          <p:cNvSpPr>
            <a:spLocks noGrp="1"/>
          </p:cNvSpPr>
          <p:nvPr>
            <p:ph type="ftr" sz="quarter" idx="11"/>
          </p:nvPr>
        </p:nvSpPr>
        <p:spPr>
          <a:xfrm>
            <a:off x="1104679" y="5211060"/>
            <a:ext cx="4430268" cy="228600"/>
          </a:xfrm>
        </p:spPr>
        <p:txBody>
          <a:bodyPr/>
          <a:lstStyle>
            <a:lvl1pPr algn="l">
              <a:defRPr>
                <a:solidFill>
                  <a:schemeClr val="tx2"/>
                </a:solidFill>
              </a:defRPr>
            </a:lvl1pPr>
          </a:lstStyle>
          <a:p>
            <a:pPr>
              <a:defRPr/>
            </a:pPr>
            <a:endParaRPr lang="en-US"/>
          </a:p>
        </p:txBody>
      </p:sp>
      <p:sp>
        <p:nvSpPr>
          <p:cNvPr id="6" name="Slide Number Placeholder 5"/>
          <p:cNvSpPr>
            <a:spLocks noGrp="1"/>
          </p:cNvSpPr>
          <p:nvPr>
            <p:ph type="sldNum" sz="quarter" idx="12"/>
          </p:nvPr>
        </p:nvSpPr>
        <p:spPr>
          <a:xfrm>
            <a:off x="6453378" y="5211060"/>
            <a:ext cx="1584198" cy="228600"/>
          </a:xfrm>
        </p:spPr>
        <p:txBody>
          <a:bodyPr/>
          <a:lstStyle>
            <a:lvl1pPr>
              <a:defRPr>
                <a:solidFill>
                  <a:schemeClr val="tx2"/>
                </a:solidFill>
              </a:defRPr>
            </a:lvl1pPr>
          </a:lstStyle>
          <a:p>
            <a:pPr>
              <a:defRPr/>
            </a:pPr>
            <a:fld id="{2BCB5DE3-CD66-45F6-9571-4F24718BE2D1}" type="slidenum">
              <a:rPr lang="en-US" altLang="en-US" smtClean="0"/>
              <a:pPr>
                <a:defRPr/>
              </a:pPr>
              <a:t>‹#›</a:t>
            </a:fld>
            <a:endParaRPr lang="en-US" altLang="en-US"/>
          </a:p>
        </p:txBody>
      </p:sp>
    </p:spTree>
    <p:extLst>
      <p:ext uri="{BB962C8B-B14F-4D97-AF65-F5344CB8AC3E}">
        <p14:creationId xmlns:p14="http://schemas.microsoft.com/office/powerpoint/2010/main" val="17696604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8A5F1F2F-F5A3-4C49-86F6-E5E084084BC2}" type="datetimeFigureOut">
              <a:rPr lang="en-US" smtClean="0"/>
              <a:pPr>
                <a:defRPr/>
              </a:pPr>
              <a:t>8/17/2017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A8FE93-B898-44DF-8048-200233C3891E}" type="slidenum">
              <a:rPr lang="en-US" altLang="en-US" smtClean="0"/>
              <a:pPr>
                <a:defRPr/>
              </a:pPr>
              <a:t>‹#›</a:t>
            </a:fld>
            <a:endParaRPr lang="en-US" altLang="en-US"/>
          </a:p>
        </p:txBody>
      </p:sp>
    </p:spTree>
    <p:extLst>
      <p:ext uri="{BB962C8B-B14F-4D97-AF65-F5344CB8AC3E}">
        <p14:creationId xmlns:p14="http://schemas.microsoft.com/office/powerpoint/2010/main" val="28049561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FAE57A0A-A4FF-4CE3-B54D-436310D1B4BE}" type="datetimeFigureOut">
              <a:rPr lang="en-US" smtClean="0"/>
              <a:pPr>
                <a:defRPr/>
              </a:pPr>
              <a:t>8/17/2017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41ED359-2D54-4665-B7ED-9D168521EBB7}" type="slidenum">
              <a:rPr lang="en-US" altLang="en-US" smtClean="0"/>
              <a:pPr>
                <a:defRPr/>
              </a:pPr>
              <a:t>‹#›</a:t>
            </a:fld>
            <a:endParaRPr lang="en-US" altLang="en-US"/>
          </a:p>
        </p:txBody>
      </p:sp>
    </p:spTree>
    <p:extLst>
      <p:ext uri="{BB962C8B-B14F-4D97-AF65-F5344CB8AC3E}">
        <p14:creationId xmlns:p14="http://schemas.microsoft.com/office/powerpoint/2010/main" val="36877416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AF0826A-56F0-4768-A976-61FC0B4A0B91}" type="datetimeFigureOut">
              <a:rPr lang="en-US" smtClean="0"/>
              <a:pPr>
                <a:defRPr/>
              </a:pPr>
              <a:t>8/17/2017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40FC82A-6E96-4502-AFAE-D5F310E5749A}" type="slidenum">
              <a:rPr lang="en-US" altLang="en-US" smtClean="0"/>
              <a:pPr>
                <a:defRPr/>
              </a:pPr>
              <a:t>‹#›</a:t>
            </a:fld>
            <a:endParaRPr lang="en-US" altLang="en-US"/>
          </a:p>
        </p:txBody>
      </p:sp>
    </p:spTree>
    <p:extLst>
      <p:ext uri="{BB962C8B-B14F-4D97-AF65-F5344CB8AC3E}">
        <p14:creationId xmlns:p14="http://schemas.microsoft.com/office/powerpoint/2010/main" val="29668526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431687B-1670-4605-942A-27AEF40E96E2}" type="datetimeFigureOut">
              <a:rPr lang="en-US" smtClean="0"/>
              <a:pPr>
                <a:defRPr/>
              </a:pPr>
              <a:t>8/17/2017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80157DA-53A7-45E8-A901-F4D45D130649}" type="slidenum">
              <a:rPr lang="en-US" altLang="en-US" smtClean="0"/>
              <a:pPr>
                <a:defRPr/>
              </a:pPr>
              <a:t>‹#›</a:t>
            </a:fld>
            <a:endParaRPr lang="en-US" altLang="en-US"/>
          </a:p>
        </p:txBody>
      </p:sp>
    </p:spTree>
    <p:extLst>
      <p:ext uri="{BB962C8B-B14F-4D97-AF65-F5344CB8AC3E}">
        <p14:creationId xmlns:p14="http://schemas.microsoft.com/office/powerpoint/2010/main" val="9436962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3" name="Rectangle 12"/>
          <p:cNvSpPr/>
          <p:nvPr/>
        </p:nvSpPr>
        <p:spPr>
          <a:xfrm>
            <a:off x="307336" y="292608"/>
            <a:ext cx="6163056" cy="6272784"/>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84147" y="173736"/>
            <a:ext cx="6398514" cy="6510528"/>
          </a:xfrm>
          <a:prstGeom prst="rect">
            <a:avLst/>
          </a:prstGeom>
          <a:no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pPr>
              <a:defRPr/>
            </a:pPr>
            <a:fld id="{5AACF198-4F9E-45B9-BD4A-72AD7DCBCC22}" type="datetimeFigureOut">
              <a:rPr lang="en-US" smtClean="0"/>
              <a:pPr>
                <a:defRPr/>
              </a:pPr>
              <a:t>8/17/2017</a:t>
            </a:fld>
            <a:endParaRPr lang="en-US"/>
          </a:p>
        </p:txBody>
      </p:sp>
      <p:sp>
        <p:nvSpPr>
          <p:cNvPr id="9" name="Footer Placeholder 8"/>
          <p:cNvSpPr>
            <a:spLocks noGrp="1"/>
          </p:cNvSpPr>
          <p:nvPr>
            <p:ph type="ftr" sz="quarter" idx="11"/>
          </p:nvPr>
        </p:nvSpPr>
        <p:spPr>
          <a:xfrm>
            <a:off x="2505454" y="6265818"/>
            <a:ext cx="3950208" cy="274320"/>
          </a:xfrm>
        </p:spPr>
        <p:txBody>
          <a:bodyPr/>
          <a:lstStyle>
            <a:lvl1pPr algn="r">
              <a:defRPr/>
            </a:lvl1pPr>
          </a:lstStyle>
          <a:p>
            <a:pPr>
              <a:defRPr/>
            </a:pPr>
            <a:endParaRPr lang="en-US"/>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chemeClr val="bg2"/>
                </a:solidFill>
              </a:defRPr>
            </a:lvl1pPr>
          </a:lstStyle>
          <a:p>
            <a:pPr>
              <a:defRPr/>
            </a:pPr>
            <a:fld id="{A2A07724-159D-4B20-9244-DF6135785923}" type="slidenum">
              <a:rPr lang="en-US" altLang="en-US" smtClean="0"/>
              <a:pPr>
                <a:defRPr/>
              </a:pPr>
              <a:t>‹#›</a:t>
            </a:fld>
            <a:endParaRPr lang="en-US" altLang="en-US"/>
          </a:p>
        </p:txBody>
      </p:sp>
      <p:sp>
        <p:nvSpPr>
          <p:cNvPr id="12" name="Rectangle 11"/>
          <p:cNvSpPr/>
          <p:nvPr/>
        </p:nvSpPr>
        <p:spPr>
          <a:xfrm>
            <a:off x="6884162" y="292608"/>
            <a:ext cx="1956816" cy="6272784"/>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947899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AE57A0A-A4FF-4CE3-B54D-436310D1B4BE}" type="datetimeFigureOut">
              <a:rPr lang="en-US"/>
              <a:pPr>
                <a:defRPr/>
              </a:pPr>
              <a:t>8/17/2017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41ED359-2D54-4665-B7ED-9D168521EBB7}" type="slidenum">
              <a:rPr lang="en-US" altLang="en-US"/>
              <a:pPr>
                <a:defRPr/>
              </a:pPr>
              <a:t>‹#›</a:t>
            </a:fld>
            <a:endParaRPr lang="en-US" altLang="en-US"/>
          </a:p>
        </p:txBody>
      </p:sp>
    </p:spTree>
    <p:extLst>
      <p:ext uri="{BB962C8B-B14F-4D97-AF65-F5344CB8AC3E}">
        <p14:creationId xmlns:p14="http://schemas.microsoft.com/office/powerpoint/2010/main" val="9212644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tx1"/>
          </a:solidFill>
          <a:ln w="6350">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6884162" y="292608"/>
            <a:ext cx="1956816" cy="6272784"/>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bg1">
              <a:lumMod val="50000"/>
              <a:lumOff val="5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pPr>
              <a:defRPr/>
            </a:pPr>
            <a:fld id="{BEAD9E49-446D-4FD3-892F-6925340BDE33}" type="datetimeFigureOut">
              <a:rPr lang="en-US" smtClean="0"/>
              <a:pPr>
                <a:defRPr/>
              </a:pPr>
              <a:t>8/17/2017</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chemeClr val="tx2"/>
                </a:solidFill>
              </a:defRPr>
            </a:lvl1pPr>
          </a:lstStyle>
          <a:p>
            <a:pPr>
              <a:defRPr/>
            </a:pPr>
            <a:fld id="{EE94D9AD-822C-4693-B18B-94863D32FB11}" type="slidenum">
              <a:rPr lang="en-US" altLang="en-US" smtClean="0"/>
              <a:pPr>
                <a:defRPr/>
              </a:pPr>
              <a:t>‹#›</a:t>
            </a:fld>
            <a:endParaRPr lang="en-US" altLang="en-US"/>
          </a:p>
        </p:txBody>
      </p:sp>
    </p:spTree>
    <p:extLst>
      <p:ext uri="{BB962C8B-B14F-4D97-AF65-F5344CB8AC3E}">
        <p14:creationId xmlns:p14="http://schemas.microsoft.com/office/powerpoint/2010/main" val="29761226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2D39EEF-F4F6-47FB-81E7-AF2B0E3F1ACE}" type="datetimeFigureOut">
              <a:rPr lang="en-US" smtClean="0"/>
              <a:pPr>
                <a:defRPr/>
              </a:pPr>
              <a:t>8/17/2017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6E1B352-1810-48C4-ABF3-2810CA420EDB}" type="slidenum">
              <a:rPr lang="en-US" altLang="en-US" smtClean="0"/>
              <a:pPr>
                <a:defRPr/>
              </a:pPr>
              <a:t>‹#›</a:t>
            </a:fld>
            <a:endParaRPr lang="en-US" altLang="en-US"/>
          </a:p>
        </p:txBody>
      </p:sp>
    </p:spTree>
    <p:extLst>
      <p:ext uri="{BB962C8B-B14F-4D97-AF65-F5344CB8AC3E}">
        <p14:creationId xmlns:p14="http://schemas.microsoft.com/office/powerpoint/2010/main" val="27373170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4A7890C-A75B-42F7-BDF6-AD310E9389E8}" type="datetimeFigureOut">
              <a:rPr lang="en-US" smtClean="0"/>
              <a:pPr>
                <a:defRPr/>
              </a:pPr>
              <a:t>8/17/2017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EF52D7D-2F52-4CA7-B676-64DF932D15E3}" type="slidenum">
              <a:rPr lang="en-US" altLang="en-US" smtClean="0"/>
              <a:pPr>
                <a:defRPr/>
              </a:pPr>
              <a:t>‹#›</a:t>
            </a:fld>
            <a:endParaRPr lang="en-US" altLang="en-US"/>
          </a:p>
        </p:txBody>
      </p:sp>
    </p:spTree>
    <p:extLst>
      <p:ext uri="{BB962C8B-B14F-4D97-AF65-F5344CB8AC3E}">
        <p14:creationId xmlns:p14="http://schemas.microsoft.com/office/powerpoint/2010/main" val="35041063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AF0826A-56F0-4768-A976-61FC0B4A0B91}" type="datetimeFigureOut">
              <a:rPr lang="en-US"/>
              <a:pPr>
                <a:defRPr/>
              </a:pPr>
              <a:t>8/17/2017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40FC82A-6E96-4502-AFAE-D5F310E5749A}" type="slidenum">
              <a:rPr lang="en-US" altLang="en-US"/>
              <a:pPr>
                <a:defRPr/>
              </a:pPr>
              <a:t>‹#›</a:t>
            </a:fld>
            <a:endParaRPr lang="en-US" altLang="en-US"/>
          </a:p>
        </p:txBody>
      </p:sp>
    </p:spTree>
    <p:extLst>
      <p:ext uri="{BB962C8B-B14F-4D97-AF65-F5344CB8AC3E}">
        <p14:creationId xmlns:p14="http://schemas.microsoft.com/office/powerpoint/2010/main" val="23035590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431687B-1670-4605-942A-27AEF40E96E2}" type="datetimeFigureOut">
              <a:rPr lang="en-US"/>
              <a:pPr>
                <a:defRPr/>
              </a:pPr>
              <a:t>8/17/2017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80157DA-53A7-45E8-A901-F4D45D130649}" type="slidenum">
              <a:rPr lang="en-US" altLang="en-US"/>
              <a:pPr>
                <a:defRPr/>
              </a:pPr>
              <a:t>‹#›</a:t>
            </a:fld>
            <a:endParaRPr lang="en-US" altLang="en-US"/>
          </a:p>
        </p:txBody>
      </p:sp>
    </p:spTree>
    <p:extLst>
      <p:ext uri="{BB962C8B-B14F-4D97-AF65-F5344CB8AC3E}">
        <p14:creationId xmlns:p14="http://schemas.microsoft.com/office/powerpoint/2010/main" val="93371415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AACF198-4F9E-45B9-BD4A-72AD7DCBCC22}" type="datetimeFigureOut">
              <a:rPr lang="en-US"/>
              <a:pPr>
                <a:defRPr/>
              </a:pPr>
              <a:t>8/17/2017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A07724-159D-4B20-9244-DF6135785923}" type="slidenum">
              <a:rPr lang="en-US" altLang="en-US"/>
              <a:pPr>
                <a:defRPr/>
              </a:pPr>
              <a:t>‹#›</a:t>
            </a:fld>
            <a:endParaRPr lang="en-US" altLang="en-US"/>
          </a:p>
        </p:txBody>
      </p:sp>
    </p:spTree>
    <p:extLst>
      <p:ext uri="{BB962C8B-B14F-4D97-AF65-F5344CB8AC3E}">
        <p14:creationId xmlns:p14="http://schemas.microsoft.com/office/powerpoint/2010/main" val="1558269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EAD9E49-446D-4FD3-892F-6925340BDE33}" type="datetimeFigureOut">
              <a:rPr lang="en-US"/>
              <a:pPr>
                <a:defRPr/>
              </a:pPr>
              <a:t>8/17/2017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94D9AD-822C-4693-B18B-94863D32FB11}" type="slidenum">
              <a:rPr lang="en-US" altLang="en-US"/>
              <a:pPr>
                <a:defRPr/>
              </a:pPr>
              <a:t>‹#›</a:t>
            </a:fld>
            <a:endParaRPr lang="en-US" altLang="en-US"/>
          </a:p>
        </p:txBody>
      </p:sp>
    </p:spTree>
    <p:extLst>
      <p:ext uri="{BB962C8B-B14F-4D97-AF65-F5344CB8AC3E}">
        <p14:creationId xmlns:p14="http://schemas.microsoft.com/office/powerpoint/2010/main" val="1022338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image" Target="../media/image3.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theme" Target="../theme/theme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theme" Target="../theme/theme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42A4C29-46C5-479E-9C20-3E26A3B5F223}" type="datetimeFigureOut">
              <a:rPr lang="en-US"/>
              <a:pPr>
                <a:defRPr/>
              </a:pPr>
              <a:t>8/17/2017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0F73DC05-433C-4D9D-8D14-B347A2EE2FE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 id="2147483754" r:id="rId18"/>
    <p:sldLayoutId id="2147483755" r:id="rId19"/>
    <p:sldLayoutId id="2147483756" r:id="rId20"/>
    <p:sldLayoutId id="2147483757" r:id="rId21"/>
    <p:sldLayoutId id="2147483758" r:id="rId22"/>
    <p:sldLayoutId id="2147483759" r:id="rId23"/>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042A4C29-46C5-479E-9C20-3E26A3B5F223}" type="datetimeFigureOut">
              <a:rPr lang="en-US" smtClean="0"/>
              <a:pPr>
                <a:defRPr/>
              </a:pPr>
              <a:t>8/17/2017</a:t>
            </a:fld>
            <a:endParaRPr 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0F73DC05-433C-4D9D-8D14-B347A2EE2FE1}" type="slidenum">
              <a:rPr lang="en-US" altLang="en-US" smtClean="0"/>
              <a:pPr>
                <a:defRPr/>
              </a:pPr>
              <a:t>‹#›</a:t>
            </a:fld>
            <a:endParaRPr lang="en-US" altLang="en-US"/>
          </a:p>
        </p:txBody>
      </p:sp>
    </p:spTree>
    <p:extLst>
      <p:ext uri="{BB962C8B-B14F-4D97-AF65-F5344CB8AC3E}">
        <p14:creationId xmlns:p14="http://schemas.microsoft.com/office/powerpoint/2010/main" val="731025784"/>
      </p:ext>
    </p:extLst>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tx1"/>
          </a:solidFill>
          <a:ln w="6350" cap="flat" cmpd="sng" algn="ctr">
            <a:solidFill>
              <a:schemeClr val="tx1">
                <a:lumMod val="75000"/>
              </a:schemeClr>
            </a:solidFill>
            <a:prstDash val="solid"/>
          </a:ln>
          <a:effectLst>
            <a:softEdge rad="0"/>
          </a:effectLst>
        </p:spPr>
      </p:sp>
      <p:sp>
        <p:nvSpPr>
          <p:cNvPr id="9" name="Rectangle 8"/>
          <p:cNvSpPr/>
          <p:nvPr/>
        </p:nvSpPr>
        <p:spPr>
          <a:xfrm>
            <a:off x="292608" y="292608"/>
            <a:ext cx="8558784" cy="6272784"/>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7338" y="6265818"/>
            <a:ext cx="2057400" cy="274320"/>
          </a:xfrm>
          <a:prstGeom prst="rect">
            <a:avLst/>
          </a:prstGeom>
        </p:spPr>
        <p:txBody>
          <a:bodyPr vert="horz" lIns="91440" tIns="45720" rIns="91440" bIns="45720" rtlCol="0" anchor="b"/>
          <a:lstStyle>
            <a:lvl1pPr algn="l">
              <a:defRPr sz="900">
                <a:solidFill>
                  <a:schemeClr val="tx2"/>
                </a:solidFill>
              </a:defRPr>
            </a:lvl1pPr>
          </a:lstStyle>
          <a:p>
            <a:pPr>
              <a:defRPr/>
            </a:pPr>
            <a:fld id="{042A4C29-46C5-479E-9C20-3E26A3B5F223}" type="datetimeFigureOut">
              <a:rPr lang="en-US" smtClean="0"/>
              <a:pPr>
                <a:defRPr/>
              </a:pPr>
              <a:t>8/17/2017</a:t>
            </a:fld>
            <a:endParaRPr lang="en-US"/>
          </a:p>
        </p:txBody>
      </p:sp>
      <p:sp>
        <p:nvSpPr>
          <p:cNvPr id="5" name="Footer Placeholder 4"/>
          <p:cNvSpPr>
            <a:spLocks noGrp="1"/>
          </p:cNvSpPr>
          <p:nvPr>
            <p:ph type="ftr" sz="quarter" idx="3"/>
          </p:nvPr>
        </p:nvSpPr>
        <p:spPr>
          <a:xfrm>
            <a:off x="2596896" y="6265818"/>
            <a:ext cx="3950208" cy="274320"/>
          </a:xfrm>
          <a:prstGeom prst="rect">
            <a:avLst/>
          </a:prstGeom>
        </p:spPr>
        <p:txBody>
          <a:bodyPr vert="horz" lIns="91440" tIns="45720" rIns="91440" bIns="45720" rtlCol="0" anchor="b"/>
          <a:lstStyle>
            <a:lvl1pPr algn="ctr">
              <a:defRPr sz="9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7743555" y="6265818"/>
            <a:ext cx="1097280" cy="274320"/>
          </a:xfrm>
          <a:prstGeom prst="rect">
            <a:avLst/>
          </a:prstGeom>
        </p:spPr>
        <p:txBody>
          <a:bodyPr vert="horz" lIns="91440" tIns="45720" rIns="91440" bIns="45720" rtlCol="0" anchor="b"/>
          <a:lstStyle>
            <a:lvl1pPr algn="r">
              <a:defRPr sz="900">
                <a:solidFill>
                  <a:schemeClr val="tx2"/>
                </a:solidFill>
              </a:defRPr>
            </a:lvl1pPr>
          </a:lstStyle>
          <a:p>
            <a:pPr>
              <a:defRPr/>
            </a:pPr>
            <a:fld id="{0F73DC05-433C-4D9D-8D14-B347A2EE2FE1}" type="slidenum">
              <a:rPr lang="en-US" altLang="en-US" smtClean="0"/>
              <a:pPr>
                <a:defRPr/>
              </a:pPr>
              <a:t>‹#›</a:t>
            </a:fld>
            <a:endParaRPr lang="en-US" altLang="en-US"/>
          </a:p>
        </p:txBody>
      </p:sp>
    </p:spTree>
    <p:extLst>
      <p:ext uri="{BB962C8B-B14F-4D97-AF65-F5344CB8AC3E}">
        <p14:creationId xmlns:p14="http://schemas.microsoft.com/office/powerpoint/2010/main" val="3304709624"/>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l" defTabSz="914400" rtl="0" eaLnBrk="1" latinLnBrk="0" hangingPunct="1">
        <a:lnSpc>
          <a:spcPct val="90000"/>
        </a:lnSpc>
        <a:spcBef>
          <a:spcPct val="0"/>
        </a:spcBef>
        <a:buNone/>
        <a:defRPr lang="en-US" sz="40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anose="020B0604020202020204"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5.xml"/><Relationship Id="rId1" Type="http://schemas.openxmlformats.org/officeDocument/2006/relationships/vmlDrawing" Target="../drawings/vmlDrawing1.vml"/><Relationship Id="rId4" Type="http://schemas.openxmlformats.org/officeDocument/2006/relationships/image" Target="../media/image11.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8.xml"/><Relationship Id="rId1" Type="http://schemas.openxmlformats.org/officeDocument/2006/relationships/vmlDrawing" Target="../drawings/vmlDrawing2.vml"/><Relationship Id="rId4" Type="http://schemas.openxmlformats.org/officeDocument/2006/relationships/image" Target="../media/image12.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9.xml"/><Relationship Id="rId1" Type="http://schemas.openxmlformats.org/officeDocument/2006/relationships/vmlDrawing" Target="../drawings/vmlDrawing3.vml"/><Relationship Id="rId6" Type="http://schemas.openxmlformats.org/officeDocument/2006/relationships/image" Target="../media/image14.wmf"/><Relationship Id="rId5" Type="http://schemas.openxmlformats.org/officeDocument/2006/relationships/oleObject" Target="../embeddings/oleObject4.bin"/><Relationship Id="rId4" Type="http://schemas.openxmlformats.org/officeDocument/2006/relationships/image" Target="../media/image13.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0.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6.bin"/><Relationship Id="rId4" Type="http://schemas.openxmlformats.org/officeDocument/2006/relationships/image" Target="../media/image13.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3.xml"/><Relationship Id="rId1" Type="http://schemas.openxmlformats.org/officeDocument/2006/relationships/vmlDrawing" Target="../drawings/vmlDrawing5.vml"/><Relationship Id="rId4" Type="http://schemas.openxmlformats.org/officeDocument/2006/relationships/image" Target="../media/image13.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mailto:kalatief@gmail.com" TargetMode="External"/><Relationship Id="rId1" Type="http://schemas.openxmlformats.org/officeDocument/2006/relationships/slideLayout" Target="../slideLayouts/slideLayout4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7.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8.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9.wmf"/><Relationship Id="rId4" Type="http://schemas.openxmlformats.org/officeDocument/2006/relationships/oleObject" Target="../embeddings/oleObject10.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3.xml"/><Relationship Id="rId1" Type="http://schemas.openxmlformats.org/officeDocument/2006/relationships/vmlDrawing" Target="../drawings/vmlDrawing9.vml"/><Relationship Id="rId4" Type="http://schemas.openxmlformats.org/officeDocument/2006/relationships/image" Target="../media/image21.w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10.vml"/><Relationship Id="rId4" Type="http://schemas.openxmlformats.org/officeDocument/2006/relationships/image" Target="../media/image22.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11.vml"/><Relationship Id="rId4" Type="http://schemas.openxmlformats.org/officeDocument/2006/relationships/image" Target="../media/image23.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12.vml"/><Relationship Id="rId4" Type="http://schemas.openxmlformats.org/officeDocument/2006/relationships/image" Target="../media/image24.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13.vml"/><Relationship Id="rId4" Type="http://schemas.openxmlformats.org/officeDocument/2006/relationships/image" Target="../media/image25.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241.JPG"/>
          <p:cNvPicPr>
            <a:picLocks noChangeAspect="1"/>
          </p:cNvPicPr>
          <p:nvPr/>
        </p:nvPicPr>
        <p:blipFill>
          <a:blip r:embed="rId2"/>
          <a:stretch>
            <a:fillRect/>
          </a:stretch>
        </p:blipFill>
        <p:spPr>
          <a:xfrm>
            <a:off x="1371600" y="1958975"/>
            <a:ext cx="5943600" cy="3984625"/>
          </a:xfrm>
          <a:prstGeom prst="rect">
            <a:avLst/>
          </a:prstGeom>
          <a:ln>
            <a:noFill/>
          </a:ln>
          <a:effectLst>
            <a:outerShdw blurRad="292100" dist="139700" dir="2700000" algn="tl" rotWithShape="0">
              <a:srgbClr val="333333">
                <a:alpha val="65000"/>
              </a:srgbClr>
            </a:outerShdw>
          </a:effectLst>
        </p:spPr>
      </p:pic>
      <p:sp>
        <p:nvSpPr>
          <p:cNvPr id="5123" name="TextBox 3"/>
          <p:cNvSpPr txBox="1">
            <a:spLocks noChangeArrowheads="1"/>
          </p:cNvSpPr>
          <p:nvPr/>
        </p:nvSpPr>
        <p:spPr bwMode="auto">
          <a:xfrm>
            <a:off x="1676400" y="838200"/>
            <a:ext cx="563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4000">
                <a:latin typeface="Arial" panose="020B0604020202020204" pitchFamily="34" charset="0"/>
              </a:rPr>
              <a:t>Analisis Korelasional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Korelasi dan Jenis Datanya</a:t>
            </a:r>
          </a:p>
        </p:txBody>
      </p:sp>
      <p:graphicFrame>
        <p:nvGraphicFramePr>
          <p:cNvPr id="4" name="Content Placeholder 3"/>
          <p:cNvGraphicFramePr>
            <a:graphicFrameLocks noGrp="1"/>
          </p:cNvGraphicFramePr>
          <p:nvPr>
            <p:ph idx="1"/>
          </p:nvPr>
        </p:nvGraphicFramePr>
        <p:xfrm>
          <a:off x="1143000" y="1600200"/>
          <a:ext cx="7543800" cy="3048000"/>
        </p:xfrm>
        <a:graphic>
          <a:graphicData uri="http://schemas.openxmlformats.org/drawingml/2006/table">
            <a:tbl>
              <a:tblPr firstRow="1" bandRow="1">
                <a:tableStyleId>{5C22544A-7EE6-4342-B048-85BDC9FD1C3A}</a:tableStyleId>
              </a:tblPr>
              <a:tblGrid>
                <a:gridCol w="4470400">
                  <a:extLst>
                    <a:ext uri="{9D8B030D-6E8A-4147-A177-3AD203B41FA5}">
                      <a16:colId xmlns:a16="http://schemas.microsoft.com/office/drawing/2014/main" val="20000"/>
                    </a:ext>
                  </a:extLst>
                </a:gridCol>
                <a:gridCol w="3073400">
                  <a:extLst>
                    <a:ext uri="{9D8B030D-6E8A-4147-A177-3AD203B41FA5}">
                      <a16:colId xmlns:a16="http://schemas.microsoft.com/office/drawing/2014/main" val="20001"/>
                    </a:ext>
                  </a:extLst>
                </a:gridCol>
              </a:tblGrid>
              <a:tr h="609600">
                <a:tc>
                  <a:txBody>
                    <a:bodyPr/>
                    <a:lstStyle/>
                    <a:p>
                      <a:pPr algn="ctr"/>
                      <a:r>
                        <a:rPr lang="en-US" sz="2400" dirty="0" err="1">
                          <a:latin typeface="Times New Roman" pitchFamily="18" charset="0"/>
                          <a:cs typeface="Times New Roman" pitchFamily="18" charset="0"/>
                        </a:rPr>
                        <a:t>Teknik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Korelasi</a:t>
                      </a:r>
                      <a:endParaRPr lang="en-US" sz="2400" dirty="0">
                        <a:latin typeface="Times New Roman" pitchFamily="18" charset="0"/>
                        <a:cs typeface="Times New Roman" pitchFamily="18" charset="0"/>
                      </a:endParaRPr>
                    </a:p>
                  </a:txBody>
                  <a:tcPr/>
                </a:tc>
                <a:tc>
                  <a:txBody>
                    <a:bodyPr/>
                    <a:lstStyle/>
                    <a:p>
                      <a:pPr algn="ctr"/>
                      <a:r>
                        <a:rPr lang="en-US" sz="2400" dirty="0" err="1">
                          <a:latin typeface="Times New Roman" pitchFamily="18" charset="0"/>
                          <a:cs typeface="Times New Roman" pitchFamily="18" charset="0"/>
                        </a:rPr>
                        <a:t>Jenis</a:t>
                      </a:r>
                      <a:r>
                        <a:rPr lang="en-US" sz="2400" baseline="0" dirty="0">
                          <a:latin typeface="Times New Roman" pitchFamily="18" charset="0"/>
                          <a:cs typeface="Times New Roman" pitchFamily="18" charset="0"/>
                        </a:rPr>
                        <a:t> Data</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609600">
                <a:tc>
                  <a:txBody>
                    <a:bodyPr/>
                    <a:lstStyle/>
                    <a:p>
                      <a:r>
                        <a:rPr lang="en-US" sz="2400" dirty="0">
                          <a:latin typeface="Times New Roman" pitchFamily="18" charset="0"/>
                          <a:cs typeface="Times New Roman" pitchFamily="18" charset="0"/>
                        </a:rPr>
                        <a:t>Pearson</a:t>
                      </a:r>
                    </a:p>
                  </a:txBody>
                  <a:tcPr/>
                </a:tc>
                <a:tc>
                  <a:txBody>
                    <a:bodyPr/>
                    <a:lstStyle/>
                    <a:p>
                      <a:r>
                        <a:rPr lang="en-US" sz="2400" dirty="0">
                          <a:latin typeface="Times New Roman" pitchFamily="18" charset="0"/>
                          <a:cs typeface="Times New Roman" pitchFamily="18" charset="0"/>
                        </a:rPr>
                        <a:t>Interval </a:t>
                      </a:r>
                      <a:r>
                        <a:rPr lang="en-US" sz="2400" dirty="0" err="1">
                          <a:latin typeface="Times New Roman" pitchFamily="18" charset="0"/>
                          <a:cs typeface="Times New Roman" pitchFamily="18" charset="0"/>
                        </a:rPr>
                        <a:t>atau</a:t>
                      </a:r>
                      <a:r>
                        <a:rPr lang="en-US" sz="2400" baseline="0" dirty="0">
                          <a:latin typeface="Times New Roman" pitchFamily="18" charset="0"/>
                          <a:cs typeface="Times New Roman" pitchFamily="18" charset="0"/>
                        </a:rPr>
                        <a:t> </a:t>
                      </a:r>
                      <a:r>
                        <a:rPr lang="en-US" sz="2400" baseline="0" dirty="0" err="1">
                          <a:latin typeface="Times New Roman" pitchFamily="18" charset="0"/>
                          <a:cs typeface="Times New Roman" pitchFamily="18" charset="0"/>
                        </a:rPr>
                        <a:t>Rasio</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609600">
                <a:tc>
                  <a:txBody>
                    <a:bodyPr/>
                    <a:lstStyle/>
                    <a:p>
                      <a:r>
                        <a:rPr lang="en-US" sz="2400" dirty="0">
                          <a:latin typeface="Times New Roman" pitchFamily="18" charset="0"/>
                          <a:cs typeface="Times New Roman" pitchFamily="18" charset="0"/>
                        </a:rPr>
                        <a:t>Spearman </a:t>
                      </a:r>
                    </a:p>
                  </a:txBody>
                  <a:tcPr/>
                </a:tc>
                <a:tc>
                  <a:txBody>
                    <a:bodyPr/>
                    <a:lstStyle/>
                    <a:p>
                      <a:r>
                        <a:rPr lang="en-US" sz="2400" dirty="0">
                          <a:latin typeface="Times New Roman" pitchFamily="18" charset="0"/>
                          <a:cs typeface="Times New Roman" pitchFamily="18" charset="0"/>
                        </a:rPr>
                        <a:t>Ordinal</a:t>
                      </a:r>
                    </a:p>
                  </a:txBody>
                  <a:tcPr/>
                </a:tc>
                <a:extLst>
                  <a:ext uri="{0D108BD9-81ED-4DB2-BD59-A6C34878D82A}">
                    <a16:rowId xmlns:a16="http://schemas.microsoft.com/office/drawing/2014/main" val="10002"/>
                  </a:ext>
                </a:extLst>
              </a:tr>
              <a:tr h="609600">
                <a:tc>
                  <a:txBody>
                    <a:bodyPr/>
                    <a:lstStyle/>
                    <a:p>
                      <a:r>
                        <a:rPr lang="en-US" sz="2400" dirty="0">
                          <a:latin typeface="Times New Roman" pitchFamily="18" charset="0"/>
                          <a:cs typeface="Times New Roman" pitchFamily="18" charset="0"/>
                        </a:rPr>
                        <a:t>Kendal</a:t>
                      </a:r>
                    </a:p>
                  </a:txBody>
                  <a:tcPr/>
                </a:tc>
                <a:tc>
                  <a:txBody>
                    <a:bodyPr/>
                    <a:lstStyle/>
                    <a:p>
                      <a:r>
                        <a:rPr lang="en-US" sz="2400" dirty="0">
                          <a:latin typeface="Times New Roman" pitchFamily="18" charset="0"/>
                          <a:cs typeface="Times New Roman" pitchFamily="18" charset="0"/>
                        </a:rPr>
                        <a:t>Ordinal</a:t>
                      </a:r>
                    </a:p>
                  </a:txBody>
                  <a:tcPr/>
                </a:tc>
                <a:extLst>
                  <a:ext uri="{0D108BD9-81ED-4DB2-BD59-A6C34878D82A}">
                    <a16:rowId xmlns:a16="http://schemas.microsoft.com/office/drawing/2014/main" val="10003"/>
                  </a:ext>
                </a:extLst>
              </a:tr>
              <a:tr h="609600">
                <a:tc>
                  <a:txBody>
                    <a:bodyPr/>
                    <a:lstStyle/>
                    <a:p>
                      <a:r>
                        <a:rPr lang="en-US" sz="2400" dirty="0">
                          <a:latin typeface="Times New Roman" pitchFamily="18" charset="0"/>
                          <a:cs typeface="Times New Roman" pitchFamily="18" charset="0"/>
                        </a:rPr>
                        <a:t>Chi-Square</a:t>
                      </a:r>
                    </a:p>
                  </a:txBody>
                  <a:tcPr/>
                </a:tc>
                <a:tc>
                  <a:txBody>
                    <a:bodyPr/>
                    <a:lstStyle/>
                    <a:p>
                      <a:r>
                        <a:rPr lang="en-US" sz="2400" dirty="0">
                          <a:latin typeface="Times New Roman" pitchFamily="18" charset="0"/>
                          <a:cs typeface="Times New Roman" pitchFamily="18" charset="0"/>
                        </a:rPr>
                        <a:t>Nominal</a:t>
                      </a:r>
                    </a:p>
                  </a:txBody>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715962"/>
          </a:xfrm>
        </p:spPr>
        <p:txBody>
          <a:bodyPr/>
          <a:lstStyle/>
          <a:p>
            <a:pPr eaLnBrk="1" hangingPunct="1"/>
            <a:r>
              <a:rPr lang="en-US" altLang="en-US"/>
              <a:t>Arah Hubungan Korelasi</a:t>
            </a:r>
          </a:p>
        </p:txBody>
      </p:sp>
      <p:grpSp>
        <p:nvGrpSpPr>
          <p:cNvPr id="17411" name="Group 2"/>
          <p:cNvGrpSpPr>
            <a:grpSpLocks/>
          </p:cNvGrpSpPr>
          <p:nvPr/>
        </p:nvGrpSpPr>
        <p:grpSpPr bwMode="auto">
          <a:xfrm>
            <a:off x="3200400" y="2819400"/>
            <a:ext cx="3429000" cy="3048000"/>
            <a:chOff x="1776" y="5314"/>
            <a:chExt cx="8750" cy="7863"/>
          </a:xfrm>
        </p:grpSpPr>
        <p:sp>
          <p:nvSpPr>
            <p:cNvPr id="19459" name="AutoShape 3"/>
            <p:cNvSpPr>
              <a:spLocks noChangeArrowheads="1"/>
            </p:cNvSpPr>
            <p:nvPr/>
          </p:nvSpPr>
          <p:spPr bwMode="auto">
            <a:xfrm>
              <a:off x="1776" y="5314"/>
              <a:ext cx="8750" cy="786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eaLnBrk="1" hangingPunct="1">
                <a:defRPr/>
              </a:pPr>
              <a:endParaRPr lang="en-US"/>
            </a:p>
          </p:txBody>
        </p:sp>
        <p:grpSp>
          <p:nvGrpSpPr>
            <p:cNvPr id="17416" name="Group 4"/>
            <p:cNvGrpSpPr>
              <a:grpSpLocks/>
            </p:cNvGrpSpPr>
            <p:nvPr/>
          </p:nvGrpSpPr>
          <p:grpSpPr bwMode="auto">
            <a:xfrm>
              <a:off x="2571" y="5671"/>
              <a:ext cx="6364" cy="5719"/>
              <a:chOff x="1776" y="6145"/>
              <a:chExt cx="9107" cy="6567"/>
            </a:xfrm>
          </p:grpSpPr>
          <p:sp>
            <p:nvSpPr>
              <p:cNvPr id="19461" name="Rectangle 5"/>
              <p:cNvSpPr>
                <a:spLocks noChangeArrowheads="1"/>
              </p:cNvSpPr>
              <p:nvPr/>
            </p:nvSpPr>
            <p:spPr bwMode="auto">
              <a:xfrm>
                <a:off x="2119" y="6145"/>
                <a:ext cx="803" cy="542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defRPr/>
                </a:pPr>
                <a:endParaRPr lang="en-US">
                  <a:solidFill>
                    <a:schemeClr val="tx1"/>
                  </a:solidFill>
                  <a:latin typeface="Arial" pitchFamily="34" charset="0"/>
                  <a:cs typeface="Arial" pitchFamily="34" charset="0"/>
                </a:endParaRPr>
              </a:p>
            </p:txBody>
          </p:sp>
          <p:sp>
            <p:nvSpPr>
              <p:cNvPr id="17423" name="Line 6"/>
              <p:cNvSpPr>
                <a:spLocks noChangeShapeType="1"/>
              </p:cNvSpPr>
              <p:nvPr/>
            </p:nvSpPr>
            <p:spPr bwMode="auto">
              <a:xfrm>
                <a:off x="2840" y="6324"/>
                <a:ext cx="0" cy="6388"/>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17424" name="Group 7"/>
              <p:cNvGrpSpPr>
                <a:grpSpLocks/>
              </p:cNvGrpSpPr>
              <p:nvPr/>
            </p:nvGrpSpPr>
            <p:grpSpPr bwMode="auto">
              <a:xfrm>
                <a:off x="2574" y="6493"/>
                <a:ext cx="8309" cy="6219"/>
                <a:chOff x="2574" y="6493"/>
                <a:chExt cx="8309" cy="6219"/>
              </a:xfrm>
            </p:grpSpPr>
            <p:sp>
              <p:nvSpPr>
                <p:cNvPr id="17428" name="Line 8"/>
                <p:cNvSpPr>
                  <a:spLocks noChangeShapeType="1"/>
                </p:cNvSpPr>
                <p:nvPr/>
              </p:nvSpPr>
              <p:spPr bwMode="auto">
                <a:xfrm>
                  <a:off x="670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29" name="Line 9"/>
                <p:cNvSpPr>
                  <a:spLocks noChangeShapeType="1"/>
                </p:cNvSpPr>
                <p:nvPr/>
              </p:nvSpPr>
              <p:spPr bwMode="auto">
                <a:xfrm>
                  <a:off x="599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30" name="Line 10"/>
                <p:cNvSpPr>
                  <a:spLocks noChangeShapeType="1"/>
                </p:cNvSpPr>
                <p:nvPr/>
              </p:nvSpPr>
              <p:spPr bwMode="auto">
                <a:xfrm>
                  <a:off x="741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31" name="Line 11"/>
                <p:cNvSpPr>
                  <a:spLocks noChangeShapeType="1"/>
                </p:cNvSpPr>
                <p:nvPr/>
              </p:nvSpPr>
              <p:spPr bwMode="auto">
                <a:xfrm>
                  <a:off x="812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32" name="Line 12"/>
                <p:cNvSpPr>
                  <a:spLocks noChangeShapeType="1"/>
                </p:cNvSpPr>
                <p:nvPr/>
              </p:nvSpPr>
              <p:spPr bwMode="auto">
                <a:xfrm>
                  <a:off x="8833"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33" name="Line 13"/>
                <p:cNvSpPr>
                  <a:spLocks noChangeShapeType="1"/>
                </p:cNvSpPr>
                <p:nvPr/>
              </p:nvSpPr>
              <p:spPr bwMode="auto">
                <a:xfrm>
                  <a:off x="964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34" name="Line 14"/>
                <p:cNvSpPr>
                  <a:spLocks noChangeShapeType="1"/>
                </p:cNvSpPr>
                <p:nvPr/>
              </p:nvSpPr>
              <p:spPr bwMode="auto">
                <a:xfrm>
                  <a:off x="10456"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35" name="Line 15"/>
                <p:cNvSpPr>
                  <a:spLocks noChangeShapeType="1"/>
                </p:cNvSpPr>
                <p:nvPr/>
              </p:nvSpPr>
              <p:spPr bwMode="auto">
                <a:xfrm>
                  <a:off x="528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36" name="Line 16"/>
                <p:cNvSpPr>
                  <a:spLocks noChangeShapeType="1"/>
                </p:cNvSpPr>
                <p:nvPr/>
              </p:nvSpPr>
              <p:spPr bwMode="auto">
                <a:xfrm>
                  <a:off x="457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37" name="Line 17"/>
                <p:cNvSpPr>
                  <a:spLocks noChangeShapeType="1"/>
                </p:cNvSpPr>
                <p:nvPr/>
              </p:nvSpPr>
              <p:spPr bwMode="auto">
                <a:xfrm>
                  <a:off x="386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38" name="Line 18"/>
                <p:cNvSpPr>
                  <a:spLocks noChangeShapeType="1"/>
                </p:cNvSpPr>
                <p:nvPr/>
              </p:nvSpPr>
              <p:spPr bwMode="auto">
                <a:xfrm>
                  <a:off x="315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75" name="Rectangle 19"/>
                <p:cNvSpPr>
                  <a:spLocks noChangeArrowheads="1"/>
                </p:cNvSpPr>
                <p:nvPr/>
              </p:nvSpPr>
              <p:spPr bwMode="auto">
                <a:xfrm>
                  <a:off x="2728" y="11605"/>
                  <a:ext cx="8155" cy="60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defRPr/>
                  </a:pPr>
                  <a:endParaRPr lang="en-US">
                    <a:solidFill>
                      <a:schemeClr val="tx1"/>
                    </a:solidFill>
                    <a:latin typeface="Arial" pitchFamily="34" charset="0"/>
                    <a:cs typeface="Arial" pitchFamily="34" charset="0"/>
                  </a:endParaRPr>
                </a:p>
              </p:txBody>
            </p:sp>
            <p:sp>
              <p:nvSpPr>
                <p:cNvPr id="17442" name="Line 20"/>
                <p:cNvSpPr>
                  <a:spLocks noChangeShapeType="1"/>
                </p:cNvSpPr>
                <p:nvPr/>
              </p:nvSpPr>
              <p:spPr bwMode="auto">
                <a:xfrm flipH="1">
                  <a:off x="2749" y="6996"/>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43" name="Line 21"/>
                <p:cNvSpPr>
                  <a:spLocks noChangeShapeType="1"/>
                </p:cNvSpPr>
                <p:nvPr/>
              </p:nvSpPr>
              <p:spPr bwMode="auto">
                <a:xfrm flipH="1">
                  <a:off x="2749" y="6493"/>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44" name="Line 22"/>
                <p:cNvSpPr>
                  <a:spLocks noChangeShapeType="1"/>
                </p:cNvSpPr>
                <p:nvPr/>
              </p:nvSpPr>
              <p:spPr bwMode="auto">
                <a:xfrm flipH="1">
                  <a:off x="2749" y="7499"/>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45" name="Line 23"/>
                <p:cNvSpPr>
                  <a:spLocks noChangeShapeType="1"/>
                </p:cNvSpPr>
                <p:nvPr/>
              </p:nvSpPr>
              <p:spPr bwMode="auto">
                <a:xfrm flipH="1">
                  <a:off x="2749" y="7902"/>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46" name="Line 24"/>
                <p:cNvSpPr>
                  <a:spLocks noChangeShapeType="1"/>
                </p:cNvSpPr>
                <p:nvPr/>
              </p:nvSpPr>
              <p:spPr bwMode="auto">
                <a:xfrm flipH="1">
                  <a:off x="2749" y="8305"/>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47" name="Line 25"/>
                <p:cNvSpPr>
                  <a:spLocks noChangeShapeType="1"/>
                </p:cNvSpPr>
                <p:nvPr/>
              </p:nvSpPr>
              <p:spPr bwMode="auto">
                <a:xfrm flipH="1">
                  <a:off x="2749" y="8707"/>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48" name="Line 26"/>
                <p:cNvSpPr>
                  <a:spLocks noChangeShapeType="1"/>
                </p:cNvSpPr>
                <p:nvPr/>
              </p:nvSpPr>
              <p:spPr bwMode="auto">
                <a:xfrm flipH="1">
                  <a:off x="2749" y="9210"/>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49" name="Line 27"/>
                <p:cNvSpPr>
                  <a:spLocks noChangeShapeType="1"/>
                </p:cNvSpPr>
                <p:nvPr/>
              </p:nvSpPr>
              <p:spPr bwMode="auto">
                <a:xfrm flipH="1">
                  <a:off x="2749" y="9714"/>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50" name="Line 28"/>
                <p:cNvSpPr>
                  <a:spLocks noChangeShapeType="1"/>
                </p:cNvSpPr>
                <p:nvPr/>
              </p:nvSpPr>
              <p:spPr bwMode="auto">
                <a:xfrm flipH="1">
                  <a:off x="2749" y="10116"/>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51" name="Line 29"/>
                <p:cNvSpPr>
                  <a:spLocks noChangeShapeType="1"/>
                </p:cNvSpPr>
                <p:nvPr/>
              </p:nvSpPr>
              <p:spPr bwMode="auto">
                <a:xfrm flipH="1">
                  <a:off x="2749" y="10619"/>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52" name="Line 30"/>
                <p:cNvSpPr>
                  <a:spLocks noChangeShapeType="1"/>
                </p:cNvSpPr>
                <p:nvPr/>
              </p:nvSpPr>
              <p:spPr bwMode="auto">
                <a:xfrm flipH="1">
                  <a:off x="2749" y="11022"/>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7453" name="Line 31"/>
                <p:cNvSpPr>
                  <a:spLocks noChangeShapeType="1"/>
                </p:cNvSpPr>
                <p:nvPr/>
              </p:nvSpPr>
              <p:spPr bwMode="auto">
                <a:xfrm flipV="1">
                  <a:off x="3662" y="6493"/>
                  <a:ext cx="6693" cy="4126"/>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88" name="Rectangle 32"/>
                <p:cNvSpPr>
                  <a:spLocks noChangeArrowheads="1"/>
                </p:cNvSpPr>
                <p:nvPr/>
              </p:nvSpPr>
              <p:spPr bwMode="auto">
                <a:xfrm>
                  <a:off x="5973" y="12108"/>
                  <a:ext cx="1000" cy="60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spcAft>
                      <a:spcPts val="1000"/>
                    </a:spcAft>
                    <a:defRPr/>
                  </a:pPr>
                  <a:r>
                    <a:rPr lang="en-US" sz="900">
                      <a:solidFill>
                        <a:schemeClr val="tx1"/>
                      </a:solidFill>
                      <a:cs typeface="Arial" pitchFamily="34" charset="0"/>
                    </a:rPr>
                    <a:t> </a:t>
                  </a:r>
                  <a:r>
                    <a:rPr lang="en-US" sz="900" i="1">
                      <a:solidFill>
                        <a:schemeClr val="tx1"/>
                      </a:solidFill>
                      <a:cs typeface="Arial" pitchFamily="34" charset="0"/>
                    </a:rPr>
                    <a:t>X</a:t>
                  </a:r>
                  <a:r>
                    <a:rPr lang="en-US" sz="900">
                      <a:solidFill>
                        <a:schemeClr val="tx1"/>
                      </a:solidFill>
                      <a:cs typeface="Arial" pitchFamily="34" charset="0"/>
                    </a:rPr>
                    <a:t>   </a:t>
                  </a:r>
                  <a:r>
                    <a:rPr lang="en-US" sz="900" i="1">
                      <a:solidFill>
                        <a:schemeClr val="tx1"/>
                      </a:solidFill>
                      <a:cs typeface="Arial" pitchFamily="34" charset="0"/>
                    </a:rPr>
                    <a:t>X</a:t>
                  </a:r>
                  <a:endParaRPr lang="en-US">
                    <a:solidFill>
                      <a:schemeClr val="tx1"/>
                    </a:solidFill>
                    <a:latin typeface="Arial" pitchFamily="34" charset="0"/>
                    <a:cs typeface="Arial" pitchFamily="34" charset="0"/>
                  </a:endParaRPr>
                </a:p>
              </p:txBody>
            </p:sp>
            <p:sp>
              <p:nvSpPr>
                <p:cNvPr id="19489" name="Oval 33"/>
                <p:cNvSpPr>
                  <a:spLocks noChangeArrowheads="1"/>
                </p:cNvSpPr>
                <p:nvPr/>
              </p:nvSpPr>
              <p:spPr bwMode="auto">
                <a:xfrm>
                  <a:off x="5597" y="9219"/>
                  <a:ext cx="186" cy="184"/>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endParaRPr lang="en-US"/>
                </a:p>
              </p:txBody>
            </p:sp>
            <p:sp>
              <p:nvSpPr>
                <p:cNvPr id="19490" name="Oval 34"/>
                <p:cNvSpPr>
                  <a:spLocks noChangeArrowheads="1"/>
                </p:cNvSpPr>
                <p:nvPr/>
              </p:nvSpPr>
              <p:spPr bwMode="auto">
                <a:xfrm>
                  <a:off x="4786" y="9722"/>
                  <a:ext cx="186" cy="185"/>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endParaRPr lang="en-US"/>
                </a:p>
              </p:txBody>
            </p:sp>
            <p:sp>
              <p:nvSpPr>
                <p:cNvPr id="19491" name="Oval 35"/>
                <p:cNvSpPr>
                  <a:spLocks noChangeArrowheads="1"/>
                </p:cNvSpPr>
                <p:nvPr/>
              </p:nvSpPr>
              <p:spPr bwMode="auto">
                <a:xfrm>
                  <a:off x="6408" y="8816"/>
                  <a:ext cx="186" cy="185"/>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endParaRPr lang="en-US"/>
                </a:p>
              </p:txBody>
            </p:sp>
            <p:sp>
              <p:nvSpPr>
                <p:cNvPr id="19492" name="Oval 36"/>
                <p:cNvSpPr>
                  <a:spLocks noChangeArrowheads="1"/>
                </p:cNvSpPr>
                <p:nvPr/>
              </p:nvSpPr>
              <p:spPr bwMode="auto">
                <a:xfrm>
                  <a:off x="10160" y="6501"/>
                  <a:ext cx="186" cy="185"/>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endParaRPr lang="en-US"/>
                </a:p>
              </p:txBody>
            </p:sp>
            <p:sp>
              <p:nvSpPr>
                <p:cNvPr id="19493" name="Oval 37"/>
                <p:cNvSpPr>
                  <a:spLocks noChangeArrowheads="1"/>
                </p:cNvSpPr>
                <p:nvPr/>
              </p:nvSpPr>
              <p:spPr bwMode="auto">
                <a:xfrm>
                  <a:off x="3670" y="10427"/>
                  <a:ext cx="24" cy="24"/>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endParaRPr lang="en-US"/>
                </a:p>
              </p:txBody>
            </p:sp>
            <p:sp>
              <p:nvSpPr>
                <p:cNvPr id="19494" name="Oval 38"/>
                <p:cNvSpPr>
                  <a:spLocks noChangeArrowheads="1"/>
                </p:cNvSpPr>
                <p:nvPr/>
              </p:nvSpPr>
              <p:spPr bwMode="auto">
                <a:xfrm>
                  <a:off x="8233" y="7609"/>
                  <a:ext cx="186" cy="184"/>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endParaRPr lang="en-US"/>
                </a:p>
              </p:txBody>
            </p:sp>
            <p:sp>
              <p:nvSpPr>
                <p:cNvPr id="19495" name="Oval 39"/>
                <p:cNvSpPr>
                  <a:spLocks noChangeArrowheads="1"/>
                </p:cNvSpPr>
                <p:nvPr/>
              </p:nvSpPr>
              <p:spPr bwMode="auto">
                <a:xfrm>
                  <a:off x="9146" y="7105"/>
                  <a:ext cx="186" cy="185"/>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endParaRPr lang="en-US"/>
                </a:p>
              </p:txBody>
            </p:sp>
            <p:sp>
              <p:nvSpPr>
                <p:cNvPr id="19496" name="Oval 40"/>
                <p:cNvSpPr>
                  <a:spLocks noChangeArrowheads="1"/>
                </p:cNvSpPr>
                <p:nvPr/>
              </p:nvSpPr>
              <p:spPr bwMode="auto">
                <a:xfrm>
                  <a:off x="7219" y="8212"/>
                  <a:ext cx="186" cy="185"/>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endParaRPr lang="en-US"/>
                </a:p>
              </p:txBody>
            </p:sp>
            <p:sp>
              <p:nvSpPr>
                <p:cNvPr id="17481" name="Line 41"/>
                <p:cNvSpPr>
                  <a:spLocks noChangeShapeType="1"/>
                </p:cNvSpPr>
                <p:nvPr/>
              </p:nvSpPr>
              <p:spPr bwMode="auto">
                <a:xfrm>
                  <a:off x="2574" y="11700"/>
                  <a:ext cx="8241"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9498" name="Rectangle 42"/>
              <p:cNvSpPr>
                <a:spLocks noChangeArrowheads="1"/>
              </p:cNvSpPr>
              <p:nvPr/>
            </p:nvSpPr>
            <p:spPr bwMode="auto">
              <a:xfrm>
                <a:off x="1776" y="8647"/>
                <a:ext cx="1001" cy="60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spcAft>
                    <a:spcPts val="1000"/>
                  </a:spcAft>
                  <a:defRPr/>
                </a:pPr>
                <a:r>
                  <a:rPr lang="en-US" sz="900">
                    <a:solidFill>
                      <a:schemeClr val="tx1"/>
                    </a:solidFill>
                    <a:cs typeface="Arial" pitchFamily="34" charset="0"/>
                  </a:rPr>
                  <a:t> </a:t>
                </a:r>
                <a:r>
                  <a:rPr lang="en-US" sz="900" i="1">
                    <a:solidFill>
                      <a:schemeClr val="tx1"/>
                    </a:solidFill>
                    <a:cs typeface="Arial" pitchFamily="34" charset="0"/>
                  </a:rPr>
                  <a:t>Y</a:t>
                </a:r>
                <a:endParaRPr lang="en-US">
                  <a:solidFill>
                    <a:schemeClr val="tx1"/>
                  </a:solidFill>
                  <a:latin typeface="Arial" pitchFamily="34" charset="0"/>
                  <a:cs typeface="Arial" pitchFamily="34" charset="0"/>
                </a:endParaRPr>
              </a:p>
            </p:txBody>
          </p:sp>
        </p:grpSp>
        <p:sp>
          <p:nvSpPr>
            <p:cNvPr id="19499" name="Text Box 43"/>
            <p:cNvSpPr txBox="1">
              <a:spLocks noChangeArrowheads="1"/>
            </p:cNvSpPr>
            <p:nvPr/>
          </p:nvSpPr>
          <p:spPr bwMode="auto">
            <a:xfrm>
              <a:off x="2306" y="11747"/>
              <a:ext cx="7690" cy="107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spcAft>
                  <a:spcPts val="1000"/>
                </a:spcAft>
                <a:defRPr/>
              </a:pPr>
              <a:r>
                <a:rPr lang="en-US" sz="1600" dirty="0" err="1">
                  <a:solidFill>
                    <a:schemeClr val="bg1"/>
                  </a:solidFill>
                  <a:cs typeface="Arial" pitchFamily="34" charset="0"/>
                </a:rPr>
                <a:t>Korelasi</a:t>
              </a:r>
              <a:r>
                <a:rPr lang="en-US" sz="1600" dirty="0">
                  <a:solidFill>
                    <a:schemeClr val="bg1"/>
                  </a:solidFill>
                  <a:cs typeface="Arial" pitchFamily="34" charset="0"/>
                </a:rPr>
                <a:t> </a:t>
              </a:r>
              <a:r>
                <a:rPr lang="en-US" sz="1600" dirty="0" err="1">
                  <a:solidFill>
                    <a:schemeClr val="bg1"/>
                  </a:solidFill>
                  <a:cs typeface="Arial" pitchFamily="34" charset="0"/>
                </a:rPr>
                <a:t>Positif</a:t>
              </a:r>
              <a:r>
                <a:rPr lang="en-US" sz="1600" dirty="0">
                  <a:solidFill>
                    <a:schemeClr val="bg1"/>
                  </a:solidFill>
                  <a:cs typeface="Arial" pitchFamily="34" charset="0"/>
                </a:rPr>
                <a:t> </a:t>
              </a:r>
              <a:r>
                <a:rPr lang="en-US" sz="1600" dirty="0" err="1">
                  <a:solidFill>
                    <a:schemeClr val="bg1"/>
                  </a:solidFill>
                  <a:cs typeface="Arial" pitchFamily="34" charset="0"/>
                </a:rPr>
                <a:t>Sempurna</a:t>
              </a:r>
              <a:endParaRPr lang="en-US" sz="1600" dirty="0">
                <a:solidFill>
                  <a:schemeClr val="bg1"/>
                </a:solidFill>
                <a:latin typeface="Arial" pitchFamily="34" charset="0"/>
                <a:cs typeface="Arial" pitchFamily="34" charset="0"/>
              </a:endParaRPr>
            </a:p>
          </p:txBody>
        </p:sp>
      </p:grpSp>
      <p:sp>
        <p:nvSpPr>
          <p:cNvPr id="17412" name="TextBox 45"/>
          <p:cNvSpPr txBox="1">
            <a:spLocks noChangeArrowheads="1"/>
          </p:cNvSpPr>
          <p:nvPr/>
        </p:nvSpPr>
        <p:spPr bwMode="auto">
          <a:xfrm>
            <a:off x="457200" y="1143000"/>
            <a:ext cx="73914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Calibri" panose="020F0502020204030204" pitchFamily="34" charset="0"/>
              <a:buAutoNum type="arabicPeriod"/>
            </a:pPr>
            <a:r>
              <a:rPr lang="en-US" altLang="en-US" sz="1800">
                <a:latin typeface="Arial" panose="020B0604020202020204" pitchFamily="34" charset="0"/>
              </a:rPr>
              <a:t>Jika korelasi antara variable X dan variable Y merupakan Korelasi Positif Maksimal atau Korelasi Positif Tertinggi atau Korelasi Positif Sempurna, pencaran titik apabila dihubungkan antara satu dengan yang lain akan membentuk satu buah garis lurus yang condong ke arah kanan.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1401762"/>
          </a:xfrm>
        </p:spPr>
        <p:txBody>
          <a:bodyPr/>
          <a:lstStyle/>
          <a:p>
            <a:pPr marL="342900" indent="-342900" algn="l" eaLnBrk="1" hangingPunct="1">
              <a:buFont typeface="Calibri" panose="020F0502020204030204" pitchFamily="34" charset="0"/>
              <a:buAutoNum type="arabicPeriod" startAt="2"/>
            </a:pPr>
            <a:r>
              <a:rPr lang="en-US" altLang="en-US" sz="1800"/>
              <a:t>Jika korelasi antra variable X dan Varibale Y merupakan Korelasi Negatif Maksimal atau Korelasi Negatif Tertinggi atau Korelasi Negatf Sempurna, maka pencaran titik apabila dihubungkan satu sama yang lain akan membentuk satu buah garis luurs yang condong ke arah kiri.</a:t>
            </a:r>
          </a:p>
        </p:txBody>
      </p:sp>
      <p:grpSp>
        <p:nvGrpSpPr>
          <p:cNvPr id="18435" name="Group 82"/>
          <p:cNvGrpSpPr>
            <a:grpSpLocks noChangeAspect="1"/>
          </p:cNvGrpSpPr>
          <p:nvPr/>
        </p:nvGrpSpPr>
        <p:grpSpPr bwMode="auto">
          <a:xfrm>
            <a:off x="2743200" y="2209800"/>
            <a:ext cx="4240213" cy="3276600"/>
            <a:chOff x="2181" y="5020"/>
            <a:chExt cx="8479" cy="8003"/>
          </a:xfrm>
        </p:grpSpPr>
        <p:sp>
          <p:nvSpPr>
            <p:cNvPr id="20563" name="AutoShape 83"/>
            <p:cNvSpPr>
              <a:spLocks noChangeAspect="1" noChangeArrowheads="1"/>
            </p:cNvSpPr>
            <p:nvPr/>
          </p:nvSpPr>
          <p:spPr bwMode="auto">
            <a:xfrm>
              <a:off x="2181" y="5020"/>
              <a:ext cx="8479" cy="8003"/>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lstStyle/>
            <a:p>
              <a:pPr eaLnBrk="1" hangingPunct="1">
                <a:defRPr/>
              </a:pPr>
              <a:endParaRPr lang="en-US"/>
            </a:p>
          </p:txBody>
        </p:sp>
        <p:grpSp>
          <p:nvGrpSpPr>
            <p:cNvPr id="18439" name="Group 84"/>
            <p:cNvGrpSpPr>
              <a:grpSpLocks/>
            </p:cNvGrpSpPr>
            <p:nvPr/>
          </p:nvGrpSpPr>
          <p:grpSpPr bwMode="auto">
            <a:xfrm>
              <a:off x="2360" y="5425"/>
              <a:ext cx="6887" cy="5692"/>
              <a:chOff x="2360" y="5425"/>
              <a:chExt cx="9146" cy="6323"/>
            </a:xfrm>
          </p:grpSpPr>
          <p:sp>
            <p:nvSpPr>
              <p:cNvPr id="18443" name="Line 85"/>
              <p:cNvSpPr>
                <a:spLocks noChangeAspect="1" noChangeShapeType="1"/>
              </p:cNvSpPr>
              <p:nvPr/>
            </p:nvSpPr>
            <p:spPr bwMode="auto">
              <a:xfrm>
                <a:off x="7313" y="1050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44" name="Line 86"/>
              <p:cNvSpPr>
                <a:spLocks noChangeAspect="1" noChangeShapeType="1"/>
              </p:cNvSpPr>
              <p:nvPr/>
            </p:nvSpPr>
            <p:spPr bwMode="auto">
              <a:xfrm>
                <a:off x="6603" y="1050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45" name="Line 87"/>
              <p:cNvSpPr>
                <a:spLocks noChangeAspect="1" noChangeShapeType="1"/>
              </p:cNvSpPr>
              <p:nvPr/>
            </p:nvSpPr>
            <p:spPr bwMode="auto">
              <a:xfrm>
                <a:off x="8023" y="1050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46" name="Line 88"/>
              <p:cNvSpPr>
                <a:spLocks noChangeAspect="1" noChangeShapeType="1"/>
              </p:cNvSpPr>
              <p:nvPr/>
            </p:nvSpPr>
            <p:spPr bwMode="auto">
              <a:xfrm>
                <a:off x="8732" y="1050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47" name="Line 89"/>
              <p:cNvSpPr>
                <a:spLocks noChangeAspect="1" noChangeShapeType="1"/>
              </p:cNvSpPr>
              <p:nvPr/>
            </p:nvSpPr>
            <p:spPr bwMode="auto">
              <a:xfrm>
                <a:off x="9442" y="1050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48" name="Line 90"/>
              <p:cNvSpPr>
                <a:spLocks noChangeAspect="1" noChangeShapeType="1"/>
              </p:cNvSpPr>
              <p:nvPr/>
            </p:nvSpPr>
            <p:spPr bwMode="auto">
              <a:xfrm>
                <a:off x="10254" y="1050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49" name="Line 91"/>
              <p:cNvSpPr>
                <a:spLocks noChangeAspect="1" noChangeShapeType="1"/>
              </p:cNvSpPr>
              <p:nvPr/>
            </p:nvSpPr>
            <p:spPr bwMode="auto">
              <a:xfrm>
                <a:off x="11065" y="1050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50" name="Line 92"/>
              <p:cNvSpPr>
                <a:spLocks noChangeAspect="1" noChangeShapeType="1"/>
              </p:cNvSpPr>
              <p:nvPr/>
            </p:nvSpPr>
            <p:spPr bwMode="auto">
              <a:xfrm>
                <a:off x="5893" y="1050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51" name="Line 93"/>
              <p:cNvSpPr>
                <a:spLocks noChangeAspect="1" noChangeShapeType="1"/>
              </p:cNvSpPr>
              <p:nvPr/>
            </p:nvSpPr>
            <p:spPr bwMode="auto">
              <a:xfrm>
                <a:off x="5183" y="1050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52" name="Line 94"/>
              <p:cNvSpPr>
                <a:spLocks noChangeAspect="1" noChangeShapeType="1"/>
              </p:cNvSpPr>
              <p:nvPr/>
            </p:nvSpPr>
            <p:spPr bwMode="auto">
              <a:xfrm>
                <a:off x="4473" y="1050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53" name="Line 95"/>
              <p:cNvSpPr>
                <a:spLocks noChangeAspect="1" noChangeShapeType="1"/>
              </p:cNvSpPr>
              <p:nvPr/>
            </p:nvSpPr>
            <p:spPr bwMode="auto">
              <a:xfrm>
                <a:off x="3763" y="1050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76" name="Rectangle 96"/>
              <p:cNvSpPr>
                <a:spLocks noChangeAspect="1" noChangeArrowheads="1"/>
              </p:cNvSpPr>
              <p:nvPr/>
            </p:nvSpPr>
            <p:spPr bwMode="auto">
              <a:xfrm>
                <a:off x="3350" y="10571"/>
                <a:ext cx="8156" cy="60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lIns="33147" tIns="16574" rIns="33147" bIns="16574"/>
              <a:lstStyle/>
              <a:p>
                <a:pPr eaLnBrk="1" hangingPunct="1">
                  <a:defRPr/>
                </a:pPr>
                <a:endParaRPr lang="en-US">
                  <a:solidFill>
                    <a:schemeClr val="tx1"/>
                  </a:solidFill>
                  <a:latin typeface="Arial" pitchFamily="34" charset="0"/>
                  <a:cs typeface="Arial" pitchFamily="34" charset="0"/>
                </a:endParaRPr>
              </a:p>
            </p:txBody>
          </p:sp>
          <p:sp>
            <p:nvSpPr>
              <p:cNvPr id="18457" name="Line 97"/>
              <p:cNvSpPr>
                <a:spLocks noChangeAspect="1" noChangeShapeType="1"/>
              </p:cNvSpPr>
              <p:nvPr/>
            </p:nvSpPr>
            <p:spPr bwMode="auto">
              <a:xfrm flipH="1">
                <a:off x="3358" y="6276"/>
                <a:ext cx="20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58" name="Line 98"/>
              <p:cNvSpPr>
                <a:spLocks noChangeAspect="1" noChangeShapeType="1"/>
              </p:cNvSpPr>
              <p:nvPr/>
            </p:nvSpPr>
            <p:spPr bwMode="auto">
              <a:xfrm flipH="1">
                <a:off x="3358" y="5773"/>
                <a:ext cx="20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59" name="Line 99"/>
              <p:cNvSpPr>
                <a:spLocks noChangeAspect="1" noChangeShapeType="1"/>
              </p:cNvSpPr>
              <p:nvPr/>
            </p:nvSpPr>
            <p:spPr bwMode="auto">
              <a:xfrm flipH="1">
                <a:off x="3358" y="6779"/>
                <a:ext cx="20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60" name="Line 100"/>
              <p:cNvSpPr>
                <a:spLocks noChangeAspect="1" noChangeShapeType="1"/>
              </p:cNvSpPr>
              <p:nvPr/>
            </p:nvSpPr>
            <p:spPr bwMode="auto">
              <a:xfrm flipH="1">
                <a:off x="3358" y="7182"/>
                <a:ext cx="20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61" name="Line 101"/>
              <p:cNvSpPr>
                <a:spLocks noChangeAspect="1" noChangeShapeType="1"/>
              </p:cNvSpPr>
              <p:nvPr/>
            </p:nvSpPr>
            <p:spPr bwMode="auto">
              <a:xfrm flipH="1">
                <a:off x="3358" y="7585"/>
                <a:ext cx="20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62" name="Line 102"/>
              <p:cNvSpPr>
                <a:spLocks noChangeAspect="1" noChangeShapeType="1"/>
              </p:cNvSpPr>
              <p:nvPr/>
            </p:nvSpPr>
            <p:spPr bwMode="auto">
              <a:xfrm flipH="1">
                <a:off x="3358" y="7987"/>
                <a:ext cx="20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63" name="Line 103"/>
              <p:cNvSpPr>
                <a:spLocks noChangeAspect="1" noChangeShapeType="1"/>
              </p:cNvSpPr>
              <p:nvPr/>
            </p:nvSpPr>
            <p:spPr bwMode="auto">
              <a:xfrm flipH="1">
                <a:off x="3358" y="8490"/>
                <a:ext cx="20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64" name="Line 104"/>
              <p:cNvSpPr>
                <a:spLocks noChangeAspect="1" noChangeShapeType="1"/>
              </p:cNvSpPr>
              <p:nvPr/>
            </p:nvSpPr>
            <p:spPr bwMode="auto">
              <a:xfrm flipH="1">
                <a:off x="3358" y="8994"/>
                <a:ext cx="20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65" name="Line 105"/>
              <p:cNvSpPr>
                <a:spLocks noChangeAspect="1" noChangeShapeType="1"/>
              </p:cNvSpPr>
              <p:nvPr/>
            </p:nvSpPr>
            <p:spPr bwMode="auto">
              <a:xfrm flipH="1">
                <a:off x="3358" y="9396"/>
                <a:ext cx="20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66" name="Line 106"/>
              <p:cNvSpPr>
                <a:spLocks noChangeAspect="1" noChangeShapeType="1"/>
              </p:cNvSpPr>
              <p:nvPr/>
            </p:nvSpPr>
            <p:spPr bwMode="auto">
              <a:xfrm flipH="1">
                <a:off x="3358" y="9899"/>
                <a:ext cx="20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8467" name="Line 107"/>
              <p:cNvSpPr>
                <a:spLocks noChangeAspect="1" noChangeShapeType="1"/>
              </p:cNvSpPr>
              <p:nvPr/>
            </p:nvSpPr>
            <p:spPr bwMode="auto">
              <a:xfrm flipH="1">
                <a:off x="3358" y="10302"/>
                <a:ext cx="202"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88" name="Rectangle 108"/>
              <p:cNvSpPr>
                <a:spLocks noChangeAspect="1" noChangeArrowheads="1"/>
              </p:cNvSpPr>
              <p:nvPr/>
            </p:nvSpPr>
            <p:spPr bwMode="auto">
              <a:xfrm>
                <a:off x="2925" y="5425"/>
                <a:ext cx="530" cy="542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lIns="33147" tIns="16574" rIns="33147" bIns="16574"/>
              <a:lstStyle/>
              <a:p>
                <a:pPr eaLnBrk="1" hangingPunct="1">
                  <a:defRPr/>
                </a:pPr>
                <a:endParaRPr lang="en-US">
                  <a:solidFill>
                    <a:schemeClr val="tx1"/>
                  </a:solidFill>
                  <a:latin typeface="Arial" pitchFamily="34" charset="0"/>
                  <a:cs typeface="Arial" pitchFamily="34" charset="0"/>
                </a:endParaRPr>
              </a:p>
            </p:txBody>
          </p:sp>
          <p:sp>
            <p:nvSpPr>
              <p:cNvPr id="18471" name="Line 109"/>
              <p:cNvSpPr>
                <a:spLocks noChangeAspect="1" noChangeShapeType="1"/>
              </p:cNvSpPr>
              <p:nvPr/>
            </p:nvSpPr>
            <p:spPr bwMode="auto">
              <a:xfrm flipH="1" flipV="1">
                <a:off x="4339" y="5806"/>
                <a:ext cx="6694" cy="4126"/>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90" name="Rectangle 110"/>
              <p:cNvSpPr>
                <a:spLocks noChangeAspect="1" noChangeArrowheads="1"/>
              </p:cNvSpPr>
              <p:nvPr/>
            </p:nvSpPr>
            <p:spPr bwMode="auto">
              <a:xfrm>
                <a:off x="6601" y="11143"/>
                <a:ext cx="999" cy="60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lIns="33147" tIns="16574" rIns="33147" bIns="16574"/>
              <a:lstStyle/>
              <a:p>
                <a:pPr eaLnBrk="1" hangingPunct="1">
                  <a:spcAft>
                    <a:spcPts val="1000"/>
                  </a:spcAft>
                  <a:defRPr/>
                </a:pPr>
                <a:r>
                  <a:rPr lang="en-US" sz="900" dirty="0">
                    <a:solidFill>
                      <a:srgbClr val="000000"/>
                    </a:solidFill>
                    <a:cs typeface="Arial" pitchFamily="34" charset="0"/>
                  </a:rPr>
                  <a:t>    </a:t>
                </a:r>
                <a:r>
                  <a:rPr lang="en-US" sz="900" i="1" dirty="0">
                    <a:solidFill>
                      <a:srgbClr val="000000"/>
                    </a:solidFill>
                    <a:cs typeface="Arial" pitchFamily="34" charset="0"/>
                  </a:rPr>
                  <a:t>X</a:t>
                </a:r>
                <a:r>
                  <a:rPr lang="en-US" sz="900" dirty="0">
                    <a:solidFill>
                      <a:srgbClr val="000000"/>
                    </a:solidFill>
                    <a:cs typeface="Arial" pitchFamily="34" charset="0"/>
                  </a:rPr>
                  <a:t> </a:t>
                </a:r>
                <a:r>
                  <a:rPr lang="en-US" sz="900" i="1" dirty="0" err="1">
                    <a:solidFill>
                      <a:srgbClr val="FF3101"/>
                    </a:solidFill>
                    <a:cs typeface="Arial" pitchFamily="34" charset="0"/>
                  </a:rPr>
                  <a:t>X</a:t>
                </a:r>
                <a:endParaRPr lang="en-US" dirty="0">
                  <a:solidFill>
                    <a:schemeClr val="tx1"/>
                  </a:solidFill>
                  <a:latin typeface="Arial" pitchFamily="34" charset="0"/>
                  <a:cs typeface="Arial" pitchFamily="34" charset="0"/>
                </a:endParaRPr>
              </a:p>
            </p:txBody>
          </p:sp>
          <p:sp>
            <p:nvSpPr>
              <p:cNvPr id="20591" name="Rectangle 111"/>
              <p:cNvSpPr>
                <a:spLocks noChangeAspect="1" noChangeArrowheads="1"/>
              </p:cNvSpPr>
              <p:nvPr/>
            </p:nvSpPr>
            <p:spPr bwMode="auto">
              <a:xfrm>
                <a:off x="2360" y="7712"/>
                <a:ext cx="796" cy="604"/>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lIns="33147" tIns="16574" rIns="33147" bIns="16574"/>
              <a:lstStyle/>
              <a:p>
                <a:pPr eaLnBrk="1" hangingPunct="1">
                  <a:spcAft>
                    <a:spcPts val="1000"/>
                  </a:spcAft>
                  <a:defRPr/>
                </a:pPr>
                <a:r>
                  <a:rPr lang="en-US" sz="900">
                    <a:solidFill>
                      <a:srgbClr val="000000"/>
                    </a:solidFill>
                    <a:cs typeface="Arial" pitchFamily="34" charset="0"/>
                  </a:rPr>
                  <a:t> </a:t>
                </a:r>
                <a:r>
                  <a:rPr lang="en-US" sz="900" i="1">
                    <a:solidFill>
                      <a:srgbClr val="000000"/>
                    </a:solidFill>
                    <a:cs typeface="Arial" pitchFamily="34" charset="0"/>
                  </a:rPr>
                  <a:t>Y</a:t>
                </a:r>
                <a:r>
                  <a:rPr lang="en-US" sz="900">
                    <a:solidFill>
                      <a:srgbClr val="000000"/>
                    </a:solidFill>
                    <a:cs typeface="Arial" pitchFamily="34" charset="0"/>
                  </a:rPr>
                  <a:t>  </a:t>
                </a:r>
                <a:r>
                  <a:rPr lang="en-US" sz="900" b="1" i="1">
                    <a:solidFill>
                      <a:srgbClr val="FFFFFF"/>
                    </a:solidFill>
                    <a:cs typeface="Arial" pitchFamily="34" charset="0"/>
                  </a:rPr>
                  <a:t>Y</a:t>
                </a:r>
                <a:endParaRPr lang="en-US">
                  <a:solidFill>
                    <a:schemeClr val="tx1"/>
                  </a:solidFill>
                  <a:latin typeface="Arial" pitchFamily="34" charset="0"/>
                  <a:cs typeface="Arial" pitchFamily="34" charset="0"/>
                </a:endParaRPr>
              </a:p>
            </p:txBody>
          </p:sp>
          <p:sp>
            <p:nvSpPr>
              <p:cNvPr id="20592" name="Oval 112"/>
              <p:cNvSpPr>
                <a:spLocks noChangeAspect="1" noChangeArrowheads="1"/>
              </p:cNvSpPr>
              <p:nvPr/>
            </p:nvSpPr>
            <p:spPr bwMode="auto">
              <a:xfrm>
                <a:off x="4380" y="5781"/>
                <a:ext cx="186" cy="185"/>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eaLnBrk="1" hangingPunct="1">
                  <a:defRPr/>
                </a:pPr>
                <a:endParaRPr lang="en-US"/>
              </a:p>
            </p:txBody>
          </p:sp>
          <p:sp>
            <p:nvSpPr>
              <p:cNvPr id="20593" name="Oval 113"/>
              <p:cNvSpPr>
                <a:spLocks noChangeAspect="1" noChangeArrowheads="1"/>
              </p:cNvSpPr>
              <p:nvPr/>
            </p:nvSpPr>
            <p:spPr bwMode="auto">
              <a:xfrm>
                <a:off x="7524" y="7694"/>
                <a:ext cx="186" cy="18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eaLnBrk="1" hangingPunct="1">
                  <a:defRPr/>
                </a:pPr>
                <a:endParaRPr lang="en-US"/>
              </a:p>
            </p:txBody>
          </p:sp>
          <p:sp>
            <p:nvSpPr>
              <p:cNvPr id="20594" name="Oval 114"/>
              <p:cNvSpPr>
                <a:spLocks noChangeAspect="1" noChangeArrowheads="1"/>
              </p:cNvSpPr>
              <p:nvPr/>
            </p:nvSpPr>
            <p:spPr bwMode="auto">
              <a:xfrm>
                <a:off x="5191" y="6285"/>
                <a:ext cx="186" cy="18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eaLnBrk="1" hangingPunct="1">
                  <a:defRPr/>
                </a:pPr>
                <a:endParaRPr lang="en-US"/>
              </a:p>
            </p:txBody>
          </p:sp>
          <p:sp>
            <p:nvSpPr>
              <p:cNvPr id="20595" name="Oval 115"/>
              <p:cNvSpPr>
                <a:spLocks noChangeAspect="1" noChangeArrowheads="1"/>
              </p:cNvSpPr>
              <p:nvPr/>
            </p:nvSpPr>
            <p:spPr bwMode="auto">
              <a:xfrm>
                <a:off x="6003" y="6788"/>
                <a:ext cx="186" cy="18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eaLnBrk="1" hangingPunct="1">
                  <a:defRPr/>
                </a:pPr>
                <a:endParaRPr lang="en-US"/>
              </a:p>
            </p:txBody>
          </p:sp>
          <p:sp>
            <p:nvSpPr>
              <p:cNvPr id="20596" name="Oval 116"/>
              <p:cNvSpPr>
                <a:spLocks noChangeAspect="1" noChangeArrowheads="1"/>
              </p:cNvSpPr>
              <p:nvPr/>
            </p:nvSpPr>
            <p:spPr bwMode="auto">
              <a:xfrm>
                <a:off x="6713" y="7291"/>
                <a:ext cx="186" cy="185"/>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eaLnBrk="1" hangingPunct="1">
                  <a:defRPr/>
                </a:pPr>
                <a:endParaRPr lang="en-US"/>
              </a:p>
            </p:txBody>
          </p:sp>
          <p:sp>
            <p:nvSpPr>
              <p:cNvPr id="20597" name="Oval 117"/>
              <p:cNvSpPr>
                <a:spLocks noChangeAspect="1" noChangeArrowheads="1"/>
              </p:cNvSpPr>
              <p:nvPr/>
            </p:nvSpPr>
            <p:spPr bwMode="auto">
              <a:xfrm>
                <a:off x="9856" y="9203"/>
                <a:ext cx="186" cy="185"/>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eaLnBrk="1" hangingPunct="1">
                  <a:defRPr/>
                </a:pPr>
                <a:endParaRPr lang="en-US"/>
              </a:p>
            </p:txBody>
          </p:sp>
          <p:sp>
            <p:nvSpPr>
              <p:cNvPr id="20598" name="Oval 118"/>
              <p:cNvSpPr>
                <a:spLocks noChangeAspect="1" noChangeArrowheads="1"/>
              </p:cNvSpPr>
              <p:nvPr/>
            </p:nvSpPr>
            <p:spPr bwMode="auto">
              <a:xfrm>
                <a:off x="9248" y="8801"/>
                <a:ext cx="186" cy="18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eaLnBrk="1" hangingPunct="1">
                  <a:defRPr/>
                </a:pPr>
                <a:endParaRPr lang="en-US"/>
              </a:p>
            </p:txBody>
          </p:sp>
          <p:sp>
            <p:nvSpPr>
              <p:cNvPr id="20599" name="Oval 119"/>
              <p:cNvSpPr>
                <a:spLocks noChangeAspect="1" noChangeArrowheads="1"/>
              </p:cNvSpPr>
              <p:nvPr/>
            </p:nvSpPr>
            <p:spPr bwMode="auto">
              <a:xfrm>
                <a:off x="8640" y="8398"/>
                <a:ext cx="185" cy="185"/>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eaLnBrk="1" hangingPunct="1">
                  <a:defRPr/>
                </a:pPr>
                <a:endParaRPr lang="en-US"/>
              </a:p>
            </p:txBody>
          </p:sp>
          <p:sp>
            <p:nvSpPr>
              <p:cNvPr id="20600" name="Oval 120"/>
              <p:cNvSpPr>
                <a:spLocks noChangeAspect="1" noChangeArrowheads="1"/>
              </p:cNvSpPr>
              <p:nvPr/>
            </p:nvSpPr>
            <p:spPr bwMode="auto">
              <a:xfrm>
                <a:off x="8110" y="8247"/>
                <a:ext cx="186" cy="18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eaLnBrk="1" hangingPunct="1">
                  <a:defRPr/>
                </a:pPr>
                <a:endParaRPr lang="en-US"/>
              </a:p>
            </p:txBody>
          </p:sp>
          <p:sp>
            <p:nvSpPr>
              <p:cNvPr id="20601" name="Oval 121"/>
              <p:cNvSpPr>
                <a:spLocks noChangeAspect="1" noChangeArrowheads="1"/>
              </p:cNvSpPr>
              <p:nvPr/>
            </p:nvSpPr>
            <p:spPr bwMode="auto">
              <a:xfrm>
                <a:off x="10668" y="9707"/>
                <a:ext cx="186" cy="18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eaLnBrk="1" hangingPunct="1">
                  <a:defRPr/>
                </a:pPr>
                <a:endParaRPr lang="en-US"/>
              </a:p>
            </p:txBody>
          </p:sp>
          <p:sp>
            <p:nvSpPr>
              <p:cNvPr id="18508" name="Line 122"/>
              <p:cNvSpPr>
                <a:spLocks noChangeAspect="1" noChangeShapeType="1"/>
              </p:cNvSpPr>
              <p:nvPr/>
            </p:nvSpPr>
            <p:spPr bwMode="auto">
              <a:xfrm flipV="1">
                <a:off x="3349" y="5425"/>
                <a:ext cx="0" cy="552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509" name="Line 123"/>
              <p:cNvSpPr>
                <a:spLocks noChangeAspect="1" noChangeShapeType="1"/>
              </p:cNvSpPr>
              <p:nvPr/>
            </p:nvSpPr>
            <p:spPr bwMode="auto">
              <a:xfrm>
                <a:off x="3067" y="10571"/>
                <a:ext cx="8425"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0604" name="Text Box 124"/>
            <p:cNvSpPr txBox="1">
              <a:spLocks noChangeArrowheads="1"/>
            </p:cNvSpPr>
            <p:nvPr/>
          </p:nvSpPr>
          <p:spPr bwMode="auto">
            <a:xfrm>
              <a:off x="2464" y="11880"/>
              <a:ext cx="8196" cy="114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lstStyle/>
            <a:p>
              <a:pPr algn="ctr" eaLnBrk="1" hangingPunct="1">
                <a:spcAft>
                  <a:spcPts val="1000"/>
                </a:spcAft>
                <a:defRPr/>
              </a:pPr>
              <a:r>
                <a:rPr lang="en-US" sz="1600" dirty="0" err="1">
                  <a:solidFill>
                    <a:schemeClr val="bg1"/>
                  </a:solidFill>
                  <a:cs typeface="Arial" pitchFamily="34" charset="0"/>
                </a:rPr>
                <a:t>Korelasi</a:t>
              </a:r>
              <a:r>
                <a:rPr lang="en-US" sz="1600" dirty="0">
                  <a:solidFill>
                    <a:schemeClr val="bg1"/>
                  </a:solidFill>
                  <a:cs typeface="Arial" pitchFamily="34" charset="0"/>
                </a:rPr>
                <a:t> </a:t>
              </a:r>
              <a:r>
                <a:rPr lang="en-US" sz="1600" dirty="0" err="1">
                  <a:solidFill>
                    <a:schemeClr val="bg1"/>
                  </a:solidFill>
                  <a:cs typeface="Arial" pitchFamily="34" charset="0"/>
                </a:rPr>
                <a:t>Negatif</a:t>
              </a:r>
              <a:r>
                <a:rPr lang="en-US" sz="1600" dirty="0">
                  <a:solidFill>
                    <a:schemeClr val="bg1"/>
                  </a:solidFill>
                  <a:cs typeface="Arial" pitchFamily="34" charset="0"/>
                </a:rPr>
                <a:t> </a:t>
              </a:r>
              <a:r>
                <a:rPr lang="en-US" sz="1600" dirty="0" err="1">
                  <a:solidFill>
                    <a:schemeClr val="bg1"/>
                  </a:solidFill>
                  <a:cs typeface="Arial" pitchFamily="34" charset="0"/>
                </a:rPr>
                <a:t>Sempurna</a:t>
              </a:r>
              <a:endParaRPr lang="en-US" sz="1600" dirty="0">
                <a:solidFill>
                  <a:schemeClr val="bg1"/>
                </a:solidFill>
                <a:latin typeface="Arial" pitchFamily="34" charset="0"/>
                <a:cs typeface="Arial"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457200" y="914400"/>
            <a:ext cx="8229600" cy="1323975"/>
          </a:xfrm>
        </p:spPr>
        <p:txBody>
          <a:bodyPr>
            <a:spAutoFit/>
          </a:bodyPr>
          <a:lstStyle/>
          <a:p>
            <a:pPr marL="457200" indent="-457200" algn="l" eaLnBrk="1" hangingPunct="1">
              <a:buFont typeface="Calibri" panose="020F0502020204030204" pitchFamily="34" charset="0"/>
              <a:buAutoNum type="arabicPeriod" startAt="3"/>
            </a:pPr>
            <a:r>
              <a:rPr lang="en-US" altLang="en-US" sz="2000"/>
              <a:t>Jika korelasi antara variable X dan variable Y merupakan Korelasi Positif Yang Tinggi atau Kuat, maka pencaran titiknya sedikit menjauhi garis linear (lurus), yaitu titik tersebut terpencar atau berada di sekitar garis lurus tersebut dengan kecondongan ke arah kanan.</a:t>
            </a:r>
          </a:p>
        </p:txBody>
      </p:sp>
      <p:grpSp>
        <p:nvGrpSpPr>
          <p:cNvPr id="19459" name="Group 2"/>
          <p:cNvGrpSpPr>
            <a:grpSpLocks/>
          </p:cNvGrpSpPr>
          <p:nvPr/>
        </p:nvGrpSpPr>
        <p:grpSpPr bwMode="auto">
          <a:xfrm>
            <a:off x="1981200" y="2590800"/>
            <a:ext cx="3429000" cy="3048000"/>
            <a:chOff x="1776" y="5314"/>
            <a:chExt cx="8750" cy="7863"/>
          </a:xfrm>
        </p:grpSpPr>
        <p:sp>
          <p:nvSpPr>
            <p:cNvPr id="5" name="AutoShape 3"/>
            <p:cNvSpPr>
              <a:spLocks noChangeArrowheads="1"/>
            </p:cNvSpPr>
            <p:nvPr/>
          </p:nvSpPr>
          <p:spPr bwMode="auto">
            <a:xfrm>
              <a:off x="1776" y="5314"/>
              <a:ext cx="8750" cy="786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eaLnBrk="1" hangingPunct="1">
                <a:defRPr/>
              </a:pPr>
              <a:endParaRPr lang="en-US"/>
            </a:p>
          </p:txBody>
        </p:sp>
        <p:grpSp>
          <p:nvGrpSpPr>
            <p:cNvPr id="19464" name="Group 4"/>
            <p:cNvGrpSpPr>
              <a:grpSpLocks/>
            </p:cNvGrpSpPr>
            <p:nvPr/>
          </p:nvGrpSpPr>
          <p:grpSpPr bwMode="auto">
            <a:xfrm>
              <a:off x="2570" y="5671"/>
              <a:ext cx="6362" cy="5719"/>
              <a:chOff x="1776" y="6145"/>
              <a:chExt cx="9107" cy="6567"/>
            </a:xfrm>
          </p:grpSpPr>
          <p:sp>
            <p:nvSpPr>
              <p:cNvPr id="9" name="Rectangle 5"/>
              <p:cNvSpPr>
                <a:spLocks noChangeArrowheads="1"/>
              </p:cNvSpPr>
              <p:nvPr/>
            </p:nvSpPr>
            <p:spPr bwMode="auto">
              <a:xfrm>
                <a:off x="2119" y="6145"/>
                <a:ext cx="803" cy="542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defRPr/>
                </a:pPr>
                <a:endParaRPr lang="en-US">
                  <a:solidFill>
                    <a:schemeClr val="tx1"/>
                  </a:solidFill>
                  <a:latin typeface="Arial" pitchFamily="34" charset="0"/>
                  <a:cs typeface="Arial" pitchFamily="34" charset="0"/>
                </a:endParaRPr>
              </a:p>
            </p:txBody>
          </p:sp>
          <p:sp>
            <p:nvSpPr>
              <p:cNvPr id="19471" name="Line 6"/>
              <p:cNvSpPr>
                <a:spLocks noChangeShapeType="1"/>
              </p:cNvSpPr>
              <p:nvPr/>
            </p:nvSpPr>
            <p:spPr bwMode="auto">
              <a:xfrm>
                <a:off x="2840" y="6324"/>
                <a:ext cx="0" cy="6388"/>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19472" name="Group 10"/>
              <p:cNvGrpSpPr>
                <a:grpSpLocks/>
              </p:cNvGrpSpPr>
              <p:nvPr/>
            </p:nvGrpSpPr>
            <p:grpSpPr bwMode="auto">
              <a:xfrm>
                <a:off x="2574" y="6493"/>
                <a:ext cx="8309" cy="6219"/>
                <a:chOff x="2574" y="6493"/>
                <a:chExt cx="8309" cy="6219"/>
              </a:xfrm>
            </p:grpSpPr>
            <p:sp>
              <p:nvSpPr>
                <p:cNvPr id="19476" name="Line 8"/>
                <p:cNvSpPr>
                  <a:spLocks noChangeShapeType="1"/>
                </p:cNvSpPr>
                <p:nvPr/>
              </p:nvSpPr>
              <p:spPr bwMode="auto">
                <a:xfrm>
                  <a:off x="670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77" name="Line 9"/>
                <p:cNvSpPr>
                  <a:spLocks noChangeShapeType="1"/>
                </p:cNvSpPr>
                <p:nvPr/>
              </p:nvSpPr>
              <p:spPr bwMode="auto">
                <a:xfrm>
                  <a:off x="599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78" name="Line 10"/>
                <p:cNvSpPr>
                  <a:spLocks noChangeShapeType="1"/>
                </p:cNvSpPr>
                <p:nvPr/>
              </p:nvSpPr>
              <p:spPr bwMode="auto">
                <a:xfrm>
                  <a:off x="741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79" name="Line 11"/>
                <p:cNvSpPr>
                  <a:spLocks noChangeShapeType="1"/>
                </p:cNvSpPr>
                <p:nvPr/>
              </p:nvSpPr>
              <p:spPr bwMode="auto">
                <a:xfrm>
                  <a:off x="812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80" name="Line 12"/>
                <p:cNvSpPr>
                  <a:spLocks noChangeShapeType="1"/>
                </p:cNvSpPr>
                <p:nvPr/>
              </p:nvSpPr>
              <p:spPr bwMode="auto">
                <a:xfrm>
                  <a:off x="8833"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81" name="Line 13"/>
                <p:cNvSpPr>
                  <a:spLocks noChangeShapeType="1"/>
                </p:cNvSpPr>
                <p:nvPr/>
              </p:nvSpPr>
              <p:spPr bwMode="auto">
                <a:xfrm>
                  <a:off x="964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82" name="Line 14"/>
                <p:cNvSpPr>
                  <a:spLocks noChangeShapeType="1"/>
                </p:cNvSpPr>
                <p:nvPr/>
              </p:nvSpPr>
              <p:spPr bwMode="auto">
                <a:xfrm>
                  <a:off x="10456"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83" name="Line 15"/>
                <p:cNvSpPr>
                  <a:spLocks noChangeShapeType="1"/>
                </p:cNvSpPr>
                <p:nvPr/>
              </p:nvSpPr>
              <p:spPr bwMode="auto">
                <a:xfrm>
                  <a:off x="528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84" name="Line 16"/>
                <p:cNvSpPr>
                  <a:spLocks noChangeShapeType="1"/>
                </p:cNvSpPr>
                <p:nvPr/>
              </p:nvSpPr>
              <p:spPr bwMode="auto">
                <a:xfrm>
                  <a:off x="457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85" name="Line 17"/>
                <p:cNvSpPr>
                  <a:spLocks noChangeShapeType="1"/>
                </p:cNvSpPr>
                <p:nvPr/>
              </p:nvSpPr>
              <p:spPr bwMode="auto">
                <a:xfrm>
                  <a:off x="386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86" name="Line 18"/>
                <p:cNvSpPr>
                  <a:spLocks noChangeShapeType="1"/>
                </p:cNvSpPr>
                <p:nvPr/>
              </p:nvSpPr>
              <p:spPr bwMode="auto">
                <a:xfrm>
                  <a:off x="315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4" name="Rectangle 19"/>
                <p:cNvSpPr>
                  <a:spLocks noChangeArrowheads="1"/>
                </p:cNvSpPr>
                <p:nvPr/>
              </p:nvSpPr>
              <p:spPr bwMode="auto">
                <a:xfrm>
                  <a:off x="2728" y="11605"/>
                  <a:ext cx="8155" cy="60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defRPr/>
                  </a:pPr>
                  <a:endParaRPr lang="en-US">
                    <a:solidFill>
                      <a:schemeClr val="tx1"/>
                    </a:solidFill>
                    <a:latin typeface="Arial" pitchFamily="34" charset="0"/>
                    <a:cs typeface="Arial" pitchFamily="34" charset="0"/>
                  </a:endParaRPr>
                </a:p>
              </p:txBody>
            </p:sp>
            <p:sp>
              <p:nvSpPr>
                <p:cNvPr id="19490" name="Line 20"/>
                <p:cNvSpPr>
                  <a:spLocks noChangeShapeType="1"/>
                </p:cNvSpPr>
                <p:nvPr/>
              </p:nvSpPr>
              <p:spPr bwMode="auto">
                <a:xfrm flipH="1">
                  <a:off x="2749" y="6996"/>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91" name="Line 21"/>
                <p:cNvSpPr>
                  <a:spLocks noChangeShapeType="1"/>
                </p:cNvSpPr>
                <p:nvPr/>
              </p:nvSpPr>
              <p:spPr bwMode="auto">
                <a:xfrm flipH="1">
                  <a:off x="2749" y="6493"/>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92" name="Line 22"/>
                <p:cNvSpPr>
                  <a:spLocks noChangeShapeType="1"/>
                </p:cNvSpPr>
                <p:nvPr/>
              </p:nvSpPr>
              <p:spPr bwMode="auto">
                <a:xfrm flipH="1">
                  <a:off x="2749" y="7499"/>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93" name="Line 23"/>
                <p:cNvSpPr>
                  <a:spLocks noChangeShapeType="1"/>
                </p:cNvSpPr>
                <p:nvPr/>
              </p:nvSpPr>
              <p:spPr bwMode="auto">
                <a:xfrm flipH="1">
                  <a:off x="2749" y="7902"/>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94" name="Line 24"/>
                <p:cNvSpPr>
                  <a:spLocks noChangeShapeType="1"/>
                </p:cNvSpPr>
                <p:nvPr/>
              </p:nvSpPr>
              <p:spPr bwMode="auto">
                <a:xfrm flipH="1">
                  <a:off x="2749" y="8305"/>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95" name="Line 25"/>
                <p:cNvSpPr>
                  <a:spLocks noChangeShapeType="1"/>
                </p:cNvSpPr>
                <p:nvPr/>
              </p:nvSpPr>
              <p:spPr bwMode="auto">
                <a:xfrm flipH="1">
                  <a:off x="2749" y="8707"/>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96" name="Line 26"/>
                <p:cNvSpPr>
                  <a:spLocks noChangeShapeType="1"/>
                </p:cNvSpPr>
                <p:nvPr/>
              </p:nvSpPr>
              <p:spPr bwMode="auto">
                <a:xfrm flipH="1">
                  <a:off x="2749" y="9210"/>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97" name="Line 27"/>
                <p:cNvSpPr>
                  <a:spLocks noChangeShapeType="1"/>
                </p:cNvSpPr>
                <p:nvPr/>
              </p:nvSpPr>
              <p:spPr bwMode="auto">
                <a:xfrm flipH="1">
                  <a:off x="2749" y="9714"/>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98" name="Line 28"/>
                <p:cNvSpPr>
                  <a:spLocks noChangeShapeType="1"/>
                </p:cNvSpPr>
                <p:nvPr/>
              </p:nvSpPr>
              <p:spPr bwMode="auto">
                <a:xfrm flipH="1">
                  <a:off x="2749" y="10116"/>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499" name="Line 29"/>
                <p:cNvSpPr>
                  <a:spLocks noChangeShapeType="1"/>
                </p:cNvSpPr>
                <p:nvPr/>
              </p:nvSpPr>
              <p:spPr bwMode="auto">
                <a:xfrm flipH="1">
                  <a:off x="2749" y="10619"/>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19500" name="Line 30"/>
                <p:cNvSpPr>
                  <a:spLocks noChangeShapeType="1"/>
                </p:cNvSpPr>
                <p:nvPr/>
              </p:nvSpPr>
              <p:spPr bwMode="auto">
                <a:xfrm flipH="1">
                  <a:off x="2749" y="11022"/>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37" name="Rectangle 32"/>
                <p:cNvSpPr>
                  <a:spLocks noChangeArrowheads="1"/>
                </p:cNvSpPr>
                <p:nvPr/>
              </p:nvSpPr>
              <p:spPr bwMode="auto">
                <a:xfrm>
                  <a:off x="5973" y="12108"/>
                  <a:ext cx="1000" cy="60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spcAft>
                      <a:spcPts val="1000"/>
                    </a:spcAft>
                    <a:defRPr/>
                  </a:pPr>
                  <a:r>
                    <a:rPr lang="en-US" sz="900">
                      <a:solidFill>
                        <a:schemeClr val="tx1"/>
                      </a:solidFill>
                      <a:cs typeface="Arial" pitchFamily="34" charset="0"/>
                    </a:rPr>
                    <a:t> </a:t>
                  </a:r>
                  <a:r>
                    <a:rPr lang="en-US" sz="900" i="1">
                      <a:solidFill>
                        <a:schemeClr val="tx1"/>
                      </a:solidFill>
                      <a:cs typeface="Arial" pitchFamily="34" charset="0"/>
                    </a:rPr>
                    <a:t>X</a:t>
                  </a:r>
                  <a:r>
                    <a:rPr lang="en-US" sz="900">
                      <a:solidFill>
                        <a:schemeClr val="tx1"/>
                      </a:solidFill>
                      <a:cs typeface="Arial" pitchFamily="34" charset="0"/>
                    </a:rPr>
                    <a:t>   </a:t>
                  </a:r>
                  <a:r>
                    <a:rPr lang="en-US" sz="900" i="1">
                      <a:solidFill>
                        <a:schemeClr val="tx1"/>
                      </a:solidFill>
                      <a:cs typeface="Arial" pitchFamily="34" charset="0"/>
                    </a:rPr>
                    <a:t>X</a:t>
                  </a:r>
                  <a:endParaRPr lang="en-US">
                    <a:solidFill>
                      <a:schemeClr val="tx1"/>
                    </a:solidFill>
                    <a:latin typeface="Arial" pitchFamily="34" charset="0"/>
                    <a:cs typeface="Arial" pitchFamily="34" charset="0"/>
                  </a:endParaRPr>
                </a:p>
              </p:txBody>
            </p:sp>
            <p:sp>
              <p:nvSpPr>
                <p:cNvPr id="42" name="Oval 37"/>
                <p:cNvSpPr>
                  <a:spLocks noChangeArrowheads="1"/>
                </p:cNvSpPr>
                <p:nvPr/>
              </p:nvSpPr>
              <p:spPr bwMode="auto">
                <a:xfrm>
                  <a:off x="3670" y="10427"/>
                  <a:ext cx="24" cy="24"/>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endParaRPr lang="en-US"/>
                </a:p>
              </p:txBody>
            </p:sp>
            <p:sp>
              <p:nvSpPr>
                <p:cNvPr id="19507" name="Line 41"/>
                <p:cNvSpPr>
                  <a:spLocks noChangeShapeType="1"/>
                </p:cNvSpPr>
                <p:nvPr/>
              </p:nvSpPr>
              <p:spPr bwMode="auto">
                <a:xfrm>
                  <a:off x="2574" y="11700"/>
                  <a:ext cx="8241"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2" name="Rectangle 42"/>
              <p:cNvSpPr>
                <a:spLocks noChangeArrowheads="1"/>
              </p:cNvSpPr>
              <p:nvPr/>
            </p:nvSpPr>
            <p:spPr bwMode="auto">
              <a:xfrm>
                <a:off x="1776" y="8647"/>
                <a:ext cx="1001" cy="60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spcAft>
                    <a:spcPts val="1000"/>
                  </a:spcAft>
                  <a:defRPr/>
                </a:pPr>
                <a:r>
                  <a:rPr lang="en-US" sz="900">
                    <a:solidFill>
                      <a:schemeClr val="tx1"/>
                    </a:solidFill>
                    <a:cs typeface="Arial" pitchFamily="34" charset="0"/>
                  </a:rPr>
                  <a:t> </a:t>
                </a:r>
                <a:r>
                  <a:rPr lang="en-US" sz="900" i="1">
                    <a:solidFill>
                      <a:schemeClr val="tx1"/>
                    </a:solidFill>
                    <a:cs typeface="Arial" pitchFamily="34" charset="0"/>
                  </a:rPr>
                  <a:t>Y</a:t>
                </a:r>
                <a:endParaRPr lang="en-US">
                  <a:solidFill>
                    <a:schemeClr val="tx1"/>
                  </a:solidFill>
                  <a:latin typeface="Arial" pitchFamily="34" charset="0"/>
                  <a:cs typeface="Arial" pitchFamily="34" charset="0"/>
                </a:endParaRPr>
              </a:p>
            </p:txBody>
          </p:sp>
        </p:grpSp>
        <p:sp>
          <p:nvSpPr>
            <p:cNvPr id="8" name="Text Box 43"/>
            <p:cNvSpPr txBox="1">
              <a:spLocks noChangeArrowheads="1"/>
            </p:cNvSpPr>
            <p:nvPr/>
          </p:nvSpPr>
          <p:spPr bwMode="auto">
            <a:xfrm>
              <a:off x="2306" y="11747"/>
              <a:ext cx="7690" cy="107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spcAft>
                  <a:spcPts val="1000"/>
                </a:spcAft>
                <a:defRPr/>
              </a:pPr>
              <a:r>
                <a:rPr lang="en-US" sz="1600" dirty="0" err="1">
                  <a:solidFill>
                    <a:schemeClr val="bg1"/>
                  </a:solidFill>
                  <a:cs typeface="Arial" pitchFamily="34" charset="0"/>
                </a:rPr>
                <a:t>Korelasi</a:t>
              </a:r>
              <a:r>
                <a:rPr lang="en-US" sz="1600" dirty="0">
                  <a:solidFill>
                    <a:schemeClr val="bg1"/>
                  </a:solidFill>
                  <a:cs typeface="Arial" pitchFamily="34" charset="0"/>
                </a:rPr>
                <a:t> </a:t>
              </a:r>
              <a:r>
                <a:rPr lang="en-US" sz="1600" dirty="0" err="1">
                  <a:solidFill>
                    <a:schemeClr val="bg1"/>
                  </a:solidFill>
                  <a:cs typeface="Arial" pitchFamily="34" charset="0"/>
                </a:rPr>
                <a:t>Positif</a:t>
              </a:r>
              <a:r>
                <a:rPr lang="en-US" sz="1600" dirty="0">
                  <a:solidFill>
                    <a:schemeClr val="bg1"/>
                  </a:solidFill>
                  <a:cs typeface="Arial" pitchFamily="34" charset="0"/>
                </a:rPr>
                <a:t> </a:t>
              </a:r>
              <a:r>
                <a:rPr lang="en-US" sz="1600" dirty="0" err="1">
                  <a:solidFill>
                    <a:schemeClr val="bg1"/>
                  </a:solidFill>
                  <a:cs typeface="Arial" pitchFamily="34" charset="0"/>
                </a:rPr>
                <a:t>Tinggi</a:t>
              </a:r>
              <a:endParaRPr lang="en-US" sz="1600" dirty="0">
                <a:solidFill>
                  <a:schemeClr val="bg1"/>
                </a:solidFill>
                <a:latin typeface="Arial" pitchFamily="34" charset="0"/>
                <a:cs typeface="Arial" pitchFamily="34" charset="0"/>
              </a:endParaRPr>
            </a:p>
          </p:txBody>
        </p:sp>
      </p:grpSp>
      <p:pic>
        <p:nvPicPr>
          <p:cNvPr id="1946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048000"/>
            <a:ext cx="1371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457200" y="274638"/>
            <a:ext cx="8229600" cy="1323975"/>
          </a:xfrm>
        </p:spPr>
        <p:txBody>
          <a:bodyPr>
            <a:spAutoFit/>
          </a:bodyPr>
          <a:lstStyle/>
          <a:p>
            <a:pPr marL="457200" indent="-457200" algn="l" eaLnBrk="1" hangingPunct="1">
              <a:buFont typeface="Calibri" panose="020F0502020204030204" pitchFamily="34" charset="0"/>
              <a:buAutoNum type="arabicPeriod" startAt="4"/>
            </a:pPr>
            <a:r>
              <a:rPr lang="en-US" altLang="en-US" sz="2000"/>
              <a:t>Jika korelasi antara variable X dan variable Y merupakan Korelasi Negatif Yang Tinggi atau Kuat, maka pencaran titiknya sedikit menjauhi garis linear (lurus), yaitu titik tersebut terpencar atau berada di sekitar garis lurus tersebut dengan kecondongan ke arah kiri.</a:t>
            </a:r>
          </a:p>
        </p:txBody>
      </p:sp>
      <p:grpSp>
        <p:nvGrpSpPr>
          <p:cNvPr id="20483" name="Group 78"/>
          <p:cNvGrpSpPr>
            <a:grpSpLocks/>
          </p:cNvGrpSpPr>
          <p:nvPr/>
        </p:nvGrpSpPr>
        <p:grpSpPr bwMode="auto">
          <a:xfrm>
            <a:off x="1981200" y="1981200"/>
            <a:ext cx="3429000" cy="3048000"/>
            <a:chOff x="1981200" y="2590800"/>
            <a:chExt cx="3429000" cy="3048000"/>
          </a:xfrm>
        </p:grpSpPr>
        <p:grpSp>
          <p:nvGrpSpPr>
            <p:cNvPr id="20484" name="Group 5"/>
            <p:cNvGrpSpPr>
              <a:grpSpLocks/>
            </p:cNvGrpSpPr>
            <p:nvPr/>
          </p:nvGrpSpPr>
          <p:grpSpPr bwMode="auto">
            <a:xfrm>
              <a:off x="1981200" y="2590800"/>
              <a:ext cx="3429000" cy="3048000"/>
              <a:chOff x="1776" y="5314"/>
              <a:chExt cx="8750" cy="7863"/>
            </a:xfrm>
          </p:grpSpPr>
          <p:sp>
            <p:nvSpPr>
              <p:cNvPr id="8" name="AutoShape 3"/>
              <p:cNvSpPr>
                <a:spLocks noChangeArrowheads="1"/>
              </p:cNvSpPr>
              <p:nvPr/>
            </p:nvSpPr>
            <p:spPr bwMode="auto">
              <a:xfrm>
                <a:off x="1776" y="5314"/>
                <a:ext cx="8750" cy="786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eaLnBrk="1" hangingPunct="1">
                  <a:defRPr/>
                </a:pPr>
                <a:endParaRPr lang="en-US"/>
              </a:p>
            </p:txBody>
          </p:sp>
          <p:grpSp>
            <p:nvGrpSpPr>
              <p:cNvPr id="20489" name="Group 4"/>
              <p:cNvGrpSpPr>
                <a:grpSpLocks/>
              </p:cNvGrpSpPr>
              <p:nvPr/>
            </p:nvGrpSpPr>
            <p:grpSpPr bwMode="auto">
              <a:xfrm>
                <a:off x="2570" y="5671"/>
                <a:ext cx="6362" cy="5719"/>
                <a:chOff x="1776" y="6145"/>
                <a:chExt cx="9107" cy="6567"/>
              </a:xfrm>
            </p:grpSpPr>
            <p:sp>
              <p:nvSpPr>
                <p:cNvPr id="11" name="Rectangle 5"/>
                <p:cNvSpPr>
                  <a:spLocks noChangeArrowheads="1"/>
                </p:cNvSpPr>
                <p:nvPr/>
              </p:nvSpPr>
              <p:spPr bwMode="auto">
                <a:xfrm>
                  <a:off x="2119" y="6145"/>
                  <a:ext cx="803" cy="542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defRPr/>
                  </a:pPr>
                  <a:endParaRPr lang="en-US">
                    <a:solidFill>
                      <a:schemeClr val="tx1"/>
                    </a:solidFill>
                    <a:latin typeface="Arial" pitchFamily="34" charset="0"/>
                    <a:cs typeface="Arial" pitchFamily="34" charset="0"/>
                  </a:endParaRPr>
                </a:p>
              </p:txBody>
            </p:sp>
            <p:sp>
              <p:nvSpPr>
                <p:cNvPr id="20496" name="Line 6"/>
                <p:cNvSpPr>
                  <a:spLocks noChangeShapeType="1"/>
                </p:cNvSpPr>
                <p:nvPr/>
              </p:nvSpPr>
              <p:spPr bwMode="auto">
                <a:xfrm>
                  <a:off x="2840" y="6324"/>
                  <a:ext cx="0" cy="6388"/>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20497" name="Group 12"/>
                <p:cNvGrpSpPr>
                  <a:grpSpLocks/>
                </p:cNvGrpSpPr>
                <p:nvPr/>
              </p:nvGrpSpPr>
              <p:grpSpPr bwMode="auto">
                <a:xfrm>
                  <a:off x="2574" y="6493"/>
                  <a:ext cx="8309" cy="6219"/>
                  <a:chOff x="2574" y="6493"/>
                  <a:chExt cx="8309" cy="6219"/>
                </a:xfrm>
              </p:grpSpPr>
              <p:sp>
                <p:nvSpPr>
                  <p:cNvPr id="20501" name="Line 8"/>
                  <p:cNvSpPr>
                    <a:spLocks noChangeShapeType="1"/>
                  </p:cNvSpPr>
                  <p:nvPr/>
                </p:nvSpPr>
                <p:spPr bwMode="auto">
                  <a:xfrm>
                    <a:off x="670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02" name="Line 9"/>
                  <p:cNvSpPr>
                    <a:spLocks noChangeShapeType="1"/>
                  </p:cNvSpPr>
                  <p:nvPr/>
                </p:nvSpPr>
                <p:spPr bwMode="auto">
                  <a:xfrm>
                    <a:off x="599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03" name="Line 10"/>
                  <p:cNvSpPr>
                    <a:spLocks noChangeShapeType="1"/>
                  </p:cNvSpPr>
                  <p:nvPr/>
                </p:nvSpPr>
                <p:spPr bwMode="auto">
                  <a:xfrm>
                    <a:off x="741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04" name="Line 11"/>
                  <p:cNvSpPr>
                    <a:spLocks noChangeShapeType="1"/>
                  </p:cNvSpPr>
                  <p:nvPr/>
                </p:nvSpPr>
                <p:spPr bwMode="auto">
                  <a:xfrm>
                    <a:off x="812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05" name="Line 12"/>
                  <p:cNvSpPr>
                    <a:spLocks noChangeShapeType="1"/>
                  </p:cNvSpPr>
                  <p:nvPr/>
                </p:nvSpPr>
                <p:spPr bwMode="auto">
                  <a:xfrm>
                    <a:off x="8833"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06" name="Line 13"/>
                  <p:cNvSpPr>
                    <a:spLocks noChangeShapeType="1"/>
                  </p:cNvSpPr>
                  <p:nvPr/>
                </p:nvSpPr>
                <p:spPr bwMode="auto">
                  <a:xfrm>
                    <a:off x="964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07" name="Line 14"/>
                  <p:cNvSpPr>
                    <a:spLocks noChangeShapeType="1"/>
                  </p:cNvSpPr>
                  <p:nvPr/>
                </p:nvSpPr>
                <p:spPr bwMode="auto">
                  <a:xfrm>
                    <a:off x="10456"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08" name="Line 15"/>
                  <p:cNvSpPr>
                    <a:spLocks noChangeShapeType="1"/>
                  </p:cNvSpPr>
                  <p:nvPr/>
                </p:nvSpPr>
                <p:spPr bwMode="auto">
                  <a:xfrm>
                    <a:off x="528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09" name="Line 16"/>
                  <p:cNvSpPr>
                    <a:spLocks noChangeShapeType="1"/>
                  </p:cNvSpPr>
                  <p:nvPr/>
                </p:nvSpPr>
                <p:spPr bwMode="auto">
                  <a:xfrm>
                    <a:off x="457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10" name="Line 17"/>
                  <p:cNvSpPr>
                    <a:spLocks noChangeShapeType="1"/>
                  </p:cNvSpPr>
                  <p:nvPr/>
                </p:nvSpPr>
                <p:spPr bwMode="auto">
                  <a:xfrm>
                    <a:off x="386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11" name="Line 18"/>
                  <p:cNvSpPr>
                    <a:spLocks noChangeShapeType="1"/>
                  </p:cNvSpPr>
                  <p:nvPr/>
                </p:nvSpPr>
                <p:spPr bwMode="auto">
                  <a:xfrm>
                    <a:off x="315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6" name="Rectangle 19"/>
                  <p:cNvSpPr>
                    <a:spLocks noChangeArrowheads="1"/>
                  </p:cNvSpPr>
                  <p:nvPr/>
                </p:nvSpPr>
                <p:spPr bwMode="auto">
                  <a:xfrm>
                    <a:off x="2728" y="11605"/>
                    <a:ext cx="8155" cy="60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defRPr/>
                    </a:pPr>
                    <a:endParaRPr lang="en-US">
                      <a:solidFill>
                        <a:schemeClr val="tx1"/>
                      </a:solidFill>
                      <a:latin typeface="Arial" pitchFamily="34" charset="0"/>
                      <a:cs typeface="Arial" pitchFamily="34" charset="0"/>
                    </a:endParaRPr>
                  </a:p>
                </p:txBody>
              </p:sp>
              <p:sp>
                <p:nvSpPr>
                  <p:cNvPr id="20515" name="Line 20"/>
                  <p:cNvSpPr>
                    <a:spLocks noChangeShapeType="1"/>
                  </p:cNvSpPr>
                  <p:nvPr/>
                </p:nvSpPr>
                <p:spPr bwMode="auto">
                  <a:xfrm flipH="1">
                    <a:off x="2749" y="6996"/>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16" name="Line 21"/>
                  <p:cNvSpPr>
                    <a:spLocks noChangeShapeType="1"/>
                  </p:cNvSpPr>
                  <p:nvPr/>
                </p:nvSpPr>
                <p:spPr bwMode="auto">
                  <a:xfrm flipH="1">
                    <a:off x="2749" y="6493"/>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17" name="Line 22"/>
                  <p:cNvSpPr>
                    <a:spLocks noChangeShapeType="1"/>
                  </p:cNvSpPr>
                  <p:nvPr/>
                </p:nvSpPr>
                <p:spPr bwMode="auto">
                  <a:xfrm flipH="1">
                    <a:off x="2749" y="7499"/>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18" name="Line 23"/>
                  <p:cNvSpPr>
                    <a:spLocks noChangeShapeType="1"/>
                  </p:cNvSpPr>
                  <p:nvPr/>
                </p:nvSpPr>
                <p:spPr bwMode="auto">
                  <a:xfrm flipH="1">
                    <a:off x="2749" y="7902"/>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19" name="Line 24"/>
                  <p:cNvSpPr>
                    <a:spLocks noChangeShapeType="1"/>
                  </p:cNvSpPr>
                  <p:nvPr/>
                </p:nvSpPr>
                <p:spPr bwMode="auto">
                  <a:xfrm flipH="1">
                    <a:off x="2749" y="8305"/>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20" name="Line 25"/>
                  <p:cNvSpPr>
                    <a:spLocks noChangeShapeType="1"/>
                  </p:cNvSpPr>
                  <p:nvPr/>
                </p:nvSpPr>
                <p:spPr bwMode="auto">
                  <a:xfrm flipH="1">
                    <a:off x="2749" y="8707"/>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21" name="Line 26"/>
                  <p:cNvSpPr>
                    <a:spLocks noChangeShapeType="1"/>
                  </p:cNvSpPr>
                  <p:nvPr/>
                </p:nvSpPr>
                <p:spPr bwMode="auto">
                  <a:xfrm flipH="1">
                    <a:off x="2749" y="9210"/>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22" name="Line 27"/>
                  <p:cNvSpPr>
                    <a:spLocks noChangeShapeType="1"/>
                  </p:cNvSpPr>
                  <p:nvPr/>
                </p:nvSpPr>
                <p:spPr bwMode="auto">
                  <a:xfrm flipH="1">
                    <a:off x="2749" y="9714"/>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23" name="Line 28"/>
                  <p:cNvSpPr>
                    <a:spLocks noChangeShapeType="1"/>
                  </p:cNvSpPr>
                  <p:nvPr/>
                </p:nvSpPr>
                <p:spPr bwMode="auto">
                  <a:xfrm flipH="1">
                    <a:off x="2749" y="10116"/>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24" name="Line 29"/>
                  <p:cNvSpPr>
                    <a:spLocks noChangeShapeType="1"/>
                  </p:cNvSpPr>
                  <p:nvPr/>
                </p:nvSpPr>
                <p:spPr bwMode="auto">
                  <a:xfrm flipH="1">
                    <a:off x="2749" y="10619"/>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0525" name="Line 30"/>
                  <p:cNvSpPr>
                    <a:spLocks noChangeShapeType="1"/>
                  </p:cNvSpPr>
                  <p:nvPr/>
                </p:nvSpPr>
                <p:spPr bwMode="auto">
                  <a:xfrm flipH="1">
                    <a:off x="2749" y="11022"/>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38" name="Rectangle 32"/>
                  <p:cNvSpPr>
                    <a:spLocks noChangeArrowheads="1"/>
                  </p:cNvSpPr>
                  <p:nvPr/>
                </p:nvSpPr>
                <p:spPr bwMode="auto">
                  <a:xfrm>
                    <a:off x="5973" y="12108"/>
                    <a:ext cx="1000" cy="60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spcAft>
                        <a:spcPts val="1000"/>
                      </a:spcAft>
                      <a:defRPr/>
                    </a:pPr>
                    <a:r>
                      <a:rPr lang="en-US" sz="900">
                        <a:solidFill>
                          <a:schemeClr val="tx1"/>
                        </a:solidFill>
                        <a:cs typeface="Arial" pitchFamily="34" charset="0"/>
                      </a:rPr>
                      <a:t> </a:t>
                    </a:r>
                    <a:r>
                      <a:rPr lang="en-US" sz="900" i="1">
                        <a:solidFill>
                          <a:schemeClr val="tx1"/>
                        </a:solidFill>
                        <a:cs typeface="Arial" pitchFamily="34" charset="0"/>
                      </a:rPr>
                      <a:t>X</a:t>
                    </a:r>
                    <a:r>
                      <a:rPr lang="en-US" sz="900">
                        <a:solidFill>
                          <a:schemeClr val="tx1"/>
                        </a:solidFill>
                        <a:cs typeface="Arial" pitchFamily="34" charset="0"/>
                      </a:rPr>
                      <a:t>   </a:t>
                    </a:r>
                    <a:r>
                      <a:rPr lang="en-US" sz="900" i="1">
                        <a:solidFill>
                          <a:schemeClr val="tx1"/>
                        </a:solidFill>
                        <a:cs typeface="Arial" pitchFamily="34" charset="0"/>
                      </a:rPr>
                      <a:t>X</a:t>
                    </a:r>
                    <a:endParaRPr lang="en-US">
                      <a:solidFill>
                        <a:schemeClr val="tx1"/>
                      </a:solidFill>
                      <a:latin typeface="Arial" pitchFamily="34" charset="0"/>
                      <a:cs typeface="Arial" pitchFamily="34" charset="0"/>
                    </a:endParaRPr>
                  </a:p>
                </p:txBody>
              </p:sp>
              <p:sp>
                <p:nvSpPr>
                  <p:cNvPr id="39" name="Oval 37"/>
                  <p:cNvSpPr>
                    <a:spLocks noChangeArrowheads="1"/>
                  </p:cNvSpPr>
                  <p:nvPr/>
                </p:nvSpPr>
                <p:spPr bwMode="auto">
                  <a:xfrm>
                    <a:off x="3670" y="10427"/>
                    <a:ext cx="24" cy="24"/>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endParaRPr lang="en-US"/>
                  </a:p>
                </p:txBody>
              </p:sp>
              <p:sp>
                <p:nvSpPr>
                  <p:cNvPr id="20532" name="Line 41"/>
                  <p:cNvSpPr>
                    <a:spLocks noChangeShapeType="1"/>
                  </p:cNvSpPr>
                  <p:nvPr/>
                </p:nvSpPr>
                <p:spPr bwMode="auto">
                  <a:xfrm>
                    <a:off x="2574" y="11700"/>
                    <a:ext cx="8241"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4" name="Rectangle 42"/>
                <p:cNvSpPr>
                  <a:spLocks noChangeArrowheads="1"/>
                </p:cNvSpPr>
                <p:nvPr/>
              </p:nvSpPr>
              <p:spPr bwMode="auto">
                <a:xfrm>
                  <a:off x="1776" y="8647"/>
                  <a:ext cx="1001" cy="60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spcAft>
                      <a:spcPts val="1000"/>
                    </a:spcAft>
                    <a:defRPr/>
                  </a:pPr>
                  <a:r>
                    <a:rPr lang="en-US" sz="900">
                      <a:solidFill>
                        <a:schemeClr val="tx1"/>
                      </a:solidFill>
                      <a:cs typeface="Arial" pitchFamily="34" charset="0"/>
                    </a:rPr>
                    <a:t> </a:t>
                  </a:r>
                  <a:r>
                    <a:rPr lang="en-US" sz="900" i="1">
                      <a:solidFill>
                        <a:schemeClr val="tx1"/>
                      </a:solidFill>
                      <a:cs typeface="Arial" pitchFamily="34" charset="0"/>
                    </a:rPr>
                    <a:t>Y</a:t>
                  </a:r>
                  <a:endParaRPr lang="en-US">
                    <a:solidFill>
                      <a:schemeClr val="tx1"/>
                    </a:solidFill>
                    <a:latin typeface="Arial" pitchFamily="34" charset="0"/>
                    <a:cs typeface="Arial" pitchFamily="34" charset="0"/>
                  </a:endParaRPr>
                </a:p>
              </p:txBody>
            </p:sp>
          </p:grpSp>
          <p:sp>
            <p:nvSpPr>
              <p:cNvPr id="10" name="Text Box 43"/>
              <p:cNvSpPr txBox="1">
                <a:spLocks noChangeArrowheads="1"/>
              </p:cNvSpPr>
              <p:nvPr/>
            </p:nvSpPr>
            <p:spPr bwMode="auto">
              <a:xfrm>
                <a:off x="2306" y="11747"/>
                <a:ext cx="7690" cy="107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spcAft>
                    <a:spcPts val="1000"/>
                  </a:spcAft>
                  <a:defRPr/>
                </a:pPr>
                <a:r>
                  <a:rPr lang="en-US" sz="1600" dirty="0" err="1">
                    <a:solidFill>
                      <a:schemeClr val="bg1"/>
                    </a:solidFill>
                    <a:cs typeface="Arial" pitchFamily="34" charset="0"/>
                  </a:rPr>
                  <a:t>Korelasi</a:t>
                </a:r>
                <a:r>
                  <a:rPr lang="en-US" sz="1600" dirty="0">
                    <a:solidFill>
                      <a:schemeClr val="bg1"/>
                    </a:solidFill>
                    <a:cs typeface="Arial" pitchFamily="34" charset="0"/>
                  </a:rPr>
                  <a:t> </a:t>
                </a:r>
                <a:r>
                  <a:rPr lang="en-US" sz="1600" dirty="0" err="1">
                    <a:solidFill>
                      <a:schemeClr val="bg1"/>
                    </a:solidFill>
                    <a:cs typeface="Arial" pitchFamily="34" charset="0"/>
                  </a:rPr>
                  <a:t>Negatif</a:t>
                </a:r>
                <a:r>
                  <a:rPr lang="en-US" sz="1600" dirty="0">
                    <a:solidFill>
                      <a:schemeClr val="bg1"/>
                    </a:solidFill>
                    <a:cs typeface="Arial" pitchFamily="34" charset="0"/>
                  </a:rPr>
                  <a:t> </a:t>
                </a:r>
                <a:r>
                  <a:rPr lang="en-US" sz="1600" dirty="0" err="1">
                    <a:solidFill>
                      <a:schemeClr val="bg1"/>
                    </a:solidFill>
                    <a:cs typeface="Arial" pitchFamily="34" charset="0"/>
                  </a:rPr>
                  <a:t>Tinggi</a:t>
                </a:r>
                <a:endParaRPr lang="en-US" sz="1600" dirty="0">
                  <a:solidFill>
                    <a:schemeClr val="bg1"/>
                  </a:solidFill>
                  <a:latin typeface="Arial" pitchFamily="34" charset="0"/>
                  <a:cs typeface="Arial" pitchFamily="34" charset="0"/>
                </a:endParaRPr>
              </a:p>
            </p:txBody>
          </p:sp>
        </p:grpSp>
        <p:pic>
          <p:nvPicPr>
            <p:cNvPr id="2048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763840">
              <a:off x="3206081" y="2854923"/>
              <a:ext cx="1041800" cy="1399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a:xfrm>
            <a:off x="457200" y="274638"/>
            <a:ext cx="8229600" cy="1016000"/>
          </a:xfrm>
        </p:spPr>
        <p:txBody>
          <a:bodyPr>
            <a:spAutoFit/>
          </a:bodyPr>
          <a:lstStyle/>
          <a:p>
            <a:pPr marL="457200" indent="-457200" algn="l" eaLnBrk="1" hangingPunct="1">
              <a:buFont typeface="Calibri" panose="020F0502020204030204" pitchFamily="34" charset="0"/>
              <a:buAutoNum type="arabicPeriod" startAt="5"/>
            </a:pPr>
            <a:r>
              <a:rPr lang="en-US" altLang="en-US" sz="2000"/>
              <a:t>Baik Korelasi Positif maupun Korelasi Negatif dikatakan sebagai Korelasi yang Cukup atau Sedang dan Korelasi Rendah atau Lemah, apabila pencaran titik semakin jauh tersebar/menjauhi garis linear.</a:t>
            </a:r>
          </a:p>
        </p:txBody>
      </p:sp>
      <p:grpSp>
        <p:nvGrpSpPr>
          <p:cNvPr id="21507" name="Group 5"/>
          <p:cNvGrpSpPr>
            <a:grpSpLocks/>
          </p:cNvGrpSpPr>
          <p:nvPr/>
        </p:nvGrpSpPr>
        <p:grpSpPr bwMode="auto">
          <a:xfrm>
            <a:off x="304800" y="1676400"/>
            <a:ext cx="3733800" cy="3733800"/>
            <a:chOff x="1776" y="5314"/>
            <a:chExt cx="8750" cy="7863"/>
          </a:xfrm>
        </p:grpSpPr>
        <p:sp>
          <p:nvSpPr>
            <p:cNvPr id="8" name="AutoShape 3"/>
            <p:cNvSpPr>
              <a:spLocks noChangeArrowheads="1"/>
            </p:cNvSpPr>
            <p:nvPr/>
          </p:nvSpPr>
          <p:spPr bwMode="auto">
            <a:xfrm>
              <a:off x="1776" y="5314"/>
              <a:ext cx="8750" cy="786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eaLnBrk="1" hangingPunct="1">
                <a:defRPr/>
              </a:pPr>
              <a:endParaRPr lang="en-US"/>
            </a:p>
          </p:txBody>
        </p:sp>
        <p:grpSp>
          <p:nvGrpSpPr>
            <p:cNvPr id="21561" name="Group 4"/>
            <p:cNvGrpSpPr>
              <a:grpSpLocks/>
            </p:cNvGrpSpPr>
            <p:nvPr/>
          </p:nvGrpSpPr>
          <p:grpSpPr bwMode="auto">
            <a:xfrm>
              <a:off x="2570" y="5671"/>
              <a:ext cx="6362" cy="5719"/>
              <a:chOff x="1776" y="6145"/>
              <a:chExt cx="9107" cy="6567"/>
            </a:xfrm>
          </p:grpSpPr>
          <p:sp>
            <p:nvSpPr>
              <p:cNvPr id="11" name="Rectangle 5"/>
              <p:cNvSpPr>
                <a:spLocks noChangeArrowheads="1"/>
              </p:cNvSpPr>
              <p:nvPr/>
            </p:nvSpPr>
            <p:spPr bwMode="auto">
              <a:xfrm>
                <a:off x="2119" y="6145"/>
                <a:ext cx="803" cy="542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defRPr/>
                </a:pPr>
                <a:endParaRPr lang="en-US">
                  <a:solidFill>
                    <a:schemeClr val="tx1"/>
                  </a:solidFill>
                  <a:latin typeface="Arial" pitchFamily="34" charset="0"/>
                  <a:cs typeface="Arial" pitchFamily="34" charset="0"/>
                </a:endParaRPr>
              </a:p>
            </p:txBody>
          </p:sp>
          <p:sp>
            <p:nvSpPr>
              <p:cNvPr id="21568" name="Line 6"/>
              <p:cNvSpPr>
                <a:spLocks noChangeShapeType="1"/>
              </p:cNvSpPr>
              <p:nvPr/>
            </p:nvSpPr>
            <p:spPr bwMode="auto">
              <a:xfrm>
                <a:off x="2840" y="6324"/>
                <a:ext cx="0" cy="6388"/>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21569" name="Group 12"/>
              <p:cNvGrpSpPr>
                <a:grpSpLocks/>
              </p:cNvGrpSpPr>
              <p:nvPr/>
            </p:nvGrpSpPr>
            <p:grpSpPr bwMode="auto">
              <a:xfrm>
                <a:off x="2574" y="6493"/>
                <a:ext cx="8309" cy="6219"/>
                <a:chOff x="2574" y="6493"/>
                <a:chExt cx="8309" cy="6219"/>
              </a:xfrm>
            </p:grpSpPr>
            <p:sp>
              <p:nvSpPr>
                <p:cNvPr id="21573" name="Line 8"/>
                <p:cNvSpPr>
                  <a:spLocks noChangeShapeType="1"/>
                </p:cNvSpPr>
                <p:nvPr/>
              </p:nvSpPr>
              <p:spPr bwMode="auto">
                <a:xfrm>
                  <a:off x="670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74" name="Line 9"/>
                <p:cNvSpPr>
                  <a:spLocks noChangeShapeType="1"/>
                </p:cNvSpPr>
                <p:nvPr/>
              </p:nvSpPr>
              <p:spPr bwMode="auto">
                <a:xfrm>
                  <a:off x="599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75" name="Line 10"/>
                <p:cNvSpPr>
                  <a:spLocks noChangeShapeType="1"/>
                </p:cNvSpPr>
                <p:nvPr/>
              </p:nvSpPr>
              <p:spPr bwMode="auto">
                <a:xfrm>
                  <a:off x="741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76" name="Line 11"/>
                <p:cNvSpPr>
                  <a:spLocks noChangeShapeType="1"/>
                </p:cNvSpPr>
                <p:nvPr/>
              </p:nvSpPr>
              <p:spPr bwMode="auto">
                <a:xfrm>
                  <a:off x="812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77" name="Line 12"/>
                <p:cNvSpPr>
                  <a:spLocks noChangeShapeType="1"/>
                </p:cNvSpPr>
                <p:nvPr/>
              </p:nvSpPr>
              <p:spPr bwMode="auto">
                <a:xfrm>
                  <a:off x="8833"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78" name="Line 13"/>
                <p:cNvSpPr>
                  <a:spLocks noChangeShapeType="1"/>
                </p:cNvSpPr>
                <p:nvPr/>
              </p:nvSpPr>
              <p:spPr bwMode="auto">
                <a:xfrm>
                  <a:off x="964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79" name="Line 14"/>
                <p:cNvSpPr>
                  <a:spLocks noChangeShapeType="1"/>
                </p:cNvSpPr>
                <p:nvPr/>
              </p:nvSpPr>
              <p:spPr bwMode="auto">
                <a:xfrm>
                  <a:off x="10456"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80" name="Line 15"/>
                <p:cNvSpPr>
                  <a:spLocks noChangeShapeType="1"/>
                </p:cNvSpPr>
                <p:nvPr/>
              </p:nvSpPr>
              <p:spPr bwMode="auto">
                <a:xfrm>
                  <a:off x="528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81" name="Line 16"/>
                <p:cNvSpPr>
                  <a:spLocks noChangeShapeType="1"/>
                </p:cNvSpPr>
                <p:nvPr/>
              </p:nvSpPr>
              <p:spPr bwMode="auto">
                <a:xfrm>
                  <a:off x="457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82" name="Line 17"/>
                <p:cNvSpPr>
                  <a:spLocks noChangeShapeType="1"/>
                </p:cNvSpPr>
                <p:nvPr/>
              </p:nvSpPr>
              <p:spPr bwMode="auto">
                <a:xfrm>
                  <a:off x="386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83" name="Line 18"/>
                <p:cNvSpPr>
                  <a:spLocks noChangeShapeType="1"/>
                </p:cNvSpPr>
                <p:nvPr/>
              </p:nvSpPr>
              <p:spPr bwMode="auto">
                <a:xfrm>
                  <a:off x="315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6" name="Rectangle 19"/>
                <p:cNvSpPr>
                  <a:spLocks noChangeArrowheads="1"/>
                </p:cNvSpPr>
                <p:nvPr/>
              </p:nvSpPr>
              <p:spPr bwMode="auto">
                <a:xfrm>
                  <a:off x="2728" y="11605"/>
                  <a:ext cx="8155" cy="60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defRPr/>
                  </a:pPr>
                  <a:endParaRPr lang="en-US">
                    <a:solidFill>
                      <a:schemeClr val="tx1"/>
                    </a:solidFill>
                    <a:latin typeface="Arial" pitchFamily="34" charset="0"/>
                    <a:cs typeface="Arial" pitchFamily="34" charset="0"/>
                  </a:endParaRPr>
                </a:p>
              </p:txBody>
            </p:sp>
            <p:sp>
              <p:nvSpPr>
                <p:cNvPr id="21587" name="Line 20"/>
                <p:cNvSpPr>
                  <a:spLocks noChangeShapeType="1"/>
                </p:cNvSpPr>
                <p:nvPr/>
              </p:nvSpPr>
              <p:spPr bwMode="auto">
                <a:xfrm flipH="1">
                  <a:off x="2749" y="6996"/>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88" name="Line 21"/>
                <p:cNvSpPr>
                  <a:spLocks noChangeShapeType="1"/>
                </p:cNvSpPr>
                <p:nvPr/>
              </p:nvSpPr>
              <p:spPr bwMode="auto">
                <a:xfrm flipH="1">
                  <a:off x="2749" y="6493"/>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89" name="Line 22"/>
                <p:cNvSpPr>
                  <a:spLocks noChangeShapeType="1"/>
                </p:cNvSpPr>
                <p:nvPr/>
              </p:nvSpPr>
              <p:spPr bwMode="auto">
                <a:xfrm flipH="1">
                  <a:off x="2749" y="7499"/>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90" name="Line 23"/>
                <p:cNvSpPr>
                  <a:spLocks noChangeShapeType="1"/>
                </p:cNvSpPr>
                <p:nvPr/>
              </p:nvSpPr>
              <p:spPr bwMode="auto">
                <a:xfrm flipH="1">
                  <a:off x="2749" y="7902"/>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91" name="Line 24"/>
                <p:cNvSpPr>
                  <a:spLocks noChangeShapeType="1"/>
                </p:cNvSpPr>
                <p:nvPr/>
              </p:nvSpPr>
              <p:spPr bwMode="auto">
                <a:xfrm flipH="1">
                  <a:off x="2749" y="8305"/>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92" name="Line 25"/>
                <p:cNvSpPr>
                  <a:spLocks noChangeShapeType="1"/>
                </p:cNvSpPr>
                <p:nvPr/>
              </p:nvSpPr>
              <p:spPr bwMode="auto">
                <a:xfrm flipH="1">
                  <a:off x="2749" y="8707"/>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93" name="Line 26"/>
                <p:cNvSpPr>
                  <a:spLocks noChangeShapeType="1"/>
                </p:cNvSpPr>
                <p:nvPr/>
              </p:nvSpPr>
              <p:spPr bwMode="auto">
                <a:xfrm flipH="1">
                  <a:off x="2749" y="9210"/>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94" name="Line 27"/>
                <p:cNvSpPr>
                  <a:spLocks noChangeShapeType="1"/>
                </p:cNvSpPr>
                <p:nvPr/>
              </p:nvSpPr>
              <p:spPr bwMode="auto">
                <a:xfrm flipH="1">
                  <a:off x="2749" y="9714"/>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95" name="Line 28"/>
                <p:cNvSpPr>
                  <a:spLocks noChangeShapeType="1"/>
                </p:cNvSpPr>
                <p:nvPr/>
              </p:nvSpPr>
              <p:spPr bwMode="auto">
                <a:xfrm flipH="1">
                  <a:off x="2749" y="10116"/>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96" name="Line 29"/>
                <p:cNvSpPr>
                  <a:spLocks noChangeShapeType="1"/>
                </p:cNvSpPr>
                <p:nvPr/>
              </p:nvSpPr>
              <p:spPr bwMode="auto">
                <a:xfrm flipH="1">
                  <a:off x="2749" y="10619"/>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97" name="Line 30"/>
                <p:cNvSpPr>
                  <a:spLocks noChangeShapeType="1"/>
                </p:cNvSpPr>
                <p:nvPr/>
              </p:nvSpPr>
              <p:spPr bwMode="auto">
                <a:xfrm flipH="1">
                  <a:off x="2749" y="11022"/>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38" name="Rectangle 32"/>
                <p:cNvSpPr>
                  <a:spLocks noChangeArrowheads="1"/>
                </p:cNvSpPr>
                <p:nvPr/>
              </p:nvSpPr>
              <p:spPr bwMode="auto">
                <a:xfrm>
                  <a:off x="5973" y="12108"/>
                  <a:ext cx="1000" cy="60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spcAft>
                      <a:spcPts val="1000"/>
                    </a:spcAft>
                    <a:defRPr/>
                  </a:pPr>
                  <a:r>
                    <a:rPr lang="en-US" sz="900">
                      <a:solidFill>
                        <a:schemeClr val="tx1"/>
                      </a:solidFill>
                      <a:cs typeface="Arial" pitchFamily="34" charset="0"/>
                    </a:rPr>
                    <a:t> </a:t>
                  </a:r>
                  <a:r>
                    <a:rPr lang="en-US" sz="900" i="1">
                      <a:solidFill>
                        <a:schemeClr val="tx1"/>
                      </a:solidFill>
                      <a:cs typeface="Arial" pitchFamily="34" charset="0"/>
                    </a:rPr>
                    <a:t>X</a:t>
                  </a:r>
                  <a:r>
                    <a:rPr lang="en-US" sz="900">
                      <a:solidFill>
                        <a:schemeClr val="tx1"/>
                      </a:solidFill>
                      <a:cs typeface="Arial" pitchFamily="34" charset="0"/>
                    </a:rPr>
                    <a:t>   </a:t>
                  </a:r>
                  <a:r>
                    <a:rPr lang="en-US" sz="900" i="1">
                      <a:solidFill>
                        <a:schemeClr val="tx1"/>
                      </a:solidFill>
                      <a:cs typeface="Arial" pitchFamily="34" charset="0"/>
                    </a:rPr>
                    <a:t>X</a:t>
                  </a:r>
                  <a:endParaRPr lang="en-US">
                    <a:solidFill>
                      <a:schemeClr val="tx1"/>
                    </a:solidFill>
                    <a:latin typeface="Arial" pitchFamily="34" charset="0"/>
                    <a:cs typeface="Arial" pitchFamily="34" charset="0"/>
                  </a:endParaRPr>
                </a:p>
              </p:txBody>
            </p:sp>
            <p:sp>
              <p:nvSpPr>
                <p:cNvPr id="39" name="Oval 37"/>
                <p:cNvSpPr>
                  <a:spLocks noChangeArrowheads="1"/>
                </p:cNvSpPr>
                <p:nvPr/>
              </p:nvSpPr>
              <p:spPr bwMode="auto">
                <a:xfrm>
                  <a:off x="3670" y="10427"/>
                  <a:ext cx="24" cy="24"/>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endParaRPr lang="en-US"/>
                </a:p>
              </p:txBody>
            </p:sp>
            <p:sp>
              <p:nvSpPr>
                <p:cNvPr id="21604" name="Line 41"/>
                <p:cNvSpPr>
                  <a:spLocks noChangeShapeType="1"/>
                </p:cNvSpPr>
                <p:nvPr/>
              </p:nvSpPr>
              <p:spPr bwMode="auto">
                <a:xfrm>
                  <a:off x="2574" y="11700"/>
                  <a:ext cx="8241"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4" name="Rectangle 42"/>
              <p:cNvSpPr>
                <a:spLocks noChangeArrowheads="1"/>
              </p:cNvSpPr>
              <p:nvPr/>
            </p:nvSpPr>
            <p:spPr bwMode="auto">
              <a:xfrm>
                <a:off x="1776" y="8647"/>
                <a:ext cx="1001" cy="60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spcAft>
                    <a:spcPts val="1000"/>
                  </a:spcAft>
                  <a:defRPr/>
                </a:pPr>
                <a:r>
                  <a:rPr lang="en-US" sz="900">
                    <a:solidFill>
                      <a:schemeClr val="tx1"/>
                    </a:solidFill>
                    <a:cs typeface="Arial" pitchFamily="34" charset="0"/>
                  </a:rPr>
                  <a:t> </a:t>
                </a:r>
                <a:r>
                  <a:rPr lang="en-US" sz="900" i="1">
                    <a:solidFill>
                      <a:schemeClr val="tx1"/>
                    </a:solidFill>
                    <a:cs typeface="Arial" pitchFamily="34" charset="0"/>
                  </a:rPr>
                  <a:t>Y</a:t>
                </a:r>
                <a:endParaRPr lang="en-US">
                  <a:solidFill>
                    <a:schemeClr val="tx1"/>
                  </a:solidFill>
                  <a:latin typeface="Arial" pitchFamily="34" charset="0"/>
                  <a:cs typeface="Arial" pitchFamily="34" charset="0"/>
                </a:endParaRPr>
              </a:p>
            </p:txBody>
          </p:sp>
        </p:grpSp>
        <p:sp>
          <p:nvSpPr>
            <p:cNvPr id="10" name="Text Box 43"/>
            <p:cNvSpPr txBox="1">
              <a:spLocks noChangeArrowheads="1"/>
            </p:cNvSpPr>
            <p:nvPr/>
          </p:nvSpPr>
          <p:spPr bwMode="auto">
            <a:xfrm>
              <a:off x="2306" y="11747"/>
              <a:ext cx="7690" cy="107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spcAft>
                  <a:spcPts val="1000"/>
                </a:spcAft>
                <a:defRPr/>
              </a:pPr>
              <a:r>
                <a:rPr lang="en-US" sz="1600" dirty="0" err="1">
                  <a:solidFill>
                    <a:schemeClr val="bg1"/>
                  </a:solidFill>
                  <a:cs typeface="Arial" pitchFamily="34" charset="0"/>
                </a:rPr>
                <a:t>Korelasi</a:t>
              </a:r>
              <a:r>
                <a:rPr lang="en-US" sz="1600" dirty="0">
                  <a:solidFill>
                    <a:schemeClr val="bg1"/>
                  </a:solidFill>
                  <a:cs typeface="Arial" pitchFamily="34" charset="0"/>
                </a:rPr>
                <a:t> </a:t>
              </a:r>
              <a:r>
                <a:rPr lang="en-US" sz="1600" dirty="0" err="1">
                  <a:solidFill>
                    <a:schemeClr val="bg1"/>
                  </a:solidFill>
                  <a:cs typeface="Arial" pitchFamily="34" charset="0"/>
                </a:rPr>
                <a:t>Positif</a:t>
              </a:r>
              <a:r>
                <a:rPr lang="en-US" sz="1600" dirty="0">
                  <a:solidFill>
                    <a:schemeClr val="bg1"/>
                  </a:solidFill>
                  <a:cs typeface="Arial" pitchFamily="34" charset="0"/>
                </a:rPr>
                <a:t> </a:t>
              </a:r>
              <a:r>
                <a:rPr lang="en-US" sz="1600" dirty="0" err="1">
                  <a:solidFill>
                    <a:schemeClr val="bg1"/>
                  </a:solidFill>
                  <a:cs typeface="Arial" pitchFamily="34" charset="0"/>
                </a:rPr>
                <a:t>Lemah</a:t>
              </a:r>
              <a:endParaRPr lang="en-US" sz="1600" dirty="0">
                <a:solidFill>
                  <a:schemeClr val="bg1"/>
                </a:solidFill>
                <a:latin typeface="Arial" pitchFamily="34" charset="0"/>
                <a:cs typeface="Arial" pitchFamily="34" charset="0"/>
              </a:endParaRPr>
            </a:p>
          </p:txBody>
        </p:sp>
      </p:grpSp>
      <p:grpSp>
        <p:nvGrpSpPr>
          <p:cNvPr id="21508" name="Group 5"/>
          <p:cNvGrpSpPr>
            <a:grpSpLocks/>
          </p:cNvGrpSpPr>
          <p:nvPr/>
        </p:nvGrpSpPr>
        <p:grpSpPr bwMode="auto">
          <a:xfrm>
            <a:off x="4800600" y="1676400"/>
            <a:ext cx="3733800" cy="3733800"/>
            <a:chOff x="1776" y="5314"/>
            <a:chExt cx="8750" cy="7863"/>
          </a:xfrm>
        </p:grpSpPr>
        <p:sp>
          <p:nvSpPr>
            <p:cNvPr id="48" name="AutoShape 3"/>
            <p:cNvSpPr>
              <a:spLocks noChangeArrowheads="1"/>
            </p:cNvSpPr>
            <p:nvPr/>
          </p:nvSpPr>
          <p:spPr bwMode="auto">
            <a:xfrm>
              <a:off x="1776" y="5314"/>
              <a:ext cx="8750" cy="786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eaLnBrk="1" hangingPunct="1">
                <a:defRPr/>
              </a:pPr>
              <a:endParaRPr lang="en-US"/>
            </a:p>
          </p:txBody>
        </p:sp>
        <p:grpSp>
          <p:nvGrpSpPr>
            <p:cNvPr id="21514" name="Group 4"/>
            <p:cNvGrpSpPr>
              <a:grpSpLocks/>
            </p:cNvGrpSpPr>
            <p:nvPr/>
          </p:nvGrpSpPr>
          <p:grpSpPr bwMode="auto">
            <a:xfrm>
              <a:off x="2570" y="5671"/>
              <a:ext cx="6362" cy="5719"/>
              <a:chOff x="1776" y="6145"/>
              <a:chExt cx="9107" cy="6567"/>
            </a:xfrm>
          </p:grpSpPr>
          <p:sp>
            <p:nvSpPr>
              <p:cNvPr id="51" name="Rectangle 5"/>
              <p:cNvSpPr>
                <a:spLocks noChangeArrowheads="1"/>
              </p:cNvSpPr>
              <p:nvPr/>
            </p:nvSpPr>
            <p:spPr bwMode="auto">
              <a:xfrm>
                <a:off x="2119" y="6145"/>
                <a:ext cx="803" cy="542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defRPr/>
                </a:pPr>
                <a:endParaRPr lang="en-US">
                  <a:solidFill>
                    <a:schemeClr val="tx1"/>
                  </a:solidFill>
                  <a:latin typeface="Arial" pitchFamily="34" charset="0"/>
                  <a:cs typeface="Arial" pitchFamily="34" charset="0"/>
                </a:endParaRPr>
              </a:p>
            </p:txBody>
          </p:sp>
          <p:sp>
            <p:nvSpPr>
              <p:cNvPr id="21521" name="Line 6"/>
              <p:cNvSpPr>
                <a:spLocks noChangeShapeType="1"/>
              </p:cNvSpPr>
              <p:nvPr/>
            </p:nvSpPr>
            <p:spPr bwMode="auto">
              <a:xfrm>
                <a:off x="2840" y="6324"/>
                <a:ext cx="0" cy="6388"/>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21522" name="Group 52"/>
              <p:cNvGrpSpPr>
                <a:grpSpLocks/>
              </p:cNvGrpSpPr>
              <p:nvPr/>
            </p:nvGrpSpPr>
            <p:grpSpPr bwMode="auto">
              <a:xfrm>
                <a:off x="2574" y="6493"/>
                <a:ext cx="8309" cy="6219"/>
                <a:chOff x="2574" y="6493"/>
                <a:chExt cx="8309" cy="6219"/>
              </a:xfrm>
            </p:grpSpPr>
            <p:sp>
              <p:nvSpPr>
                <p:cNvPr id="21526" name="Line 8"/>
                <p:cNvSpPr>
                  <a:spLocks noChangeShapeType="1"/>
                </p:cNvSpPr>
                <p:nvPr/>
              </p:nvSpPr>
              <p:spPr bwMode="auto">
                <a:xfrm>
                  <a:off x="670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27" name="Line 9"/>
                <p:cNvSpPr>
                  <a:spLocks noChangeShapeType="1"/>
                </p:cNvSpPr>
                <p:nvPr/>
              </p:nvSpPr>
              <p:spPr bwMode="auto">
                <a:xfrm>
                  <a:off x="599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28" name="Line 10"/>
                <p:cNvSpPr>
                  <a:spLocks noChangeShapeType="1"/>
                </p:cNvSpPr>
                <p:nvPr/>
              </p:nvSpPr>
              <p:spPr bwMode="auto">
                <a:xfrm>
                  <a:off x="741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29" name="Line 11"/>
                <p:cNvSpPr>
                  <a:spLocks noChangeShapeType="1"/>
                </p:cNvSpPr>
                <p:nvPr/>
              </p:nvSpPr>
              <p:spPr bwMode="auto">
                <a:xfrm>
                  <a:off x="812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30" name="Line 12"/>
                <p:cNvSpPr>
                  <a:spLocks noChangeShapeType="1"/>
                </p:cNvSpPr>
                <p:nvPr/>
              </p:nvSpPr>
              <p:spPr bwMode="auto">
                <a:xfrm>
                  <a:off x="8833"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31" name="Line 13"/>
                <p:cNvSpPr>
                  <a:spLocks noChangeShapeType="1"/>
                </p:cNvSpPr>
                <p:nvPr/>
              </p:nvSpPr>
              <p:spPr bwMode="auto">
                <a:xfrm>
                  <a:off x="964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32" name="Line 14"/>
                <p:cNvSpPr>
                  <a:spLocks noChangeShapeType="1"/>
                </p:cNvSpPr>
                <p:nvPr/>
              </p:nvSpPr>
              <p:spPr bwMode="auto">
                <a:xfrm>
                  <a:off x="10456"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33" name="Line 15"/>
                <p:cNvSpPr>
                  <a:spLocks noChangeShapeType="1"/>
                </p:cNvSpPr>
                <p:nvPr/>
              </p:nvSpPr>
              <p:spPr bwMode="auto">
                <a:xfrm>
                  <a:off x="528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34" name="Line 16"/>
                <p:cNvSpPr>
                  <a:spLocks noChangeShapeType="1"/>
                </p:cNvSpPr>
                <p:nvPr/>
              </p:nvSpPr>
              <p:spPr bwMode="auto">
                <a:xfrm>
                  <a:off x="4574"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35" name="Line 17"/>
                <p:cNvSpPr>
                  <a:spLocks noChangeShapeType="1"/>
                </p:cNvSpPr>
                <p:nvPr/>
              </p:nvSpPr>
              <p:spPr bwMode="auto">
                <a:xfrm>
                  <a:off x="386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36" name="Line 18"/>
                <p:cNvSpPr>
                  <a:spLocks noChangeShapeType="1"/>
                </p:cNvSpPr>
                <p:nvPr/>
              </p:nvSpPr>
              <p:spPr bwMode="auto">
                <a:xfrm>
                  <a:off x="3155" y="11223"/>
                  <a:ext cx="0" cy="202"/>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66" name="Rectangle 19"/>
                <p:cNvSpPr>
                  <a:spLocks noChangeArrowheads="1"/>
                </p:cNvSpPr>
                <p:nvPr/>
              </p:nvSpPr>
              <p:spPr bwMode="auto">
                <a:xfrm>
                  <a:off x="2728" y="11605"/>
                  <a:ext cx="8155" cy="60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defRPr/>
                  </a:pPr>
                  <a:endParaRPr lang="en-US">
                    <a:solidFill>
                      <a:schemeClr val="tx1"/>
                    </a:solidFill>
                    <a:latin typeface="Arial" pitchFamily="34" charset="0"/>
                    <a:cs typeface="Arial" pitchFamily="34" charset="0"/>
                  </a:endParaRPr>
                </a:p>
              </p:txBody>
            </p:sp>
            <p:sp>
              <p:nvSpPr>
                <p:cNvPr id="21540" name="Line 20"/>
                <p:cNvSpPr>
                  <a:spLocks noChangeShapeType="1"/>
                </p:cNvSpPr>
                <p:nvPr/>
              </p:nvSpPr>
              <p:spPr bwMode="auto">
                <a:xfrm flipH="1">
                  <a:off x="2749" y="6996"/>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41" name="Line 21"/>
                <p:cNvSpPr>
                  <a:spLocks noChangeShapeType="1"/>
                </p:cNvSpPr>
                <p:nvPr/>
              </p:nvSpPr>
              <p:spPr bwMode="auto">
                <a:xfrm flipH="1">
                  <a:off x="2749" y="6493"/>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42" name="Line 22"/>
                <p:cNvSpPr>
                  <a:spLocks noChangeShapeType="1"/>
                </p:cNvSpPr>
                <p:nvPr/>
              </p:nvSpPr>
              <p:spPr bwMode="auto">
                <a:xfrm flipH="1">
                  <a:off x="2749" y="7499"/>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43" name="Line 23"/>
                <p:cNvSpPr>
                  <a:spLocks noChangeShapeType="1"/>
                </p:cNvSpPr>
                <p:nvPr/>
              </p:nvSpPr>
              <p:spPr bwMode="auto">
                <a:xfrm flipH="1">
                  <a:off x="2749" y="7902"/>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44" name="Line 24"/>
                <p:cNvSpPr>
                  <a:spLocks noChangeShapeType="1"/>
                </p:cNvSpPr>
                <p:nvPr/>
              </p:nvSpPr>
              <p:spPr bwMode="auto">
                <a:xfrm flipH="1">
                  <a:off x="2749" y="8305"/>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45" name="Line 25"/>
                <p:cNvSpPr>
                  <a:spLocks noChangeShapeType="1"/>
                </p:cNvSpPr>
                <p:nvPr/>
              </p:nvSpPr>
              <p:spPr bwMode="auto">
                <a:xfrm flipH="1">
                  <a:off x="2749" y="8707"/>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46" name="Line 26"/>
                <p:cNvSpPr>
                  <a:spLocks noChangeShapeType="1"/>
                </p:cNvSpPr>
                <p:nvPr/>
              </p:nvSpPr>
              <p:spPr bwMode="auto">
                <a:xfrm flipH="1">
                  <a:off x="2749" y="9210"/>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47" name="Line 27"/>
                <p:cNvSpPr>
                  <a:spLocks noChangeShapeType="1"/>
                </p:cNvSpPr>
                <p:nvPr/>
              </p:nvSpPr>
              <p:spPr bwMode="auto">
                <a:xfrm flipH="1">
                  <a:off x="2749" y="9714"/>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48" name="Line 28"/>
                <p:cNvSpPr>
                  <a:spLocks noChangeShapeType="1"/>
                </p:cNvSpPr>
                <p:nvPr/>
              </p:nvSpPr>
              <p:spPr bwMode="auto">
                <a:xfrm flipH="1">
                  <a:off x="2749" y="10116"/>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49" name="Line 29"/>
                <p:cNvSpPr>
                  <a:spLocks noChangeShapeType="1"/>
                </p:cNvSpPr>
                <p:nvPr/>
              </p:nvSpPr>
              <p:spPr bwMode="auto">
                <a:xfrm flipH="1">
                  <a:off x="2749" y="10619"/>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1550" name="Line 30"/>
                <p:cNvSpPr>
                  <a:spLocks noChangeShapeType="1"/>
                </p:cNvSpPr>
                <p:nvPr/>
              </p:nvSpPr>
              <p:spPr bwMode="auto">
                <a:xfrm flipH="1">
                  <a:off x="2749" y="11022"/>
                  <a:ext cx="203" cy="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78" name="Rectangle 32"/>
                <p:cNvSpPr>
                  <a:spLocks noChangeArrowheads="1"/>
                </p:cNvSpPr>
                <p:nvPr/>
              </p:nvSpPr>
              <p:spPr bwMode="auto">
                <a:xfrm>
                  <a:off x="5973" y="12108"/>
                  <a:ext cx="1000" cy="60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spcAft>
                      <a:spcPts val="1000"/>
                    </a:spcAft>
                    <a:defRPr/>
                  </a:pPr>
                  <a:r>
                    <a:rPr lang="en-US" sz="900">
                      <a:solidFill>
                        <a:schemeClr val="tx1"/>
                      </a:solidFill>
                      <a:cs typeface="Arial" pitchFamily="34" charset="0"/>
                    </a:rPr>
                    <a:t> </a:t>
                  </a:r>
                  <a:r>
                    <a:rPr lang="en-US" sz="900" i="1">
                      <a:solidFill>
                        <a:schemeClr val="tx1"/>
                      </a:solidFill>
                      <a:cs typeface="Arial" pitchFamily="34" charset="0"/>
                    </a:rPr>
                    <a:t>X</a:t>
                  </a:r>
                  <a:r>
                    <a:rPr lang="en-US" sz="900">
                      <a:solidFill>
                        <a:schemeClr val="tx1"/>
                      </a:solidFill>
                      <a:cs typeface="Arial" pitchFamily="34" charset="0"/>
                    </a:rPr>
                    <a:t>   </a:t>
                  </a:r>
                  <a:r>
                    <a:rPr lang="en-US" sz="900" i="1">
                      <a:solidFill>
                        <a:schemeClr val="tx1"/>
                      </a:solidFill>
                      <a:cs typeface="Arial" pitchFamily="34" charset="0"/>
                    </a:rPr>
                    <a:t>X</a:t>
                  </a:r>
                  <a:endParaRPr lang="en-US">
                    <a:solidFill>
                      <a:schemeClr val="tx1"/>
                    </a:solidFill>
                    <a:latin typeface="Arial" pitchFamily="34" charset="0"/>
                    <a:cs typeface="Arial" pitchFamily="34" charset="0"/>
                  </a:endParaRPr>
                </a:p>
              </p:txBody>
            </p:sp>
            <p:sp>
              <p:nvSpPr>
                <p:cNvPr id="79" name="Oval 37"/>
                <p:cNvSpPr>
                  <a:spLocks noChangeArrowheads="1"/>
                </p:cNvSpPr>
                <p:nvPr/>
              </p:nvSpPr>
              <p:spPr bwMode="auto">
                <a:xfrm>
                  <a:off x="3670" y="10427"/>
                  <a:ext cx="24" cy="24"/>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endParaRPr lang="en-US"/>
                </a:p>
              </p:txBody>
            </p:sp>
            <p:sp>
              <p:nvSpPr>
                <p:cNvPr id="21557" name="Line 41"/>
                <p:cNvSpPr>
                  <a:spLocks noChangeShapeType="1"/>
                </p:cNvSpPr>
                <p:nvPr/>
              </p:nvSpPr>
              <p:spPr bwMode="auto">
                <a:xfrm>
                  <a:off x="2574" y="11700"/>
                  <a:ext cx="8241"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54" name="Rectangle 42"/>
              <p:cNvSpPr>
                <a:spLocks noChangeArrowheads="1"/>
              </p:cNvSpPr>
              <p:nvPr/>
            </p:nvSpPr>
            <p:spPr bwMode="auto">
              <a:xfrm>
                <a:off x="1776" y="8647"/>
                <a:ext cx="1001" cy="60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lIns="34933" tIns="17466" rIns="34933" bIns="17466"/>
              <a:lstStyle/>
              <a:p>
                <a:pPr eaLnBrk="1" hangingPunct="1">
                  <a:spcAft>
                    <a:spcPts val="1000"/>
                  </a:spcAft>
                  <a:defRPr/>
                </a:pPr>
                <a:r>
                  <a:rPr lang="en-US" sz="900">
                    <a:solidFill>
                      <a:schemeClr val="tx1"/>
                    </a:solidFill>
                    <a:cs typeface="Arial" pitchFamily="34" charset="0"/>
                  </a:rPr>
                  <a:t> </a:t>
                </a:r>
                <a:r>
                  <a:rPr lang="en-US" sz="900" i="1">
                    <a:solidFill>
                      <a:schemeClr val="tx1"/>
                    </a:solidFill>
                    <a:cs typeface="Arial" pitchFamily="34" charset="0"/>
                  </a:rPr>
                  <a:t>Y</a:t>
                </a:r>
                <a:endParaRPr lang="en-US">
                  <a:solidFill>
                    <a:schemeClr val="tx1"/>
                  </a:solidFill>
                  <a:latin typeface="Arial" pitchFamily="34" charset="0"/>
                  <a:cs typeface="Arial" pitchFamily="34" charset="0"/>
                </a:endParaRPr>
              </a:p>
            </p:txBody>
          </p:sp>
        </p:grpSp>
        <p:sp>
          <p:nvSpPr>
            <p:cNvPr id="50" name="Text Box 43"/>
            <p:cNvSpPr txBox="1">
              <a:spLocks noChangeArrowheads="1"/>
            </p:cNvSpPr>
            <p:nvPr/>
          </p:nvSpPr>
          <p:spPr bwMode="auto">
            <a:xfrm>
              <a:off x="2306" y="11747"/>
              <a:ext cx="7690" cy="107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spcAft>
                  <a:spcPts val="1000"/>
                </a:spcAft>
                <a:defRPr/>
              </a:pPr>
              <a:r>
                <a:rPr lang="en-US" sz="1600" dirty="0" err="1">
                  <a:solidFill>
                    <a:schemeClr val="bg1"/>
                  </a:solidFill>
                  <a:cs typeface="Arial" pitchFamily="34" charset="0"/>
                </a:rPr>
                <a:t>Korelasi</a:t>
              </a:r>
              <a:r>
                <a:rPr lang="en-US" sz="1600" dirty="0">
                  <a:solidFill>
                    <a:schemeClr val="bg1"/>
                  </a:solidFill>
                  <a:cs typeface="Arial" pitchFamily="34" charset="0"/>
                </a:rPr>
                <a:t> </a:t>
              </a:r>
              <a:r>
                <a:rPr lang="en-US" sz="1600" dirty="0" err="1">
                  <a:solidFill>
                    <a:schemeClr val="bg1"/>
                  </a:solidFill>
                  <a:cs typeface="Arial" pitchFamily="34" charset="0"/>
                </a:rPr>
                <a:t>Negatif</a:t>
              </a:r>
              <a:r>
                <a:rPr lang="en-US" sz="1600" dirty="0">
                  <a:solidFill>
                    <a:schemeClr val="bg1"/>
                  </a:solidFill>
                  <a:cs typeface="Arial" pitchFamily="34" charset="0"/>
                </a:rPr>
                <a:t> </a:t>
              </a:r>
              <a:r>
                <a:rPr lang="en-US" sz="1600" dirty="0" err="1">
                  <a:solidFill>
                    <a:schemeClr val="bg1"/>
                  </a:solidFill>
                  <a:cs typeface="Arial" pitchFamily="34" charset="0"/>
                </a:rPr>
                <a:t>Lemah</a:t>
              </a:r>
              <a:endParaRPr lang="en-US" sz="1600" dirty="0">
                <a:solidFill>
                  <a:schemeClr val="bg1"/>
                </a:solidFill>
                <a:latin typeface="Arial" pitchFamily="34" charset="0"/>
                <a:cs typeface="Arial" pitchFamily="34" charset="0"/>
              </a:endParaRPr>
            </a:p>
          </p:txBody>
        </p:sp>
      </p:grpSp>
      <p:pic>
        <p:nvPicPr>
          <p:cNvPr id="21509" name="Picture 5"/>
          <p:cNvPicPr>
            <a:picLocks noChangeAspect="1" noChangeArrowheads="1"/>
          </p:cNvPicPr>
          <p:nvPr/>
        </p:nvPicPr>
        <p:blipFill>
          <a:blip r:embed="rId2">
            <a:lum contrast="-10000"/>
            <a:extLst>
              <a:ext uri="{28A0092B-C50C-407E-A947-70E740481C1C}">
                <a14:useLocalDpi xmlns:a14="http://schemas.microsoft.com/office/drawing/2010/main" val="0"/>
              </a:ext>
            </a:extLst>
          </a:blip>
          <a:srcRect/>
          <a:stretch>
            <a:fillRect/>
          </a:stretch>
        </p:blipFill>
        <p:spPr bwMode="auto">
          <a:xfrm>
            <a:off x="1371600" y="19050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p:cNvPicPr>
            <a:picLocks noChangeAspect="1" noChangeArrowheads="1"/>
          </p:cNvPicPr>
          <p:nvPr/>
        </p:nvPicPr>
        <p:blipFill>
          <a:blip r:embed="rId3">
            <a:lum contrast="-10000"/>
            <a:extLst>
              <a:ext uri="{28A0092B-C50C-407E-A947-70E740481C1C}">
                <a14:useLocalDpi xmlns:a14="http://schemas.microsoft.com/office/drawing/2010/main" val="0"/>
              </a:ext>
            </a:extLst>
          </a:blip>
          <a:srcRect/>
          <a:stretch>
            <a:fillRect/>
          </a:stretch>
        </p:blipFill>
        <p:spPr bwMode="auto">
          <a:xfrm>
            <a:off x="6019800" y="2057400"/>
            <a:ext cx="2209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Teknik Korelasi Product Moment</a:t>
            </a:r>
          </a:p>
        </p:txBody>
      </p:sp>
      <p:sp>
        <p:nvSpPr>
          <p:cNvPr id="22531" name="Content Placeholder 2"/>
          <p:cNvSpPr>
            <a:spLocks noGrp="1"/>
          </p:cNvSpPr>
          <p:nvPr>
            <p:ph idx="1"/>
          </p:nvPr>
        </p:nvSpPr>
        <p:spPr/>
        <p:txBody>
          <a:bodyPr/>
          <a:lstStyle/>
          <a:p>
            <a:r>
              <a:rPr lang="en-US" altLang="en-US"/>
              <a:t>Teknik Korelasi Product Moment merupakan salah satu teknik mencari korelasi antar dua variable. </a:t>
            </a:r>
          </a:p>
          <a:p>
            <a:r>
              <a:rPr lang="en-US" altLang="en-US"/>
              <a:t>Disebut Product Moment Correlation karena koefisien korelasinya diperoleh dengan cara mencari hasil perkalian dari momen-momen variable yang dikorelasikan.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z="3200"/>
              <a:t>Kapan digunakan Korelasi Product Moment?</a:t>
            </a:r>
          </a:p>
        </p:txBody>
      </p:sp>
      <p:sp>
        <p:nvSpPr>
          <p:cNvPr id="23555" name="Content Placeholder 2"/>
          <p:cNvSpPr>
            <a:spLocks noGrp="1"/>
          </p:cNvSpPr>
          <p:nvPr>
            <p:ph idx="1"/>
          </p:nvPr>
        </p:nvSpPr>
        <p:spPr/>
        <p:txBody>
          <a:bodyPr/>
          <a:lstStyle/>
          <a:p>
            <a:pPr marL="514350" indent="-514350">
              <a:buFont typeface="Calibri" panose="020F0502020204030204" pitchFamily="34" charset="0"/>
              <a:buAutoNum type="arabicPeriod"/>
            </a:pPr>
            <a:r>
              <a:rPr lang="en-US" altLang="en-US"/>
              <a:t>Variable yang dikorelasikan berbentuk gejala atau data yang bersifat continue.</a:t>
            </a:r>
          </a:p>
          <a:p>
            <a:pPr marL="514350" indent="-514350">
              <a:buFont typeface="Calibri" panose="020F0502020204030204" pitchFamily="34" charset="0"/>
              <a:buAutoNum type="arabicPeriod"/>
            </a:pPr>
            <a:r>
              <a:rPr lang="en-US" altLang="en-US"/>
              <a:t>Sampel yang diteliti mempunyai sifat homogen atau setidak-tidaknya mendekati homogen.</a:t>
            </a:r>
          </a:p>
          <a:p>
            <a:pPr marL="514350" indent="-514350">
              <a:buFont typeface="Calibri" panose="020F0502020204030204" pitchFamily="34" charset="0"/>
              <a:buAutoNum type="arabicPeriod"/>
            </a:pPr>
            <a:r>
              <a:rPr lang="en-US" altLang="en-US"/>
              <a:t>Regresinya merupakan regresi linear.</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body" idx="1"/>
          </p:nvPr>
        </p:nvSpPr>
        <p:spPr>
          <a:xfrm>
            <a:off x="228600" y="533400"/>
            <a:ext cx="8534400" cy="2590800"/>
          </a:xfrm>
        </p:spPr>
        <p:txBody>
          <a:bodyPr/>
          <a:lstStyle/>
          <a:p>
            <a:pPr marL="0" indent="0" eaLnBrk="1" hangingPunct="1">
              <a:buFont typeface="Wingdings" pitchFamily="2" charset="2"/>
              <a:buNone/>
              <a:defRPr/>
            </a:pPr>
            <a:r>
              <a:rPr lang="en-US" sz="2500" dirty="0" err="1">
                <a:latin typeface="Times New Roman" pitchFamily="18" charset="0"/>
                <a:cs typeface="Times New Roman" pitchFamily="18" charset="0"/>
              </a:rPr>
              <a:t>Kuat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tidaknya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hubungan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antara</a:t>
            </a:r>
            <a:r>
              <a:rPr lang="en-US" sz="2500" dirty="0">
                <a:latin typeface="Times New Roman" pitchFamily="18" charset="0"/>
                <a:cs typeface="Times New Roman" pitchFamily="18" charset="0"/>
              </a:rPr>
              <a:t> X </a:t>
            </a:r>
            <a:r>
              <a:rPr lang="en-US" sz="2500" dirty="0" err="1">
                <a:latin typeface="Times New Roman" pitchFamily="18" charset="0"/>
                <a:cs typeface="Times New Roman" pitchFamily="18" charset="0"/>
              </a:rPr>
              <a:t>dan</a:t>
            </a:r>
            <a:r>
              <a:rPr lang="en-US" sz="2500" dirty="0">
                <a:latin typeface="Times New Roman" pitchFamily="18" charset="0"/>
                <a:cs typeface="Times New Roman" pitchFamily="18" charset="0"/>
              </a:rPr>
              <a:t> Y </a:t>
            </a:r>
            <a:r>
              <a:rPr lang="en-US" sz="2500" dirty="0" err="1">
                <a:latin typeface="Times New Roman" pitchFamily="18" charset="0"/>
                <a:cs typeface="Times New Roman" pitchFamily="18" charset="0"/>
              </a:rPr>
              <a:t>apabila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dapat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dinyatakan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dengan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fungsi</a:t>
            </a:r>
            <a:r>
              <a:rPr lang="en-US" sz="2500" dirty="0">
                <a:latin typeface="Times New Roman" pitchFamily="18" charset="0"/>
                <a:cs typeface="Times New Roman" pitchFamily="18" charset="0"/>
              </a:rPr>
              <a:t> linear(paling </a:t>
            </a:r>
            <a:r>
              <a:rPr lang="en-US" sz="2500" dirty="0" err="1">
                <a:latin typeface="Times New Roman" pitchFamily="18" charset="0"/>
                <a:cs typeface="Times New Roman" pitchFamily="18" charset="0"/>
              </a:rPr>
              <a:t>tidak</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mendekati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diukur</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dengan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suatu</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nilai</a:t>
            </a:r>
            <a:r>
              <a:rPr lang="en-US" sz="2500" dirty="0">
                <a:latin typeface="Times New Roman" pitchFamily="18" charset="0"/>
                <a:cs typeface="Times New Roman" pitchFamily="18" charset="0"/>
              </a:rPr>
              <a:t> yang </a:t>
            </a:r>
            <a:r>
              <a:rPr lang="en-US" sz="2500" dirty="0" err="1">
                <a:latin typeface="Times New Roman" pitchFamily="18" charset="0"/>
                <a:cs typeface="Times New Roman" pitchFamily="18" charset="0"/>
              </a:rPr>
              <a:t>disebut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koefisien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korelasi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Nilai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koefisien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korelasi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ini</a:t>
            </a:r>
            <a:r>
              <a:rPr lang="en-US" sz="2500" dirty="0">
                <a:latin typeface="Times New Roman" pitchFamily="18" charset="0"/>
                <a:cs typeface="Times New Roman" pitchFamily="18" charset="0"/>
              </a:rPr>
              <a:t> paling </a:t>
            </a:r>
            <a:r>
              <a:rPr lang="en-US" sz="2500" dirty="0" err="1">
                <a:latin typeface="Times New Roman" pitchFamily="18" charset="0"/>
                <a:cs typeface="Times New Roman" pitchFamily="18" charset="0"/>
              </a:rPr>
              <a:t>sedikit</a:t>
            </a:r>
            <a:r>
              <a:rPr lang="en-US" sz="2500" dirty="0">
                <a:latin typeface="Times New Roman" pitchFamily="18" charset="0"/>
                <a:cs typeface="Times New Roman" pitchFamily="18" charset="0"/>
              </a:rPr>
              <a:t> –1 </a:t>
            </a:r>
            <a:r>
              <a:rPr lang="en-US" sz="2500" dirty="0" err="1">
                <a:latin typeface="Times New Roman" pitchFamily="18" charset="0"/>
                <a:cs typeface="Times New Roman" pitchFamily="18" charset="0"/>
              </a:rPr>
              <a:t>dan</a:t>
            </a:r>
            <a:r>
              <a:rPr lang="en-US" sz="2500" dirty="0">
                <a:latin typeface="Times New Roman" pitchFamily="18" charset="0"/>
                <a:cs typeface="Times New Roman" pitchFamily="18" charset="0"/>
              </a:rPr>
              <a:t> paling </a:t>
            </a:r>
            <a:r>
              <a:rPr lang="en-US" sz="2500" dirty="0" err="1">
                <a:latin typeface="Times New Roman" pitchFamily="18" charset="0"/>
                <a:cs typeface="Times New Roman" pitchFamily="18" charset="0"/>
              </a:rPr>
              <a:t>besar</a:t>
            </a:r>
            <a:r>
              <a:rPr lang="en-US" sz="2500" dirty="0">
                <a:latin typeface="Times New Roman" pitchFamily="18" charset="0"/>
                <a:cs typeface="Times New Roman" pitchFamily="18" charset="0"/>
              </a:rPr>
              <a:t> +1. </a:t>
            </a:r>
          </a:p>
          <a:p>
            <a:pPr marL="0" indent="0" eaLnBrk="1" hangingPunct="1">
              <a:buFont typeface="Wingdings" pitchFamily="2" charset="2"/>
              <a:buNone/>
              <a:defRPr/>
            </a:pPr>
            <a:r>
              <a:rPr lang="en-US" sz="2500" dirty="0" err="1">
                <a:latin typeface="Times New Roman" pitchFamily="18" charset="0"/>
                <a:cs typeface="Times New Roman" pitchFamily="18" charset="0"/>
              </a:rPr>
              <a:t>Jadi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jika</a:t>
            </a:r>
            <a:r>
              <a:rPr lang="en-US" sz="2500" dirty="0">
                <a:latin typeface="Times New Roman" pitchFamily="18" charset="0"/>
                <a:cs typeface="Times New Roman" pitchFamily="18" charset="0"/>
              </a:rPr>
              <a:t> r = </a:t>
            </a:r>
            <a:r>
              <a:rPr lang="en-US" sz="2500" dirty="0" err="1">
                <a:latin typeface="Times New Roman" pitchFamily="18" charset="0"/>
                <a:cs typeface="Times New Roman" pitchFamily="18" charset="0"/>
              </a:rPr>
              <a:t>koefisien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korelasi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maka</a:t>
            </a:r>
            <a:r>
              <a:rPr lang="en-US" sz="2500" dirty="0">
                <a:latin typeface="Times New Roman" pitchFamily="18" charset="0"/>
                <a:cs typeface="Times New Roman" pitchFamily="18" charset="0"/>
              </a:rPr>
              <a:t> r </a:t>
            </a:r>
            <a:r>
              <a:rPr lang="en-US" sz="2500" dirty="0" err="1">
                <a:latin typeface="Times New Roman" pitchFamily="18" charset="0"/>
                <a:cs typeface="Times New Roman" pitchFamily="18" charset="0"/>
              </a:rPr>
              <a:t>dapat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dinyatakan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sebagai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berikut</a:t>
            </a:r>
            <a:r>
              <a:rPr lang="en-US" sz="2500" dirty="0">
                <a:latin typeface="Times New Roman" pitchFamily="18" charset="0"/>
                <a:cs typeface="Times New Roman" pitchFamily="18" charset="0"/>
              </a:rPr>
              <a:t> : </a:t>
            </a:r>
          </a:p>
          <a:p>
            <a:pPr eaLnBrk="1" hangingPunct="1">
              <a:buFont typeface="Wingdings" pitchFamily="2" charset="2"/>
              <a:buNone/>
              <a:defRPr/>
            </a:pPr>
            <a:r>
              <a:rPr lang="en-US" sz="2500" dirty="0">
                <a:latin typeface="Times New Roman" pitchFamily="18" charset="0"/>
                <a:cs typeface="Times New Roman" pitchFamily="18" charset="0"/>
              </a:rPr>
              <a:t>					-1</a:t>
            </a:r>
            <a:r>
              <a:rPr lang="en-US" sz="2500" dirty="0">
                <a:latin typeface="Times New Roman" pitchFamily="18" charset="0"/>
                <a:cs typeface="Times New Roman" pitchFamily="18" charset="0"/>
                <a:sym typeface="Symbol" pitchFamily="18" charset="2"/>
              </a:rPr>
              <a:t> r  +1</a:t>
            </a:r>
            <a:endParaRPr lang="en-US" sz="2500" dirty="0">
              <a:latin typeface="Times New Roman" pitchFamily="18" charset="0"/>
              <a:cs typeface="Times New Roman" pitchFamily="18" charset="0"/>
            </a:endParaRPr>
          </a:p>
        </p:txBody>
      </p:sp>
      <p:sp>
        <p:nvSpPr>
          <p:cNvPr id="47107" name="Oval 4"/>
          <p:cNvSpPr>
            <a:spLocks noChangeArrowheads="1"/>
          </p:cNvSpPr>
          <p:nvPr/>
        </p:nvSpPr>
        <p:spPr bwMode="auto">
          <a:xfrm flipH="1" flipV="1">
            <a:off x="4495800" y="3871913"/>
            <a:ext cx="76200" cy="76200"/>
          </a:xfrm>
          <a:prstGeom prst="ellipse">
            <a:avLst/>
          </a:prstGeom>
          <a:solidFill>
            <a:srgbClr val="000000"/>
          </a:solidFill>
          <a:ln w="9525">
            <a:solidFill>
              <a:schemeClr val="tx1"/>
            </a:solidFill>
            <a:miter lim="800000"/>
            <a:headEnd/>
            <a:tailEnd/>
          </a:ln>
        </p:spPr>
        <p:txBody>
          <a:bodyPr wrap="none" anchor="ctr"/>
          <a:lstStyle/>
          <a:p>
            <a:endParaRPr lang="en-US"/>
          </a:p>
        </p:txBody>
      </p:sp>
      <p:sp>
        <p:nvSpPr>
          <p:cNvPr id="47108" name="Line 5"/>
          <p:cNvSpPr>
            <a:spLocks noChangeShapeType="1"/>
          </p:cNvSpPr>
          <p:nvPr/>
        </p:nvSpPr>
        <p:spPr bwMode="auto">
          <a:xfrm>
            <a:off x="4648200" y="3948113"/>
            <a:ext cx="3200400" cy="0"/>
          </a:xfrm>
          <a:prstGeom prst="line">
            <a:avLst/>
          </a:prstGeom>
          <a:noFill/>
          <a:ln w="38100">
            <a:solidFill>
              <a:srgbClr val="00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7109" name="Line 6"/>
          <p:cNvSpPr>
            <a:spLocks noChangeShapeType="1"/>
          </p:cNvSpPr>
          <p:nvPr/>
        </p:nvSpPr>
        <p:spPr bwMode="auto">
          <a:xfrm>
            <a:off x="1219200" y="3948113"/>
            <a:ext cx="3200400" cy="0"/>
          </a:xfrm>
          <a:prstGeom prst="line">
            <a:avLst/>
          </a:prstGeom>
          <a:noFill/>
          <a:ln w="38100">
            <a:solidFill>
              <a:srgbClr val="00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2" name="Group 18"/>
          <p:cNvGrpSpPr>
            <a:grpSpLocks/>
          </p:cNvGrpSpPr>
          <p:nvPr/>
        </p:nvGrpSpPr>
        <p:grpSpPr bwMode="auto">
          <a:xfrm>
            <a:off x="1219200" y="3643313"/>
            <a:ext cx="6629400" cy="0"/>
            <a:chOff x="768" y="3072"/>
            <a:chExt cx="4176" cy="0"/>
          </a:xfrm>
        </p:grpSpPr>
        <p:sp>
          <p:nvSpPr>
            <p:cNvPr id="47122" name="Line 7"/>
            <p:cNvSpPr>
              <a:spLocks noChangeShapeType="1"/>
            </p:cNvSpPr>
            <p:nvPr/>
          </p:nvSpPr>
          <p:spPr bwMode="auto">
            <a:xfrm>
              <a:off x="768" y="3072"/>
              <a:ext cx="2016" cy="0"/>
            </a:xfrm>
            <a:prstGeom prst="line">
              <a:avLst/>
            </a:prstGeom>
            <a:noFill/>
            <a:ln w="28575">
              <a:solidFill>
                <a:srgbClr val="000000"/>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47123" name="Line 9"/>
            <p:cNvSpPr>
              <a:spLocks noChangeShapeType="1"/>
            </p:cNvSpPr>
            <p:nvPr/>
          </p:nvSpPr>
          <p:spPr bwMode="auto">
            <a:xfrm>
              <a:off x="2928" y="3072"/>
              <a:ext cx="2016" cy="0"/>
            </a:xfrm>
            <a:prstGeom prst="line">
              <a:avLst/>
            </a:prstGeom>
            <a:noFill/>
            <a:ln w="2857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3" name="Group 19"/>
          <p:cNvGrpSpPr>
            <a:grpSpLocks/>
          </p:cNvGrpSpPr>
          <p:nvPr/>
        </p:nvGrpSpPr>
        <p:grpSpPr bwMode="auto">
          <a:xfrm>
            <a:off x="1219200" y="4176713"/>
            <a:ext cx="6629400" cy="152400"/>
            <a:chOff x="768" y="3408"/>
            <a:chExt cx="4176" cy="96"/>
          </a:xfrm>
        </p:grpSpPr>
        <p:sp>
          <p:nvSpPr>
            <p:cNvPr id="47119" name="Line 8"/>
            <p:cNvSpPr>
              <a:spLocks noChangeShapeType="1"/>
            </p:cNvSpPr>
            <p:nvPr/>
          </p:nvSpPr>
          <p:spPr bwMode="auto">
            <a:xfrm>
              <a:off x="768" y="3456"/>
              <a:ext cx="2016" cy="0"/>
            </a:xfrm>
            <a:prstGeom prst="line">
              <a:avLst/>
            </a:prstGeom>
            <a:noFill/>
            <a:ln w="2857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7120" name="Line 10"/>
            <p:cNvSpPr>
              <a:spLocks noChangeShapeType="1"/>
            </p:cNvSpPr>
            <p:nvPr/>
          </p:nvSpPr>
          <p:spPr bwMode="auto">
            <a:xfrm>
              <a:off x="2928" y="3456"/>
              <a:ext cx="2016" cy="0"/>
            </a:xfrm>
            <a:prstGeom prst="line">
              <a:avLst/>
            </a:prstGeom>
            <a:noFill/>
            <a:ln w="28575">
              <a:solidFill>
                <a:srgbClr val="000000"/>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47121" name="Oval 11"/>
            <p:cNvSpPr>
              <a:spLocks noChangeArrowheads="1"/>
            </p:cNvSpPr>
            <p:nvPr/>
          </p:nvSpPr>
          <p:spPr bwMode="auto">
            <a:xfrm flipH="1" flipV="1">
              <a:off x="2832" y="3408"/>
              <a:ext cx="48" cy="96"/>
            </a:xfrm>
            <a:prstGeom prst="ellipse">
              <a:avLst/>
            </a:prstGeom>
            <a:solidFill>
              <a:srgbClr val="000000"/>
            </a:solidFill>
            <a:ln w="9525">
              <a:solidFill>
                <a:schemeClr val="tx1"/>
              </a:solidFill>
              <a:miter lim="800000"/>
              <a:headEnd/>
              <a:tailEnd/>
            </a:ln>
          </p:spPr>
          <p:txBody>
            <a:bodyPr wrap="none" anchor="ctr"/>
            <a:lstStyle/>
            <a:p>
              <a:endParaRPr lang="en-US"/>
            </a:p>
          </p:txBody>
        </p:sp>
      </p:grpSp>
      <p:sp>
        <p:nvSpPr>
          <p:cNvPr id="47112" name="Text Box 12"/>
          <p:cNvSpPr txBox="1">
            <a:spLocks noChangeArrowheads="1"/>
          </p:cNvSpPr>
          <p:nvPr/>
        </p:nvSpPr>
        <p:spPr bwMode="auto">
          <a:xfrm>
            <a:off x="898525" y="3756025"/>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t>-1</a:t>
            </a:r>
          </a:p>
        </p:txBody>
      </p:sp>
      <p:sp>
        <p:nvSpPr>
          <p:cNvPr id="47113" name="Text Box 13"/>
          <p:cNvSpPr txBox="1">
            <a:spLocks noChangeArrowheads="1"/>
          </p:cNvSpPr>
          <p:nvPr/>
        </p:nvSpPr>
        <p:spPr bwMode="auto">
          <a:xfrm>
            <a:off x="7842250" y="3733800"/>
            <a:ext cx="444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t>+1</a:t>
            </a:r>
          </a:p>
        </p:txBody>
      </p:sp>
      <p:sp>
        <p:nvSpPr>
          <p:cNvPr id="47114" name="Text Box 14"/>
          <p:cNvSpPr txBox="1">
            <a:spLocks noChangeArrowheads="1"/>
          </p:cNvSpPr>
          <p:nvPr/>
        </p:nvSpPr>
        <p:spPr bwMode="auto">
          <a:xfrm>
            <a:off x="1219200" y="3200400"/>
            <a:ext cx="984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dirty="0" err="1"/>
              <a:t>Kuat</a:t>
            </a:r>
            <a:r>
              <a:rPr lang="en-US" dirty="0"/>
              <a:t> (-)</a:t>
            </a:r>
          </a:p>
        </p:txBody>
      </p:sp>
      <p:sp>
        <p:nvSpPr>
          <p:cNvPr id="47115" name="Text Box 15"/>
          <p:cNvSpPr txBox="1">
            <a:spLocks noChangeArrowheads="1"/>
          </p:cNvSpPr>
          <p:nvPr/>
        </p:nvSpPr>
        <p:spPr bwMode="auto">
          <a:xfrm>
            <a:off x="6864350" y="3200400"/>
            <a:ext cx="104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t>Kuat (+)</a:t>
            </a:r>
          </a:p>
        </p:txBody>
      </p:sp>
      <p:sp>
        <p:nvSpPr>
          <p:cNvPr id="47116" name="Text Box 16"/>
          <p:cNvSpPr txBox="1">
            <a:spLocks noChangeArrowheads="1"/>
          </p:cNvSpPr>
          <p:nvPr/>
        </p:nvSpPr>
        <p:spPr bwMode="auto">
          <a:xfrm>
            <a:off x="3048000" y="4405313"/>
            <a:ext cx="1212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t>Lemah (-)</a:t>
            </a:r>
          </a:p>
        </p:txBody>
      </p:sp>
      <p:sp>
        <p:nvSpPr>
          <p:cNvPr id="47117" name="Text Box 17"/>
          <p:cNvSpPr txBox="1">
            <a:spLocks noChangeArrowheads="1"/>
          </p:cNvSpPr>
          <p:nvPr/>
        </p:nvSpPr>
        <p:spPr bwMode="auto">
          <a:xfrm>
            <a:off x="4902200" y="4419600"/>
            <a:ext cx="1270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r>
              <a:rPr lang="en-US"/>
              <a:t>Lemah (+)</a:t>
            </a:r>
          </a:p>
        </p:txBody>
      </p:sp>
      <p:sp>
        <p:nvSpPr>
          <p:cNvPr id="118804" name="Text Box 20"/>
          <p:cNvSpPr txBox="1">
            <a:spLocks noChangeArrowheads="1"/>
          </p:cNvSpPr>
          <p:nvPr/>
        </p:nvSpPr>
        <p:spPr bwMode="auto">
          <a:xfrm>
            <a:off x="441325" y="5089525"/>
            <a:ext cx="6823075" cy="1616075"/>
          </a:xfrm>
          <a:prstGeom prst="rect">
            <a:avLst/>
          </a:prstGeom>
          <a:noFill/>
          <a:ln w="9525">
            <a:noFill/>
            <a:miter lim="800000"/>
            <a:headEnd/>
            <a:tailEnd/>
          </a:ln>
          <a:effectLst/>
        </p:spPr>
        <p:txBody>
          <a:bodyPr>
            <a:spAutoFit/>
          </a:bodyPr>
          <a:lstStyle/>
          <a:p>
            <a:pPr>
              <a:defRPr/>
            </a:pPr>
            <a:r>
              <a:rPr lang="en-US" sz="2000" b="0" dirty="0" err="1">
                <a:latin typeface="Times New Roman" pitchFamily="18" charset="0"/>
                <a:cs typeface="Times New Roman" pitchFamily="18" charset="0"/>
              </a:rPr>
              <a:t>Jika</a:t>
            </a:r>
            <a:r>
              <a:rPr lang="en-US" sz="2000" b="0" dirty="0">
                <a:latin typeface="Times New Roman" pitchFamily="18" charset="0"/>
                <a:cs typeface="Times New Roman" pitchFamily="18" charset="0"/>
              </a:rPr>
              <a:t> 	r =+1, </a:t>
            </a:r>
            <a:r>
              <a:rPr lang="en-US" sz="2000" b="0" dirty="0" err="1">
                <a:latin typeface="Times New Roman" pitchFamily="18" charset="0"/>
                <a:cs typeface="Times New Roman" pitchFamily="18" charset="0"/>
              </a:rPr>
              <a:t>hubungan</a:t>
            </a:r>
            <a:r>
              <a:rPr lang="en-US" sz="2000" b="0" dirty="0">
                <a:latin typeface="Times New Roman" pitchFamily="18" charset="0"/>
                <a:cs typeface="Times New Roman" pitchFamily="18" charset="0"/>
              </a:rPr>
              <a:t> X </a:t>
            </a:r>
            <a:r>
              <a:rPr lang="en-US" sz="2000" b="0" dirty="0" err="1">
                <a:latin typeface="Times New Roman" pitchFamily="18" charset="0"/>
                <a:cs typeface="Times New Roman" pitchFamily="18" charset="0"/>
              </a:rPr>
              <a:t>dan</a:t>
            </a:r>
            <a:r>
              <a:rPr lang="en-US" sz="2000" b="0" dirty="0">
                <a:latin typeface="Times New Roman" pitchFamily="18" charset="0"/>
                <a:cs typeface="Times New Roman" pitchFamily="18" charset="0"/>
              </a:rPr>
              <a:t> Y </a:t>
            </a:r>
            <a:r>
              <a:rPr lang="en-US" sz="2000" b="0" dirty="0" err="1">
                <a:latin typeface="Times New Roman" pitchFamily="18" charset="0"/>
                <a:cs typeface="Times New Roman" pitchFamily="18" charset="0"/>
              </a:rPr>
              <a:t>sempurna</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dan</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positif</a:t>
            </a:r>
            <a:r>
              <a:rPr lang="en-US" sz="2000" b="0" dirty="0">
                <a:latin typeface="Times New Roman" pitchFamily="18" charset="0"/>
                <a:cs typeface="Times New Roman" pitchFamily="18" charset="0"/>
              </a:rPr>
              <a:t>, </a:t>
            </a:r>
          </a:p>
          <a:p>
            <a:pPr>
              <a:defRPr/>
            </a:pPr>
            <a:r>
              <a:rPr lang="en-US" sz="2000" b="0" dirty="0">
                <a:latin typeface="Times New Roman" pitchFamily="18" charset="0"/>
                <a:cs typeface="Times New Roman" pitchFamily="18" charset="0"/>
              </a:rPr>
              <a:t>	r = -1, </a:t>
            </a:r>
            <a:r>
              <a:rPr lang="en-US" sz="2000" b="0" dirty="0" err="1">
                <a:latin typeface="Times New Roman" pitchFamily="18" charset="0"/>
                <a:cs typeface="Times New Roman" pitchFamily="18" charset="0"/>
              </a:rPr>
              <a:t>hubungan</a:t>
            </a:r>
            <a:r>
              <a:rPr lang="en-US" sz="2000" b="0" dirty="0">
                <a:latin typeface="Times New Roman" pitchFamily="18" charset="0"/>
                <a:cs typeface="Times New Roman" pitchFamily="18" charset="0"/>
              </a:rPr>
              <a:t> X </a:t>
            </a:r>
            <a:r>
              <a:rPr lang="en-US" sz="2000" b="0" dirty="0" err="1">
                <a:latin typeface="Times New Roman" pitchFamily="18" charset="0"/>
                <a:cs typeface="Times New Roman" pitchFamily="18" charset="0"/>
              </a:rPr>
              <a:t>dan</a:t>
            </a:r>
            <a:r>
              <a:rPr lang="en-US" sz="2000" b="0" dirty="0">
                <a:latin typeface="Times New Roman" pitchFamily="18" charset="0"/>
                <a:cs typeface="Times New Roman" pitchFamily="18" charset="0"/>
              </a:rPr>
              <a:t> Y </a:t>
            </a:r>
            <a:r>
              <a:rPr lang="en-US" sz="2000" b="0" dirty="0" err="1">
                <a:latin typeface="Times New Roman" pitchFamily="18" charset="0"/>
                <a:cs typeface="Times New Roman" pitchFamily="18" charset="0"/>
              </a:rPr>
              <a:t>sempurna</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dan</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negatif</a:t>
            </a:r>
            <a:r>
              <a:rPr lang="en-US" sz="2000" b="0" dirty="0">
                <a:latin typeface="Times New Roman" pitchFamily="18" charset="0"/>
                <a:cs typeface="Times New Roman" pitchFamily="18" charset="0"/>
              </a:rPr>
              <a:t>, </a:t>
            </a:r>
          </a:p>
          <a:p>
            <a:pPr>
              <a:defRPr/>
            </a:pPr>
            <a:r>
              <a:rPr lang="en-US" sz="2000" b="0" dirty="0">
                <a:latin typeface="Times New Roman" pitchFamily="18" charset="0"/>
                <a:cs typeface="Times New Roman" pitchFamily="18" charset="0"/>
              </a:rPr>
              <a:t>	r </a:t>
            </a:r>
            <a:r>
              <a:rPr lang="en-US" sz="2000" b="0" dirty="0" err="1">
                <a:latin typeface="Times New Roman" pitchFamily="18" charset="0"/>
                <a:cs typeface="Times New Roman" pitchFamily="18" charset="0"/>
              </a:rPr>
              <a:t>mendekati</a:t>
            </a:r>
            <a:r>
              <a:rPr lang="en-US" sz="2000" b="0" dirty="0">
                <a:latin typeface="Times New Roman" pitchFamily="18" charset="0"/>
                <a:cs typeface="Times New Roman" pitchFamily="18" charset="0"/>
              </a:rPr>
              <a:t> +1, </a:t>
            </a:r>
            <a:r>
              <a:rPr lang="en-US" sz="2000" b="0" dirty="0" err="1">
                <a:latin typeface="Times New Roman" pitchFamily="18" charset="0"/>
                <a:cs typeface="Times New Roman" pitchFamily="18" charset="0"/>
              </a:rPr>
              <a:t>hubungan</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sangat</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kuat</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dan</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positif</a:t>
            </a:r>
            <a:r>
              <a:rPr lang="en-US" sz="2000" b="0" dirty="0">
                <a:latin typeface="Times New Roman" pitchFamily="18" charset="0"/>
                <a:cs typeface="Times New Roman" pitchFamily="18" charset="0"/>
              </a:rPr>
              <a:t>, </a:t>
            </a:r>
          </a:p>
          <a:p>
            <a:pPr>
              <a:defRPr/>
            </a:pPr>
            <a:r>
              <a:rPr lang="en-US" sz="2000" b="0" dirty="0">
                <a:latin typeface="Times New Roman" pitchFamily="18" charset="0"/>
                <a:cs typeface="Times New Roman" pitchFamily="18" charset="0"/>
              </a:rPr>
              <a:t>	r </a:t>
            </a:r>
            <a:r>
              <a:rPr lang="en-US" sz="2000" b="0" dirty="0" err="1">
                <a:latin typeface="Times New Roman" pitchFamily="18" charset="0"/>
                <a:cs typeface="Times New Roman" pitchFamily="18" charset="0"/>
              </a:rPr>
              <a:t>mendekati</a:t>
            </a:r>
            <a:r>
              <a:rPr lang="en-US" sz="2000" b="0" dirty="0">
                <a:latin typeface="Times New Roman" pitchFamily="18" charset="0"/>
                <a:cs typeface="Times New Roman" pitchFamily="18" charset="0"/>
              </a:rPr>
              <a:t> –1, </a:t>
            </a:r>
            <a:r>
              <a:rPr lang="en-US" sz="2000" b="0" dirty="0" err="1">
                <a:latin typeface="Times New Roman" pitchFamily="18" charset="0"/>
                <a:cs typeface="Times New Roman" pitchFamily="18" charset="0"/>
              </a:rPr>
              <a:t>hubungan</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sangat</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kuat</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dan</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negatif</a:t>
            </a:r>
            <a:r>
              <a:rPr lang="en-US" sz="2000" b="0" dirty="0">
                <a:latin typeface="Times New Roman" pitchFamily="18" charset="0"/>
                <a:cs typeface="Times New Roman" pitchFamily="18" charset="0"/>
              </a:rPr>
              <a:t>.</a:t>
            </a:r>
          </a:p>
          <a:p>
            <a:pPr>
              <a:defRPr/>
            </a:pPr>
            <a:endParaRPr lang="en-US" sz="2000" b="0" dirty="0">
              <a:latin typeface="Arial" charset="0"/>
            </a:endParaRPr>
          </a:p>
        </p:txBody>
      </p:sp>
    </p:spTree>
    <p:extLst>
      <p:ext uri="{BB962C8B-B14F-4D97-AF65-F5344CB8AC3E}">
        <p14:creationId xmlns:p14="http://schemas.microsoft.com/office/powerpoint/2010/main" val="23542823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838200"/>
            <a:ext cx="6629400" cy="579438"/>
          </a:xfrm>
        </p:spPr>
        <p:txBody>
          <a:bodyPr/>
          <a:lstStyle/>
          <a:p>
            <a:r>
              <a:rPr lang="en-US" sz="3000" b="1" dirty="0" err="1"/>
              <a:t>Interpretasi</a:t>
            </a:r>
            <a:r>
              <a:rPr lang="en-US" sz="3000" b="1" dirty="0"/>
              <a:t> </a:t>
            </a:r>
            <a:r>
              <a:rPr lang="en-US" sz="3000" b="1" dirty="0" err="1"/>
              <a:t>Koefesien</a:t>
            </a:r>
            <a:r>
              <a:rPr lang="en-US" sz="3000" b="1" dirty="0"/>
              <a:t> </a:t>
            </a:r>
            <a:r>
              <a:rPr lang="en-US" sz="3000" b="1" dirty="0" err="1"/>
              <a:t>Korelasi</a:t>
            </a:r>
            <a:r>
              <a:rPr lang="en-US" sz="3000" b="1" dirty="0"/>
              <a:t> </a:t>
            </a:r>
            <a:r>
              <a:rPr lang="en-US" sz="3000" b="1" dirty="0" err="1"/>
              <a:t>Nilai</a:t>
            </a:r>
            <a:r>
              <a:rPr lang="en-US" sz="3000" b="1" dirty="0"/>
              <a:t> r</a:t>
            </a:r>
          </a:p>
        </p:txBody>
      </p:sp>
      <p:pic>
        <p:nvPicPr>
          <p:cNvPr id="3" name="Picture 4" descr="car_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20571499">
            <a:off x="0" y="1295400"/>
            <a:ext cx="14478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extLst/>
          </p:nvPr>
        </p:nvGraphicFramePr>
        <p:xfrm>
          <a:off x="1752600" y="1676400"/>
          <a:ext cx="6096000" cy="3886198"/>
        </p:xfrm>
        <a:graphic>
          <a:graphicData uri="http://schemas.openxmlformats.org/drawingml/2006/table">
            <a:tbl>
              <a:tblPr>
                <a:tableStyleId>{5C22544A-7EE6-4342-B048-85BDC9FD1C3A}</a:tableStyleId>
              </a:tblPr>
              <a:tblGrid>
                <a:gridCol w="2910637">
                  <a:extLst>
                    <a:ext uri="{9D8B030D-6E8A-4147-A177-3AD203B41FA5}">
                      <a16:colId xmlns:a16="http://schemas.microsoft.com/office/drawing/2014/main" val="20000"/>
                    </a:ext>
                  </a:extLst>
                </a:gridCol>
                <a:gridCol w="3185363">
                  <a:extLst>
                    <a:ext uri="{9D8B030D-6E8A-4147-A177-3AD203B41FA5}">
                      <a16:colId xmlns:a16="http://schemas.microsoft.com/office/drawing/2014/main" val="20001"/>
                    </a:ext>
                  </a:extLst>
                </a:gridCol>
              </a:tblGrid>
              <a:tr h="798173">
                <a:tc>
                  <a:txBody>
                    <a:bodyPr/>
                    <a:lstStyle/>
                    <a:p>
                      <a:pPr algn="ctr" fontAlgn="ctr"/>
                      <a:r>
                        <a:rPr lang="en-US" sz="3000" u="none" strike="noStrike" dirty="0">
                          <a:effectLst/>
                          <a:latin typeface="Times New Roman" pitchFamily="18" charset="0"/>
                          <a:cs typeface="Times New Roman" pitchFamily="18" charset="0"/>
                        </a:rPr>
                        <a:t>Interval </a:t>
                      </a:r>
                      <a:r>
                        <a:rPr lang="en-US" sz="3000" u="none" strike="noStrike" dirty="0" err="1">
                          <a:effectLst/>
                          <a:latin typeface="Times New Roman" pitchFamily="18" charset="0"/>
                          <a:cs typeface="Times New Roman" pitchFamily="18" charset="0"/>
                        </a:rPr>
                        <a:t>Koefesien</a:t>
                      </a:r>
                      <a:endParaRPr lang="en-US" sz="3000" b="1" i="0" u="none" strike="noStrike" dirty="0">
                        <a:solidFill>
                          <a:srgbClr val="000000"/>
                        </a:solidFill>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fontAlgn="ctr"/>
                      <a:r>
                        <a:rPr lang="en-US" sz="3000" u="none" strike="noStrike" dirty="0">
                          <a:effectLst/>
                          <a:latin typeface="Times New Roman" pitchFamily="18" charset="0"/>
                          <a:cs typeface="Times New Roman" pitchFamily="18" charset="0"/>
                        </a:rPr>
                        <a:t>Tingkat </a:t>
                      </a:r>
                      <a:r>
                        <a:rPr lang="en-US" sz="3000" u="none" strike="noStrike" dirty="0" err="1">
                          <a:effectLst/>
                          <a:latin typeface="Times New Roman" pitchFamily="18" charset="0"/>
                          <a:cs typeface="Times New Roman" pitchFamily="18" charset="0"/>
                        </a:rPr>
                        <a:t>Hubungan</a:t>
                      </a:r>
                      <a:endParaRPr lang="en-US" sz="3000" b="1" i="0" u="none" strike="noStrike" dirty="0">
                        <a:solidFill>
                          <a:srgbClr val="000000"/>
                        </a:solidFill>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617605">
                <a:tc>
                  <a:txBody>
                    <a:bodyPr/>
                    <a:lstStyle/>
                    <a:p>
                      <a:pPr algn="ctr" fontAlgn="ctr"/>
                      <a:r>
                        <a:rPr lang="en-US" sz="3000" u="none" strike="noStrike">
                          <a:effectLst/>
                          <a:latin typeface="Times New Roman" pitchFamily="18" charset="0"/>
                          <a:cs typeface="Times New Roman" pitchFamily="18" charset="0"/>
                        </a:rPr>
                        <a:t>0.00 - 0.199</a:t>
                      </a:r>
                      <a:endParaRPr lang="en-US" sz="3000" b="0" i="0" u="none" strike="noStrike">
                        <a:solidFill>
                          <a:srgbClr val="000000"/>
                        </a:solidFill>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3000" u="none" strike="noStrike" dirty="0" err="1">
                          <a:effectLst/>
                          <a:latin typeface="Times New Roman" pitchFamily="18" charset="0"/>
                          <a:cs typeface="Times New Roman" pitchFamily="18" charset="0"/>
                        </a:rPr>
                        <a:t>Sangat</a:t>
                      </a:r>
                      <a:r>
                        <a:rPr lang="en-US" sz="3000" u="none" strike="noStrike" dirty="0">
                          <a:effectLst/>
                          <a:latin typeface="Times New Roman" pitchFamily="18" charset="0"/>
                          <a:cs typeface="Times New Roman" pitchFamily="18" charset="0"/>
                        </a:rPr>
                        <a:t> </a:t>
                      </a:r>
                      <a:r>
                        <a:rPr lang="en-US" sz="3000" u="none" strike="noStrike" dirty="0" err="1">
                          <a:effectLst/>
                          <a:latin typeface="Times New Roman" pitchFamily="18" charset="0"/>
                          <a:cs typeface="Times New Roman" pitchFamily="18" charset="0"/>
                        </a:rPr>
                        <a:t>Rendah</a:t>
                      </a:r>
                      <a:endParaRPr lang="en-US" sz="3000" b="0" i="0" u="none" strike="noStrike" dirty="0">
                        <a:solidFill>
                          <a:srgbClr val="000000"/>
                        </a:solidFill>
                        <a:effectLst/>
                        <a:latin typeface="Times New Roman" pitchFamily="18" charset="0"/>
                        <a:cs typeface="Times New Roman" pitchFamily="18" charset="0"/>
                      </a:endParaRPr>
                    </a:p>
                  </a:txBody>
                  <a:tcPr marL="17145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17605">
                <a:tc>
                  <a:txBody>
                    <a:bodyPr/>
                    <a:lstStyle/>
                    <a:p>
                      <a:pPr algn="ctr" fontAlgn="ctr"/>
                      <a:r>
                        <a:rPr lang="en-US" sz="3000" u="none" strike="noStrike" dirty="0">
                          <a:effectLst/>
                          <a:latin typeface="Times New Roman" pitchFamily="18" charset="0"/>
                          <a:cs typeface="Times New Roman" pitchFamily="18" charset="0"/>
                        </a:rPr>
                        <a:t>0.20 - 0.399</a:t>
                      </a:r>
                      <a:endParaRPr lang="en-US" sz="3000" b="0" i="0" u="none" strike="noStrike" dirty="0">
                        <a:solidFill>
                          <a:srgbClr val="000000"/>
                        </a:solidFill>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3000" u="none" strike="noStrike">
                          <a:effectLst/>
                          <a:latin typeface="Times New Roman" pitchFamily="18" charset="0"/>
                          <a:cs typeface="Times New Roman" pitchFamily="18" charset="0"/>
                        </a:rPr>
                        <a:t>Rendah</a:t>
                      </a:r>
                      <a:endParaRPr lang="en-US" sz="3000" b="0" i="0" u="none" strike="noStrike">
                        <a:solidFill>
                          <a:srgbClr val="000000"/>
                        </a:solidFill>
                        <a:effectLst/>
                        <a:latin typeface="Times New Roman" pitchFamily="18" charset="0"/>
                        <a:cs typeface="Times New Roman" pitchFamily="18" charset="0"/>
                      </a:endParaRPr>
                    </a:p>
                  </a:txBody>
                  <a:tcPr marL="17145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17605">
                <a:tc>
                  <a:txBody>
                    <a:bodyPr/>
                    <a:lstStyle/>
                    <a:p>
                      <a:pPr algn="ctr" fontAlgn="ctr"/>
                      <a:r>
                        <a:rPr lang="en-US" sz="3000" u="none" strike="noStrike">
                          <a:effectLst/>
                          <a:latin typeface="Times New Roman" pitchFamily="18" charset="0"/>
                          <a:cs typeface="Times New Roman" pitchFamily="18" charset="0"/>
                        </a:rPr>
                        <a:t>0.40 - 0.599</a:t>
                      </a:r>
                      <a:endParaRPr lang="en-US" sz="3000" b="0" i="0" u="none" strike="noStrike">
                        <a:solidFill>
                          <a:srgbClr val="000000"/>
                        </a:solidFill>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3000" u="none" strike="noStrike">
                          <a:effectLst/>
                          <a:latin typeface="Times New Roman" pitchFamily="18" charset="0"/>
                          <a:cs typeface="Times New Roman" pitchFamily="18" charset="0"/>
                        </a:rPr>
                        <a:t>Cukup Kuat</a:t>
                      </a:r>
                      <a:endParaRPr lang="en-US" sz="3000" b="0" i="0" u="none" strike="noStrike">
                        <a:solidFill>
                          <a:srgbClr val="000000"/>
                        </a:solidFill>
                        <a:effectLst/>
                        <a:latin typeface="Times New Roman" pitchFamily="18" charset="0"/>
                        <a:cs typeface="Times New Roman" pitchFamily="18" charset="0"/>
                      </a:endParaRPr>
                    </a:p>
                  </a:txBody>
                  <a:tcPr marL="17145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17605">
                <a:tc>
                  <a:txBody>
                    <a:bodyPr/>
                    <a:lstStyle/>
                    <a:p>
                      <a:pPr algn="ctr" fontAlgn="ctr"/>
                      <a:r>
                        <a:rPr lang="en-US" sz="3000" u="none" strike="noStrike">
                          <a:effectLst/>
                          <a:latin typeface="Times New Roman" pitchFamily="18" charset="0"/>
                          <a:cs typeface="Times New Roman" pitchFamily="18" charset="0"/>
                        </a:rPr>
                        <a:t>0.60 - 0.799</a:t>
                      </a:r>
                      <a:endParaRPr lang="en-US" sz="3000" b="0" i="0" u="none" strike="noStrike">
                        <a:solidFill>
                          <a:srgbClr val="000000"/>
                        </a:solidFill>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3000" u="none" strike="noStrike">
                          <a:effectLst/>
                          <a:latin typeface="Times New Roman" pitchFamily="18" charset="0"/>
                          <a:cs typeface="Times New Roman" pitchFamily="18" charset="0"/>
                        </a:rPr>
                        <a:t>Kuat</a:t>
                      </a:r>
                      <a:endParaRPr lang="en-US" sz="3000" b="0" i="0" u="none" strike="noStrike">
                        <a:solidFill>
                          <a:srgbClr val="000000"/>
                        </a:solidFill>
                        <a:effectLst/>
                        <a:latin typeface="Times New Roman" pitchFamily="18" charset="0"/>
                        <a:cs typeface="Times New Roman" pitchFamily="18" charset="0"/>
                      </a:endParaRPr>
                    </a:p>
                  </a:txBody>
                  <a:tcPr marL="17145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17605">
                <a:tc>
                  <a:txBody>
                    <a:bodyPr/>
                    <a:lstStyle/>
                    <a:p>
                      <a:pPr algn="ctr" fontAlgn="ctr"/>
                      <a:r>
                        <a:rPr lang="en-US" sz="3000" u="none" strike="noStrike">
                          <a:effectLst/>
                          <a:latin typeface="Times New Roman" pitchFamily="18" charset="0"/>
                          <a:cs typeface="Times New Roman" pitchFamily="18" charset="0"/>
                        </a:rPr>
                        <a:t>0.80 - 1.000</a:t>
                      </a:r>
                      <a:endParaRPr lang="en-US" sz="3000" b="0" i="0" u="none" strike="noStrike">
                        <a:solidFill>
                          <a:srgbClr val="000000"/>
                        </a:solidFill>
                        <a:effectLst/>
                        <a:latin typeface="Times New Roman" pitchFamily="18" charset="0"/>
                        <a:cs typeface="Times New Roman"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3000" u="none" strike="noStrike" dirty="0" err="1">
                          <a:effectLst/>
                          <a:latin typeface="Times New Roman" pitchFamily="18" charset="0"/>
                          <a:cs typeface="Times New Roman" pitchFamily="18" charset="0"/>
                        </a:rPr>
                        <a:t>Sangat</a:t>
                      </a:r>
                      <a:r>
                        <a:rPr lang="en-US" sz="3000" u="none" strike="noStrike" dirty="0">
                          <a:effectLst/>
                          <a:latin typeface="Times New Roman" pitchFamily="18" charset="0"/>
                          <a:cs typeface="Times New Roman" pitchFamily="18" charset="0"/>
                        </a:rPr>
                        <a:t> </a:t>
                      </a:r>
                      <a:r>
                        <a:rPr lang="en-US" sz="3000" u="none" strike="noStrike" dirty="0" err="1">
                          <a:effectLst/>
                          <a:latin typeface="Times New Roman" pitchFamily="18" charset="0"/>
                          <a:cs typeface="Times New Roman" pitchFamily="18" charset="0"/>
                        </a:rPr>
                        <a:t>Kuat</a:t>
                      </a:r>
                      <a:endParaRPr lang="en-US" sz="3000" b="0" i="0" u="none" strike="noStrike" dirty="0">
                        <a:solidFill>
                          <a:srgbClr val="000000"/>
                        </a:solidFill>
                        <a:effectLst/>
                        <a:latin typeface="Times New Roman" pitchFamily="18" charset="0"/>
                        <a:cs typeface="Times New Roman" pitchFamily="18" charset="0"/>
                      </a:endParaRPr>
                    </a:p>
                  </a:txBody>
                  <a:tcPr marL="17145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633701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533400"/>
            <a:ext cx="7772400" cy="1165225"/>
          </a:xfrm>
        </p:spPr>
        <p:txBody>
          <a:bodyPr/>
          <a:lstStyle/>
          <a:p>
            <a:pPr eaLnBrk="1" hangingPunct="1"/>
            <a:r>
              <a:rPr lang="en-US" altLang="en-US"/>
              <a:t>ANALISIS KORELASI</a:t>
            </a:r>
          </a:p>
        </p:txBody>
      </p:sp>
      <p:sp>
        <p:nvSpPr>
          <p:cNvPr id="2051" name="Rectangle 3"/>
          <p:cNvSpPr>
            <a:spLocks noGrp="1" noChangeArrowheads="1"/>
          </p:cNvSpPr>
          <p:nvPr>
            <p:ph type="subTitle" idx="1"/>
          </p:nvPr>
        </p:nvSpPr>
        <p:spPr>
          <a:xfrm>
            <a:off x="1219200" y="2209800"/>
            <a:ext cx="7086600" cy="3962400"/>
          </a:xfrm>
        </p:spPr>
        <p:txBody>
          <a:bodyPr/>
          <a:lstStyle/>
          <a:p>
            <a:pPr algn="just" eaLnBrk="1" hangingPunct="1"/>
            <a:r>
              <a:rPr lang="en-US" altLang="en-US" sz="4000" dirty="0" err="1"/>
              <a:t>Analisis</a:t>
            </a:r>
            <a:r>
              <a:rPr lang="en-US" altLang="en-US" sz="4000" dirty="0"/>
              <a:t> </a:t>
            </a:r>
            <a:r>
              <a:rPr lang="en-US" altLang="en-US" sz="4000" dirty="0" err="1"/>
              <a:t>korelasi</a:t>
            </a:r>
            <a:r>
              <a:rPr lang="en-US" altLang="en-US" sz="4000" dirty="0"/>
              <a:t> </a:t>
            </a:r>
            <a:r>
              <a:rPr lang="en-US" altLang="en-US" sz="4000" dirty="0" err="1"/>
              <a:t>merupakan</a:t>
            </a:r>
            <a:r>
              <a:rPr lang="en-US" altLang="en-US" sz="4000" dirty="0"/>
              <a:t> </a:t>
            </a:r>
            <a:r>
              <a:rPr lang="en-US" altLang="en-US" sz="4000" dirty="0" err="1"/>
              <a:t>salah</a:t>
            </a:r>
            <a:r>
              <a:rPr lang="en-US" altLang="en-US" sz="4000" dirty="0"/>
              <a:t> </a:t>
            </a:r>
            <a:r>
              <a:rPr lang="en-US" altLang="en-US" sz="4000" dirty="0" err="1"/>
              <a:t>satu</a:t>
            </a:r>
            <a:r>
              <a:rPr lang="en-US" altLang="en-US" sz="4000" dirty="0"/>
              <a:t> </a:t>
            </a:r>
            <a:r>
              <a:rPr lang="en-US" altLang="en-US" sz="4000" dirty="0" err="1"/>
              <a:t>teknik</a:t>
            </a:r>
            <a:r>
              <a:rPr lang="en-US" altLang="en-US" sz="4000" dirty="0"/>
              <a:t> </a:t>
            </a:r>
            <a:r>
              <a:rPr lang="en-US" altLang="en-US" sz="4000" dirty="0" err="1"/>
              <a:t>statistik</a:t>
            </a:r>
            <a:r>
              <a:rPr lang="en-US" altLang="en-US" sz="4000" dirty="0"/>
              <a:t> yang </a:t>
            </a:r>
            <a:r>
              <a:rPr lang="en-US" altLang="en-US" sz="4000" dirty="0" err="1"/>
              <a:t>digunakan</a:t>
            </a:r>
            <a:r>
              <a:rPr lang="en-US" altLang="en-US" sz="4000" dirty="0"/>
              <a:t> </a:t>
            </a:r>
            <a:r>
              <a:rPr lang="en-US" altLang="en-US" sz="4000" dirty="0" err="1"/>
              <a:t>untuk</a:t>
            </a:r>
            <a:r>
              <a:rPr lang="en-US" altLang="en-US" sz="4000" dirty="0"/>
              <a:t> </a:t>
            </a:r>
            <a:r>
              <a:rPr lang="en-US" altLang="en-US" sz="4000" dirty="0" err="1"/>
              <a:t>menganalisis</a:t>
            </a:r>
            <a:r>
              <a:rPr lang="en-US" altLang="en-US" sz="4000" dirty="0"/>
              <a:t> </a:t>
            </a:r>
            <a:r>
              <a:rPr lang="en-US" altLang="en-US" sz="4000" dirty="0" err="1">
                <a:solidFill>
                  <a:srgbClr val="0000FF"/>
                </a:solidFill>
              </a:rPr>
              <a:t>hubungan</a:t>
            </a:r>
            <a:r>
              <a:rPr lang="en-US" altLang="en-US" sz="4000" dirty="0">
                <a:solidFill>
                  <a:srgbClr val="0000FF"/>
                </a:solidFill>
              </a:rPr>
              <a:t> </a:t>
            </a:r>
            <a:r>
              <a:rPr lang="en-US" altLang="en-US" sz="4000" dirty="0" err="1"/>
              <a:t>antara</a:t>
            </a:r>
            <a:r>
              <a:rPr lang="en-US" altLang="en-US" sz="4000" dirty="0"/>
              <a:t> </a:t>
            </a:r>
            <a:r>
              <a:rPr lang="en-US" altLang="en-US" sz="4000" dirty="0" err="1">
                <a:solidFill>
                  <a:srgbClr val="0000FF"/>
                </a:solidFill>
              </a:rPr>
              <a:t>dua</a:t>
            </a:r>
            <a:r>
              <a:rPr lang="en-US" altLang="en-US" sz="4000" dirty="0">
                <a:solidFill>
                  <a:srgbClr val="0000FF"/>
                </a:solidFill>
              </a:rPr>
              <a:t> </a:t>
            </a:r>
            <a:r>
              <a:rPr lang="en-US" altLang="en-US" sz="4000" dirty="0" err="1">
                <a:solidFill>
                  <a:srgbClr val="0000FF"/>
                </a:solidFill>
              </a:rPr>
              <a:t>variabel</a:t>
            </a:r>
            <a:r>
              <a:rPr lang="en-US" altLang="en-US" sz="4000" dirty="0">
                <a:solidFill>
                  <a:srgbClr val="0000FF"/>
                </a:solidFill>
              </a:rPr>
              <a:t> </a:t>
            </a:r>
            <a:r>
              <a:rPr lang="en-US" altLang="en-US" sz="4000" dirty="0" err="1">
                <a:solidFill>
                  <a:srgbClr val="0000FF"/>
                </a:solidFill>
              </a:rPr>
              <a:t>atau</a:t>
            </a:r>
            <a:r>
              <a:rPr lang="en-US" altLang="en-US" sz="4000" dirty="0">
                <a:solidFill>
                  <a:srgbClr val="0000FF"/>
                </a:solidFill>
              </a:rPr>
              <a:t> </a:t>
            </a:r>
            <a:r>
              <a:rPr lang="en-US" altLang="en-US" sz="4000" dirty="0" err="1">
                <a:solidFill>
                  <a:srgbClr val="0000FF"/>
                </a:solidFill>
              </a:rPr>
              <a:t>lebih</a:t>
            </a:r>
            <a:r>
              <a:rPr lang="en-US" altLang="en-US" sz="4000" dirty="0"/>
              <a:t> yang </a:t>
            </a:r>
            <a:r>
              <a:rPr lang="en-US" altLang="en-US" sz="4000" dirty="0" err="1">
                <a:solidFill>
                  <a:srgbClr val="0000FF"/>
                </a:solidFill>
              </a:rPr>
              <a:t>bersifat</a:t>
            </a:r>
            <a:r>
              <a:rPr lang="en-US" altLang="en-US" sz="4000" dirty="0">
                <a:solidFill>
                  <a:srgbClr val="0000FF"/>
                </a:solidFill>
              </a:rPr>
              <a:t> </a:t>
            </a:r>
            <a:r>
              <a:rPr lang="en-US" altLang="en-US" sz="4000" dirty="0" err="1">
                <a:solidFill>
                  <a:srgbClr val="0000FF"/>
                </a:solidFill>
              </a:rPr>
              <a:t>kuantitatif</a:t>
            </a:r>
            <a:r>
              <a:rPr lang="en-US" altLang="en-US" sz="4000" dirty="0">
                <a:solidFill>
                  <a:srgbClr val="0000FF"/>
                </a:solidFill>
              </a:rPr>
              <a:t>.</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914400" y="838200"/>
            <a:ext cx="7467600" cy="457200"/>
          </a:xfrm>
        </p:spPr>
        <p:txBody>
          <a:bodyPr/>
          <a:lstStyle/>
          <a:p>
            <a:r>
              <a:rPr lang="en-US" sz="2300" b="1" dirty="0">
                <a:latin typeface="Times New Roman" pitchFamily="18" charset="0"/>
                <a:cs typeface="Times New Roman" pitchFamily="18" charset="0"/>
              </a:rPr>
              <a:t>Cara </a:t>
            </a:r>
            <a:r>
              <a:rPr lang="en-US" sz="2300" b="1" dirty="0" err="1">
                <a:latin typeface="Times New Roman" pitchFamily="18" charset="0"/>
                <a:cs typeface="Times New Roman" pitchFamily="18" charset="0"/>
              </a:rPr>
              <a:t>Mencari</a:t>
            </a:r>
            <a:r>
              <a:rPr lang="en-US" sz="2300" b="1" dirty="0">
                <a:latin typeface="Times New Roman" pitchFamily="18" charset="0"/>
                <a:cs typeface="Times New Roman" pitchFamily="18" charset="0"/>
              </a:rPr>
              <a:t> </a:t>
            </a:r>
            <a:r>
              <a:rPr lang="en-US" sz="2300" b="1" dirty="0" err="1">
                <a:latin typeface="Times New Roman" pitchFamily="18" charset="0"/>
                <a:cs typeface="Times New Roman" pitchFamily="18" charset="0"/>
              </a:rPr>
              <a:t>Angka</a:t>
            </a:r>
            <a:r>
              <a:rPr lang="en-US" sz="2300" b="1" dirty="0">
                <a:latin typeface="Times New Roman" pitchFamily="18" charset="0"/>
                <a:cs typeface="Times New Roman" pitchFamily="18" charset="0"/>
              </a:rPr>
              <a:t> </a:t>
            </a:r>
            <a:r>
              <a:rPr lang="en-US" sz="2300" b="1" dirty="0" err="1">
                <a:latin typeface="Times New Roman" pitchFamily="18" charset="0"/>
                <a:cs typeface="Times New Roman" pitchFamily="18" charset="0"/>
              </a:rPr>
              <a:t>Indeks</a:t>
            </a:r>
            <a:r>
              <a:rPr lang="en-US" sz="2300" b="1" dirty="0">
                <a:latin typeface="Times New Roman" pitchFamily="18" charset="0"/>
                <a:cs typeface="Times New Roman" pitchFamily="18" charset="0"/>
              </a:rPr>
              <a:t> </a:t>
            </a:r>
            <a:r>
              <a:rPr lang="en-US" sz="2300" b="1" dirty="0" err="1">
                <a:latin typeface="Times New Roman" pitchFamily="18" charset="0"/>
                <a:cs typeface="Times New Roman" pitchFamily="18" charset="0"/>
              </a:rPr>
              <a:t>Korelasi</a:t>
            </a:r>
            <a:r>
              <a:rPr lang="en-US" sz="2300" b="1" dirty="0">
                <a:latin typeface="Times New Roman" pitchFamily="18" charset="0"/>
                <a:cs typeface="Times New Roman" pitchFamily="18" charset="0"/>
              </a:rPr>
              <a:t> Product Moment</a:t>
            </a:r>
          </a:p>
        </p:txBody>
      </p:sp>
      <p:sp>
        <p:nvSpPr>
          <p:cNvPr id="34819" name="Content Placeholder 2"/>
          <p:cNvSpPr>
            <a:spLocks noGrp="1"/>
          </p:cNvSpPr>
          <p:nvPr>
            <p:ph idx="4294967295"/>
          </p:nvPr>
        </p:nvSpPr>
        <p:spPr>
          <a:xfrm>
            <a:off x="304800" y="1524000"/>
            <a:ext cx="8686800" cy="4572000"/>
          </a:xfrm>
        </p:spPr>
        <p:txBody>
          <a:bodyPr/>
          <a:lstStyle/>
          <a:p>
            <a:pPr marL="0" indent="0">
              <a:buFont typeface="Arial" charset="0"/>
              <a:buNone/>
            </a:pPr>
            <a:r>
              <a:rPr lang="en-US" sz="2500" dirty="0" err="1">
                <a:latin typeface="Times New Roman" pitchFamily="18" charset="0"/>
                <a:cs typeface="Times New Roman" pitchFamily="18" charset="0"/>
              </a:rPr>
              <a:t>Koefesien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Korelasi</a:t>
            </a:r>
            <a:r>
              <a:rPr lang="en-US" sz="2500" dirty="0">
                <a:latin typeface="Times New Roman" pitchFamily="18" charset="0"/>
                <a:cs typeface="Times New Roman" pitchFamily="18" charset="0"/>
              </a:rPr>
              <a:t> product Moment </a:t>
            </a:r>
            <a:r>
              <a:rPr lang="en-US" sz="2500" dirty="0" err="1">
                <a:latin typeface="Times New Roman" pitchFamily="18" charset="0"/>
                <a:cs typeface="Times New Roman" pitchFamily="18" charset="0"/>
              </a:rPr>
              <a:t>dapat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diperoleh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dengan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rumus</a:t>
            </a:r>
            <a:r>
              <a:rPr lang="en-US" sz="2500" dirty="0">
                <a:latin typeface="Times New Roman" pitchFamily="18" charset="0"/>
                <a:cs typeface="Times New Roman" pitchFamily="18" charset="0"/>
              </a:rPr>
              <a:t>:</a:t>
            </a:r>
          </a:p>
          <a:p>
            <a:pPr marL="0" indent="0">
              <a:buFont typeface="Arial" charset="0"/>
              <a:buNone/>
            </a:pPr>
            <a:endParaRPr lang="en-US" dirty="0"/>
          </a:p>
          <a:p>
            <a:pPr marL="0" indent="0">
              <a:buFont typeface="Arial" charset="0"/>
              <a:buNone/>
            </a:pPr>
            <a:endParaRPr lang="en-US" dirty="0"/>
          </a:p>
          <a:p>
            <a:pPr marL="514350" indent="-514350">
              <a:buFont typeface="Arial" charset="0"/>
              <a:buNone/>
            </a:pP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385972618"/>
              </p:ext>
            </p:extLst>
          </p:nvPr>
        </p:nvGraphicFramePr>
        <p:xfrm>
          <a:off x="1828800" y="2743200"/>
          <a:ext cx="5105400" cy="2673350"/>
        </p:xfrm>
        <a:graphic>
          <a:graphicData uri="http://schemas.openxmlformats.org/presentationml/2006/ole">
            <mc:AlternateContent xmlns:mc="http://schemas.openxmlformats.org/markup-compatibility/2006">
              <mc:Choice xmlns:v="urn:schemas-microsoft-com:vml" Requires="v">
                <p:oleObj spid="_x0000_s68627" name="Equation" r:id="rId3" imgW="2336760" imgH="1384200" progId="Equation.DSMT4">
                  <p:embed/>
                </p:oleObj>
              </mc:Choice>
              <mc:Fallback>
                <p:oleObj name="Equation" r:id="rId3" imgW="2336760" imgH="1384200" progId="Equation.DSMT4">
                  <p:embed/>
                  <p:pic>
                    <p:nvPicPr>
                      <p:cNvPr id="2" name="Object 1"/>
                      <p:cNvPicPr/>
                      <p:nvPr/>
                    </p:nvPicPr>
                    <p:blipFill>
                      <a:blip r:embed="rId4"/>
                      <a:stretch>
                        <a:fillRect/>
                      </a:stretch>
                    </p:blipFill>
                    <p:spPr>
                      <a:xfrm>
                        <a:off x="1828800" y="2743200"/>
                        <a:ext cx="5105400" cy="2673350"/>
                      </a:xfrm>
                      <a:prstGeom prst="rect">
                        <a:avLst/>
                      </a:prstGeom>
                      <a:solidFill>
                        <a:srgbClr val="FFC000"/>
                      </a:solidFill>
                    </p:spPr>
                  </p:pic>
                </p:oleObj>
              </mc:Fallback>
            </mc:AlternateContent>
          </a:graphicData>
        </a:graphic>
      </p:graphicFrame>
    </p:spTree>
    <p:extLst>
      <p:ext uri="{BB962C8B-B14F-4D97-AF65-F5344CB8AC3E}">
        <p14:creationId xmlns:p14="http://schemas.microsoft.com/office/powerpoint/2010/main" val="16498934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28800" y="533400"/>
            <a:ext cx="2667000" cy="563563"/>
          </a:xfrm>
        </p:spPr>
        <p:txBody>
          <a:bodyPr/>
          <a:lstStyle/>
          <a:p>
            <a:r>
              <a:rPr lang="en-US" sz="3000" b="1" dirty="0" err="1"/>
              <a:t>Contoh</a:t>
            </a:r>
            <a:r>
              <a:rPr lang="en-US" sz="3000" b="1" dirty="0"/>
              <a:t>:</a:t>
            </a:r>
          </a:p>
        </p:txBody>
      </p:sp>
      <p:sp>
        <p:nvSpPr>
          <p:cNvPr id="35843" name="Content Placeholder 2"/>
          <p:cNvSpPr>
            <a:spLocks noGrp="1"/>
          </p:cNvSpPr>
          <p:nvPr>
            <p:ph idx="4294967295"/>
          </p:nvPr>
        </p:nvSpPr>
        <p:spPr>
          <a:xfrm>
            <a:off x="457200" y="990600"/>
            <a:ext cx="8305800" cy="5257800"/>
          </a:xfrm>
        </p:spPr>
        <p:txBody>
          <a:bodyPr/>
          <a:lstStyle/>
          <a:p>
            <a:r>
              <a:rPr lang="en-US" sz="2000" dirty="0" err="1">
                <a:latin typeface="Times New Roman" pitchFamily="18" charset="0"/>
                <a:cs typeface="Times New Roman" pitchFamily="18" charset="0"/>
              </a:rPr>
              <a:t>apakah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secara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signifikan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terdapat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korelasi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positif</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antara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Motivasi</a:t>
            </a:r>
            <a:r>
              <a:rPr lang="en-US" sz="2000" dirty="0">
                <a:latin typeface="Times New Roman" pitchFamily="18" charset="0"/>
                <a:cs typeface="Times New Roman" pitchFamily="18" charset="0"/>
              </a:rPr>
              <a:t> (X) </a:t>
            </a:r>
            <a:r>
              <a:rPr lang="en-US" sz="2000" dirty="0" err="1">
                <a:latin typeface="Times New Roman" pitchFamily="18" charset="0"/>
                <a:cs typeface="Times New Roman" pitchFamily="18" charset="0"/>
              </a:rPr>
              <a:t>dengan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Kinerja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Dosen</a:t>
            </a:r>
            <a:r>
              <a:rPr lang="en-US" sz="2000" dirty="0">
                <a:latin typeface="Times New Roman" pitchFamily="18" charset="0"/>
                <a:cs typeface="Times New Roman" pitchFamily="18" charset="0"/>
              </a:rPr>
              <a:t> (Y) S1 IP </a:t>
            </a:r>
            <a:r>
              <a:rPr lang="en-US" sz="2000" dirty="0" err="1">
                <a:latin typeface="Times New Roman" pitchFamily="18" charset="0"/>
                <a:cs typeface="Times New Roman" pitchFamily="18" charset="0"/>
              </a:rPr>
              <a:t>Fakultas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Adab</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Humaniora</a:t>
            </a:r>
            <a:r>
              <a:rPr lang="en-US" sz="2000" dirty="0">
                <a:latin typeface="Times New Roman" pitchFamily="18" charset="0"/>
                <a:cs typeface="Times New Roman" pitchFamily="18" charset="0"/>
              </a:rPr>
              <a:t> UIN </a:t>
            </a:r>
            <a:r>
              <a:rPr lang="en-US" sz="2000" dirty="0" err="1">
                <a:latin typeface="Times New Roman" pitchFamily="18" charset="0"/>
                <a:cs typeface="Times New Roman" pitchFamily="18" charset="0"/>
              </a:rPr>
              <a:t>Ar-Raniry</a:t>
            </a:r>
            <a:r>
              <a:rPr lang="en-US" sz="2000" dirty="0">
                <a:latin typeface="Times New Roman" pitchFamily="18" charset="0"/>
                <a:cs typeface="Times New Roman" pitchFamily="18" charset="0"/>
              </a:rPr>
              <a:t>?</a:t>
            </a:r>
          </a:p>
          <a:p>
            <a:r>
              <a:rPr lang="en-US" sz="2000" dirty="0" err="1">
                <a:latin typeface="Times New Roman" pitchFamily="18" charset="0"/>
                <a:cs typeface="Times New Roman" pitchFamily="18" charset="0"/>
              </a:rPr>
              <a:t>Hasil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penelitian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menunjukkan</a:t>
            </a:r>
            <a:r>
              <a:rPr lang="en-US" sz="2000" dirty="0">
                <a:latin typeface="Times New Roman" pitchFamily="18" charset="0"/>
                <a:cs typeface="Times New Roman" pitchFamily="18" charset="0"/>
              </a:rPr>
              <a:t> data </a:t>
            </a:r>
            <a:r>
              <a:rPr lang="en-US" sz="2000" dirty="0" err="1">
                <a:latin typeface="Times New Roman" pitchFamily="18" charset="0"/>
                <a:cs typeface="Times New Roman" pitchFamily="18" charset="0"/>
              </a:rPr>
              <a:t>seperti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berikut</a:t>
            </a:r>
            <a:r>
              <a:rPr lang="en-US" sz="2000" dirty="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Untuk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menyelesaikannya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dilakukan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seperti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berikut</a:t>
            </a:r>
            <a:r>
              <a:rPr lang="en-US" sz="2000" dirty="0">
                <a:latin typeface="Times New Roman" pitchFamily="18" charset="0"/>
                <a:cs typeface="Times New Roman" pitchFamily="18" charset="0"/>
              </a:rPr>
              <a:t>.</a:t>
            </a:r>
          </a:p>
          <a:p>
            <a:pPr marL="457200" indent="-457200">
              <a:buClr>
                <a:schemeClr val="tx1"/>
              </a:buClr>
              <a:buSzPct val="87000"/>
              <a:buFont typeface="+mj-lt"/>
              <a:buAutoNum type="arabicPeriod"/>
            </a:pPr>
            <a:r>
              <a:rPr lang="en-US" sz="2000" dirty="0" err="1">
                <a:latin typeface="Times New Roman" pitchFamily="18" charset="0"/>
                <a:cs typeface="Times New Roman" pitchFamily="18" charset="0"/>
              </a:rPr>
              <a:t>Membuat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Hipotesis</a:t>
            </a:r>
            <a:r>
              <a:rPr lang="en-US" sz="2000" dirty="0">
                <a:latin typeface="Times New Roman" pitchFamily="18" charset="0"/>
                <a:cs typeface="Times New Roman" pitchFamily="18" charset="0"/>
              </a:rPr>
              <a:t> research Ha </a:t>
            </a:r>
            <a:r>
              <a:rPr lang="en-US" sz="2000" dirty="0" err="1">
                <a:latin typeface="Times New Roman" pitchFamily="18" charset="0"/>
                <a:cs typeface="Times New Roman" pitchFamily="18" charset="0"/>
              </a:rPr>
              <a:t>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Hipotesis</a:t>
            </a:r>
            <a:r>
              <a:rPr lang="en-US" sz="2000" dirty="0">
                <a:latin typeface="Times New Roman" pitchFamily="18" charset="0"/>
                <a:cs typeface="Times New Roman" pitchFamily="18" charset="0"/>
              </a:rPr>
              <a:t> Ho </a:t>
            </a:r>
            <a:r>
              <a:rPr lang="en-US" sz="2000" dirty="0" err="1">
                <a:latin typeface="Times New Roman" pitchFamily="18" charset="0"/>
                <a:cs typeface="Times New Roman" pitchFamily="18" charset="0"/>
              </a:rPr>
              <a:t>dalam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bentuk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kalimat</a:t>
            </a:r>
            <a:r>
              <a:rPr lang="en-US" sz="2000" dirty="0">
                <a:latin typeface="Times New Roman" pitchFamily="18" charset="0"/>
                <a:cs typeface="Times New Roman" pitchFamily="18" charset="0"/>
              </a:rPr>
              <a:t>:</a:t>
            </a:r>
          </a:p>
          <a:p>
            <a:pPr marL="0" indent="0">
              <a:buNone/>
              <a:tabLst>
                <a:tab pos="463550" algn="l"/>
                <a:tab pos="1200150" algn="l"/>
              </a:tabLst>
            </a:pPr>
            <a:r>
              <a:rPr lang="en-US" sz="2000" dirty="0">
                <a:latin typeface="Times New Roman" pitchFamily="18" charset="0"/>
                <a:cs typeface="Times New Roman" pitchFamily="18" charset="0"/>
              </a:rPr>
              <a:t>	Ha # 	</a:t>
            </a:r>
            <a:r>
              <a:rPr lang="en-US" sz="2000" dirty="0" err="1">
                <a:latin typeface="Times New Roman" pitchFamily="18" charset="0"/>
                <a:cs typeface="Times New Roman" pitchFamily="18" charset="0"/>
              </a:rPr>
              <a:t>terdapat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hubungan</a:t>
            </a:r>
            <a:r>
              <a:rPr lang="en-US" sz="2000" dirty="0">
                <a:latin typeface="Times New Roman" pitchFamily="18" charset="0"/>
                <a:cs typeface="Times New Roman" pitchFamily="18" charset="0"/>
              </a:rPr>
              <a:t> yang </a:t>
            </a:r>
            <a:r>
              <a:rPr lang="en-US" sz="2000" dirty="0" err="1">
                <a:latin typeface="Times New Roman" pitchFamily="18" charset="0"/>
                <a:cs typeface="Times New Roman" pitchFamily="18" charset="0"/>
              </a:rPr>
              <a:t>signifikan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antara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motivasi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dengan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kinerja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dosen</a:t>
            </a:r>
            <a:r>
              <a:rPr lang="en-US" sz="2000" dirty="0">
                <a:latin typeface="Times New Roman" pitchFamily="18" charset="0"/>
                <a:cs typeface="Times New Roman" pitchFamily="18" charset="0"/>
              </a:rPr>
              <a:t>.</a:t>
            </a:r>
          </a:p>
          <a:p>
            <a:pPr marL="0" indent="0">
              <a:buNone/>
              <a:tabLst>
                <a:tab pos="463550" algn="l"/>
                <a:tab pos="1200150" algn="l"/>
              </a:tabLst>
            </a:pPr>
            <a:r>
              <a:rPr lang="en-US" sz="2000" dirty="0">
                <a:latin typeface="Times New Roman" pitchFamily="18" charset="0"/>
                <a:cs typeface="Times New Roman" pitchFamily="18" charset="0"/>
              </a:rPr>
              <a:t>	Ho = 	</a:t>
            </a:r>
            <a:r>
              <a:rPr lang="en-US" sz="2000" dirty="0" err="1">
                <a:latin typeface="Times New Roman" pitchFamily="18" charset="0"/>
                <a:cs typeface="Times New Roman" pitchFamily="18" charset="0"/>
              </a:rPr>
              <a:t>tidak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terdapat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hubungan</a:t>
            </a:r>
            <a:r>
              <a:rPr lang="en-US" sz="2000" dirty="0">
                <a:latin typeface="Times New Roman" pitchFamily="18" charset="0"/>
                <a:cs typeface="Times New Roman" pitchFamily="18" charset="0"/>
              </a:rPr>
              <a:t> yang </a:t>
            </a:r>
            <a:r>
              <a:rPr lang="en-US" sz="2000" dirty="0" err="1">
                <a:latin typeface="Times New Roman" pitchFamily="18" charset="0"/>
                <a:cs typeface="Times New Roman" pitchFamily="18" charset="0"/>
              </a:rPr>
              <a:t>signifikan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antara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motivasi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dengan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kinerja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dosen</a:t>
            </a:r>
            <a:r>
              <a:rPr lang="en-US" sz="2000" dirty="0">
                <a:latin typeface="Times New Roman" pitchFamily="18" charset="0"/>
                <a:cs typeface="Times New Roman" pitchFamily="18" charset="0"/>
              </a:rPr>
              <a:t>.</a:t>
            </a:r>
          </a:p>
          <a:p>
            <a:pPr marL="457200" indent="-457200">
              <a:buClr>
                <a:schemeClr val="tx1"/>
              </a:buClr>
              <a:buSzPct val="87000"/>
              <a:buFont typeface="+mj-lt"/>
              <a:buAutoNum type="arabicPeriod" startAt="2"/>
            </a:pPr>
            <a:r>
              <a:rPr lang="en-US" sz="2000" dirty="0" err="1">
                <a:latin typeface="Times New Roman" pitchFamily="18" charset="0"/>
                <a:cs typeface="Times New Roman" pitchFamily="18" charset="0"/>
              </a:rPr>
              <a:t>Membuat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hipotesis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statistik</a:t>
            </a:r>
            <a:r>
              <a:rPr lang="en-US" sz="2000" dirty="0">
                <a:latin typeface="Times New Roman" pitchFamily="18" charset="0"/>
                <a:cs typeface="Times New Roman" pitchFamily="18" charset="0"/>
              </a:rPr>
              <a:t>:</a:t>
            </a:r>
          </a:p>
          <a:p>
            <a:pPr marL="0" indent="0">
              <a:buNone/>
              <a:tabLst>
                <a:tab pos="463550" algn="l"/>
              </a:tabLst>
            </a:pPr>
            <a:r>
              <a:rPr lang="en-US" sz="2000" dirty="0">
                <a:latin typeface="Times New Roman" pitchFamily="18" charset="0"/>
                <a:cs typeface="Times New Roman" pitchFamily="18" charset="0"/>
              </a:rPr>
              <a:t>	Ha : r # 0 </a:t>
            </a:r>
          </a:p>
          <a:p>
            <a:pPr marL="0" indent="0">
              <a:buNone/>
              <a:tabLst>
                <a:tab pos="463550" algn="l"/>
              </a:tabLst>
            </a:pPr>
            <a:r>
              <a:rPr lang="en-US" sz="2000" dirty="0">
                <a:latin typeface="Times New Roman" pitchFamily="18" charset="0"/>
                <a:cs typeface="Times New Roman" pitchFamily="18" charset="0"/>
              </a:rPr>
              <a:t>	Ho : r = 0</a:t>
            </a:r>
          </a:p>
          <a:p>
            <a:pPr marL="0" indent="0">
              <a:buNone/>
            </a:pPr>
            <a:endParaRPr lang="en-US" sz="2400" dirty="0">
              <a:latin typeface="Times New Roman" pitchFamily="18" charset="0"/>
              <a:cs typeface="Times New Roman" pitchFamily="18" charset="0"/>
            </a:endParaRPr>
          </a:p>
        </p:txBody>
      </p:sp>
      <p:graphicFrame>
        <p:nvGraphicFramePr>
          <p:cNvPr id="2" name="Table 1"/>
          <p:cNvGraphicFramePr>
            <a:graphicFrameLocks noGrp="1"/>
          </p:cNvGraphicFramePr>
          <p:nvPr>
            <p:extLst/>
          </p:nvPr>
        </p:nvGraphicFramePr>
        <p:xfrm>
          <a:off x="1143000" y="2514600"/>
          <a:ext cx="5473700" cy="533400"/>
        </p:xfrm>
        <a:graphic>
          <a:graphicData uri="http://schemas.openxmlformats.org/drawingml/2006/table">
            <a:tbl>
              <a:tblPr>
                <a:tableStyleId>{5C22544A-7EE6-4342-B048-85BDC9FD1C3A}</a:tableStyleId>
              </a:tblPr>
              <a:tblGrid>
                <a:gridCol w="330009">
                  <a:extLst>
                    <a:ext uri="{9D8B030D-6E8A-4147-A177-3AD203B41FA5}">
                      <a16:colId xmlns:a16="http://schemas.microsoft.com/office/drawing/2014/main" val="20000"/>
                    </a:ext>
                  </a:extLst>
                </a:gridCol>
                <a:gridCol w="447415">
                  <a:extLst>
                    <a:ext uri="{9D8B030D-6E8A-4147-A177-3AD203B41FA5}">
                      <a16:colId xmlns:a16="http://schemas.microsoft.com/office/drawing/2014/main" val="20001"/>
                    </a:ext>
                  </a:extLst>
                </a:gridCol>
                <a:gridCol w="418857">
                  <a:extLst>
                    <a:ext uri="{9D8B030D-6E8A-4147-A177-3AD203B41FA5}">
                      <a16:colId xmlns:a16="http://schemas.microsoft.com/office/drawing/2014/main" val="20002"/>
                    </a:ext>
                  </a:extLst>
                </a:gridCol>
                <a:gridCol w="444242">
                  <a:extLst>
                    <a:ext uri="{9D8B030D-6E8A-4147-A177-3AD203B41FA5}">
                      <a16:colId xmlns:a16="http://schemas.microsoft.com/office/drawing/2014/main" val="20003"/>
                    </a:ext>
                  </a:extLst>
                </a:gridCol>
                <a:gridCol w="418857">
                  <a:extLst>
                    <a:ext uri="{9D8B030D-6E8A-4147-A177-3AD203B41FA5}">
                      <a16:colId xmlns:a16="http://schemas.microsoft.com/office/drawing/2014/main" val="20004"/>
                    </a:ext>
                  </a:extLst>
                </a:gridCol>
                <a:gridCol w="431550">
                  <a:extLst>
                    <a:ext uri="{9D8B030D-6E8A-4147-A177-3AD203B41FA5}">
                      <a16:colId xmlns:a16="http://schemas.microsoft.com/office/drawing/2014/main" val="20005"/>
                    </a:ext>
                  </a:extLst>
                </a:gridCol>
                <a:gridCol w="431550">
                  <a:extLst>
                    <a:ext uri="{9D8B030D-6E8A-4147-A177-3AD203B41FA5}">
                      <a16:colId xmlns:a16="http://schemas.microsoft.com/office/drawing/2014/main" val="20006"/>
                    </a:ext>
                  </a:extLst>
                </a:gridCol>
                <a:gridCol w="418857">
                  <a:extLst>
                    <a:ext uri="{9D8B030D-6E8A-4147-A177-3AD203B41FA5}">
                      <a16:colId xmlns:a16="http://schemas.microsoft.com/office/drawing/2014/main" val="20007"/>
                    </a:ext>
                  </a:extLst>
                </a:gridCol>
                <a:gridCol w="418857">
                  <a:extLst>
                    <a:ext uri="{9D8B030D-6E8A-4147-A177-3AD203B41FA5}">
                      <a16:colId xmlns:a16="http://schemas.microsoft.com/office/drawing/2014/main" val="20008"/>
                    </a:ext>
                  </a:extLst>
                </a:gridCol>
                <a:gridCol w="418857">
                  <a:extLst>
                    <a:ext uri="{9D8B030D-6E8A-4147-A177-3AD203B41FA5}">
                      <a16:colId xmlns:a16="http://schemas.microsoft.com/office/drawing/2014/main" val="20009"/>
                    </a:ext>
                  </a:extLst>
                </a:gridCol>
                <a:gridCol w="418857">
                  <a:extLst>
                    <a:ext uri="{9D8B030D-6E8A-4147-A177-3AD203B41FA5}">
                      <a16:colId xmlns:a16="http://schemas.microsoft.com/office/drawing/2014/main" val="20010"/>
                    </a:ext>
                  </a:extLst>
                </a:gridCol>
                <a:gridCol w="444242">
                  <a:extLst>
                    <a:ext uri="{9D8B030D-6E8A-4147-A177-3AD203B41FA5}">
                      <a16:colId xmlns:a16="http://schemas.microsoft.com/office/drawing/2014/main" val="20011"/>
                    </a:ext>
                  </a:extLst>
                </a:gridCol>
                <a:gridCol w="431550">
                  <a:extLst>
                    <a:ext uri="{9D8B030D-6E8A-4147-A177-3AD203B41FA5}">
                      <a16:colId xmlns:a16="http://schemas.microsoft.com/office/drawing/2014/main" val="20012"/>
                    </a:ext>
                  </a:extLst>
                </a:gridCol>
              </a:tblGrid>
              <a:tr h="266700">
                <a:tc>
                  <a:txBody>
                    <a:bodyPr/>
                    <a:lstStyle/>
                    <a:p>
                      <a:pPr algn="ctr" rtl="0" fontAlgn="ctr"/>
                      <a:r>
                        <a:rPr lang="en-US" sz="1400" u="none" strike="noStrike" dirty="0">
                          <a:effectLst/>
                        </a:rPr>
                        <a:t>X</a:t>
                      </a:r>
                      <a:endParaRPr lang="en-US" sz="1400" b="0"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60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40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35</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30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40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50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60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40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30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55</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50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50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6700">
                <a:tc>
                  <a:txBody>
                    <a:bodyPr/>
                    <a:lstStyle/>
                    <a:p>
                      <a:pPr algn="ctr" rtl="0" fontAlgn="ctr"/>
                      <a:r>
                        <a:rPr lang="en-US" sz="1400" u="none" strike="noStrike">
                          <a:effectLst/>
                        </a:rPr>
                        <a:t>Y</a:t>
                      </a:r>
                      <a:endParaRPr lang="en-US" sz="1400" b="0"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dirty="0">
                          <a:effectLst/>
                        </a:rPr>
                        <a:t>150</a:t>
                      </a:r>
                      <a:endParaRPr lang="en-US" sz="1600" b="0" i="0" u="none" strike="noStrike" dirty="0">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130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125</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140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120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150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120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130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140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150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dirty="0">
                          <a:effectLst/>
                        </a:rPr>
                        <a:t>130</a:t>
                      </a:r>
                      <a:endParaRPr lang="en-US" sz="1600" b="0" i="0" u="none" strike="noStrike" dirty="0">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950316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81000"/>
            <a:ext cx="7086600" cy="228599"/>
          </a:xfrm>
        </p:spPr>
        <p:txBody>
          <a:bodyPr/>
          <a:lstStyle/>
          <a:p>
            <a:r>
              <a:rPr lang="en-US" dirty="0" err="1"/>
              <a:t>Penyelesaian</a:t>
            </a:r>
            <a:r>
              <a:rPr lang="en-US" dirty="0"/>
              <a:t> - </a:t>
            </a:r>
            <a:r>
              <a:rPr lang="en-US" dirty="0" err="1"/>
              <a:t>lanjut</a:t>
            </a:r>
            <a:endParaRPr lang="en-US" dirty="0"/>
          </a:p>
        </p:txBody>
      </p:sp>
      <p:sp>
        <p:nvSpPr>
          <p:cNvPr id="3" name="TextBox 2"/>
          <p:cNvSpPr txBox="1"/>
          <p:nvPr/>
        </p:nvSpPr>
        <p:spPr>
          <a:xfrm>
            <a:off x="354281" y="1051549"/>
            <a:ext cx="8610600" cy="430887"/>
          </a:xfrm>
          <a:prstGeom prst="rect">
            <a:avLst/>
          </a:prstGeom>
          <a:noFill/>
        </p:spPr>
        <p:txBody>
          <a:bodyPr wrap="square" rtlCol="0">
            <a:spAutoFit/>
          </a:bodyPr>
          <a:lstStyle/>
          <a:p>
            <a:pPr marL="342900" indent="-342900">
              <a:buFont typeface="+mj-lt"/>
              <a:buAutoNum type="arabicPeriod" startAt="3"/>
            </a:pPr>
            <a:r>
              <a:rPr lang="en-US" sz="2200" dirty="0" err="1">
                <a:latin typeface="Times New Roman" pitchFamily="18" charset="0"/>
                <a:cs typeface="Times New Roman" pitchFamily="18" charset="0"/>
              </a:rPr>
              <a:t>Membuat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tabel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penolong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untuk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menghitung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korelasi</a:t>
            </a:r>
            <a:r>
              <a:rPr lang="en-US" sz="2200" dirty="0">
                <a:latin typeface="Times New Roman" pitchFamily="18" charset="0"/>
                <a:cs typeface="Times New Roman" pitchFamily="18" charset="0"/>
              </a:rPr>
              <a:t> product Moment</a:t>
            </a:r>
          </a:p>
        </p:txBody>
      </p:sp>
      <p:graphicFrame>
        <p:nvGraphicFramePr>
          <p:cNvPr id="7" name="Table 6"/>
          <p:cNvGraphicFramePr>
            <a:graphicFrameLocks noGrp="1"/>
          </p:cNvGraphicFramePr>
          <p:nvPr>
            <p:extLst/>
          </p:nvPr>
        </p:nvGraphicFramePr>
        <p:xfrm>
          <a:off x="1812801" y="1752600"/>
          <a:ext cx="4178300" cy="3438525"/>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8255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tblGrid>
              <a:tr h="253733">
                <a:tc>
                  <a:txBody>
                    <a:bodyPr/>
                    <a:lstStyle/>
                    <a:p>
                      <a:pPr algn="ctr" rtl="0" fontAlgn="ctr"/>
                      <a:r>
                        <a:rPr lang="en-US" sz="1400" u="none" strike="noStrike" dirty="0">
                          <a:effectLst/>
                        </a:rPr>
                        <a:t>No</a:t>
                      </a:r>
                      <a:endParaRPr lang="en-US" sz="14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u="none" strike="noStrike">
                          <a:effectLst/>
                        </a:rPr>
                        <a:t>X</a:t>
                      </a:r>
                      <a:endParaRPr lang="en-US" sz="1400" b="1"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u="none" strike="noStrike">
                          <a:effectLst/>
                        </a:rPr>
                        <a:t>Y</a:t>
                      </a:r>
                      <a:endParaRPr lang="en-US" sz="1400" b="1"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u="none" strike="noStrike" dirty="0">
                          <a:effectLst/>
                        </a:rPr>
                        <a:t>X</a:t>
                      </a:r>
                      <a:r>
                        <a:rPr lang="en-US" sz="1400" u="none" strike="noStrike" baseline="30000" dirty="0">
                          <a:effectLst/>
                        </a:rPr>
                        <a:t>2</a:t>
                      </a:r>
                      <a:endParaRPr lang="en-US" sz="14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u="none" strike="noStrike">
                          <a:effectLst/>
                        </a:rPr>
                        <a:t>Y</a:t>
                      </a:r>
                      <a:r>
                        <a:rPr lang="en-US" sz="1400" u="none" strike="noStrike" baseline="30000">
                          <a:effectLst/>
                        </a:rPr>
                        <a:t>2</a:t>
                      </a:r>
                      <a:endParaRPr lang="en-US" sz="1400" b="1"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u="none" strike="noStrike">
                          <a:effectLst/>
                        </a:rPr>
                        <a:t>XY</a:t>
                      </a:r>
                      <a:endParaRPr lang="en-US" sz="1400" b="1" i="0" u="none" strike="noStrike">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4984">
                <a:tc>
                  <a:txBody>
                    <a:bodyPr/>
                    <a:lstStyle/>
                    <a:p>
                      <a:pPr algn="ctr" rtl="0" fontAlgn="b"/>
                      <a:r>
                        <a:rPr lang="en-US" sz="1600" u="none" strike="noStrike" dirty="0">
                          <a:effectLst/>
                        </a:rPr>
                        <a:t>1</a:t>
                      </a:r>
                      <a:endParaRPr lang="en-US" sz="1600" b="0" i="0" u="none" strike="noStrike" dirty="0">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60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150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3600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22500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9000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44984">
                <a:tc>
                  <a:txBody>
                    <a:bodyPr/>
                    <a:lstStyle/>
                    <a:p>
                      <a:pPr algn="ctr" rtl="0" fontAlgn="b"/>
                      <a:r>
                        <a:rPr lang="en-US" sz="1600" u="none" strike="noStrike">
                          <a:effectLst/>
                        </a:rPr>
                        <a:t>2</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40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130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1600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16900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5200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44984">
                <a:tc>
                  <a:txBody>
                    <a:bodyPr/>
                    <a:lstStyle/>
                    <a:p>
                      <a:pPr algn="ctr" rtl="0" fontAlgn="b"/>
                      <a:r>
                        <a:rPr lang="en-US" sz="1600" u="none" strike="noStrike">
                          <a:effectLst/>
                        </a:rPr>
                        <a:t>3</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35</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1225</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10000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3500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44984">
                <a:tc>
                  <a:txBody>
                    <a:bodyPr/>
                    <a:lstStyle/>
                    <a:p>
                      <a:pPr algn="ctr" rtl="0" fontAlgn="b"/>
                      <a:r>
                        <a:rPr lang="en-US" sz="1600" u="none" strike="noStrike">
                          <a:effectLst/>
                        </a:rPr>
                        <a:t>4</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30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125</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900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15625</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3750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44984">
                <a:tc>
                  <a:txBody>
                    <a:bodyPr/>
                    <a:lstStyle/>
                    <a:p>
                      <a:pPr algn="ctr" rtl="0" fontAlgn="b"/>
                      <a:r>
                        <a:rPr lang="en-US" sz="1600" u="none" strike="noStrike">
                          <a:effectLst/>
                        </a:rPr>
                        <a:t>5</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40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140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1600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19600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5600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44984">
                <a:tc>
                  <a:txBody>
                    <a:bodyPr/>
                    <a:lstStyle/>
                    <a:p>
                      <a:pPr algn="ctr" rtl="0" fontAlgn="b"/>
                      <a:r>
                        <a:rPr lang="en-US" sz="1600" u="none" strike="noStrike">
                          <a:effectLst/>
                        </a:rPr>
                        <a:t>6</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50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120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2500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14400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6000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44984">
                <a:tc>
                  <a:txBody>
                    <a:bodyPr/>
                    <a:lstStyle/>
                    <a:p>
                      <a:pPr algn="ctr" rtl="0" fontAlgn="b"/>
                      <a:r>
                        <a:rPr lang="en-US" sz="1600" u="none" strike="noStrike">
                          <a:effectLst/>
                        </a:rPr>
                        <a:t>7</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60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150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dirty="0">
                          <a:effectLst/>
                        </a:rPr>
                        <a:t>3600</a:t>
                      </a:r>
                      <a:endParaRPr lang="en-US" sz="1600" b="0" i="0" u="none" strike="noStrike" dirty="0">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22500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9000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44984">
                <a:tc>
                  <a:txBody>
                    <a:bodyPr/>
                    <a:lstStyle/>
                    <a:p>
                      <a:pPr algn="ctr" rtl="0" fontAlgn="b"/>
                      <a:r>
                        <a:rPr lang="en-US" sz="1600" u="none" strike="noStrike">
                          <a:effectLst/>
                        </a:rPr>
                        <a:t>8</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40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120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1600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14400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4800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44984">
                <a:tc>
                  <a:txBody>
                    <a:bodyPr/>
                    <a:lstStyle/>
                    <a:p>
                      <a:pPr algn="ctr" rtl="0" fontAlgn="b"/>
                      <a:r>
                        <a:rPr lang="en-US" sz="1600" u="none" strike="noStrike">
                          <a:effectLst/>
                        </a:rPr>
                        <a:t>9</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30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130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900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16900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3900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44984">
                <a:tc>
                  <a:txBody>
                    <a:bodyPr/>
                    <a:lstStyle/>
                    <a:p>
                      <a:pPr algn="ctr" rtl="0" fontAlgn="b"/>
                      <a:r>
                        <a:rPr lang="en-US" sz="1600" u="none" strike="noStrike">
                          <a:effectLst/>
                        </a:rPr>
                        <a:t>10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55</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140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3025</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19600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7700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44984">
                <a:tc>
                  <a:txBody>
                    <a:bodyPr/>
                    <a:lstStyle/>
                    <a:p>
                      <a:pPr algn="ctr" rtl="0" fontAlgn="b"/>
                      <a:r>
                        <a:rPr lang="en-US" sz="1600" u="none" strike="noStrike">
                          <a:effectLst/>
                        </a:rPr>
                        <a:t>11</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50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150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2500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22500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7500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44984">
                <a:tc>
                  <a:txBody>
                    <a:bodyPr/>
                    <a:lstStyle/>
                    <a:p>
                      <a:pPr algn="ctr" rtl="0" fontAlgn="b"/>
                      <a:r>
                        <a:rPr lang="en-US" sz="1600" u="none" strike="noStrike">
                          <a:effectLst/>
                        </a:rPr>
                        <a:t>12</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50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130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2500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16900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6500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44984">
                <a:tc>
                  <a:txBody>
                    <a:bodyPr/>
                    <a:lstStyle/>
                    <a:p>
                      <a:pPr algn="ctr" rtl="0" fontAlgn="b"/>
                      <a:r>
                        <a:rPr lang="en-US" sz="1600" u="none" strike="noStrike">
                          <a:effectLst/>
                        </a:rPr>
                        <a:t> </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540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1585</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25550</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a:effectLst/>
                        </a:rPr>
                        <a:t>211825</a:t>
                      </a:r>
                      <a:endParaRPr lang="en-US" sz="1600" b="0" i="0" u="none" strike="noStrike">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600" u="none" strike="noStrike" dirty="0">
                          <a:effectLst/>
                        </a:rPr>
                        <a:t>72450</a:t>
                      </a:r>
                      <a:endParaRPr lang="en-US" sz="1600" b="0" i="0" u="none" strike="noStrike" dirty="0">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2328113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457200"/>
            <a:ext cx="8229600" cy="563563"/>
          </a:xfrm>
        </p:spPr>
        <p:txBody>
          <a:bodyPr/>
          <a:lstStyle/>
          <a:p>
            <a:pPr algn="ctr"/>
            <a:r>
              <a:rPr lang="en-US" sz="2400" dirty="0" err="1"/>
              <a:t>Lanjutan</a:t>
            </a:r>
            <a:endParaRPr lang="en-US" sz="2400" dirty="0"/>
          </a:p>
        </p:txBody>
      </p:sp>
      <p:sp>
        <p:nvSpPr>
          <p:cNvPr id="3" name="TextBox 2"/>
          <p:cNvSpPr txBox="1"/>
          <p:nvPr/>
        </p:nvSpPr>
        <p:spPr>
          <a:xfrm>
            <a:off x="381000" y="990600"/>
            <a:ext cx="8534400" cy="861774"/>
          </a:xfrm>
          <a:prstGeom prst="rect">
            <a:avLst/>
          </a:prstGeom>
          <a:noFill/>
        </p:spPr>
        <p:txBody>
          <a:bodyPr wrap="square" rtlCol="0">
            <a:spAutoFit/>
          </a:bodyPr>
          <a:lstStyle/>
          <a:p>
            <a:pPr marL="342900" indent="-342900">
              <a:buFont typeface="+mj-lt"/>
              <a:buAutoNum type="arabicPeriod" startAt="4"/>
            </a:pPr>
            <a:r>
              <a:rPr lang="en-US" sz="2500" dirty="0" err="1">
                <a:latin typeface="Times New Roman" pitchFamily="18" charset="0"/>
                <a:cs typeface="Times New Roman" pitchFamily="18" charset="0"/>
              </a:rPr>
              <a:t>Mencari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r</a:t>
            </a:r>
            <a:r>
              <a:rPr lang="en-US" sz="2500" baseline="-25000" dirty="0" err="1">
                <a:latin typeface="Times New Roman" pitchFamily="18" charset="0"/>
                <a:cs typeface="Times New Roman" pitchFamily="18" charset="0"/>
              </a:rPr>
              <a:t>hitung</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dengan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cara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memasukkan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angka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statistik</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dari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tabel</a:t>
            </a:r>
            <a:r>
              <a:rPr lang="en-US" sz="2500" dirty="0">
                <a:latin typeface="Times New Roman" pitchFamily="18" charset="0"/>
                <a:cs typeface="Times New Roman" pitchFamily="18" charset="0"/>
              </a:rPr>
              <a:t> di </a:t>
            </a:r>
            <a:r>
              <a:rPr lang="en-US" sz="2500" dirty="0" err="1">
                <a:latin typeface="Times New Roman" pitchFamily="18" charset="0"/>
                <a:cs typeface="Times New Roman" pitchFamily="18" charset="0"/>
              </a:rPr>
              <a:t>atas</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ke</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dalam</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rumus</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r</a:t>
            </a:r>
            <a:r>
              <a:rPr lang="en-US" sz="2500" baseline="-25000" dirty="0" err="1">
                <a:latin typeface="Times New Roman" pitchFamily="18" charset="0"/>
                <a:cs typeface="Times New Roman" pitchFamily="18" charset="0"/>
              </a:rPr>
              <a:t>xy</a:t>
            </a:r>
            <a:r>
              <a:rPr lang="en-US" sz="2500" dirty="0">
                <a:latin typeface="Times New Roman" pitchFamily="18" charset="0"/>
                <a:cs typeface="Times New Roman" pitchFamily="18" charset="0"/>
              </a:rPr>
              <a:t> product moment.</a:t>
            </a:r>
          </a:p>
        </p:txBody>
      </p:sp>
      <p:graphicFrame>
        <p:nvGraphicFramePr>
          <p:cNvPr id="2" name="Object 1"/>
          <p:cNvGraphicFramePr>
            <a:graphicFrameLocks noChangeAspect="1"/>
          </p:cNvGraphicFramePr>
          <p:nvPr>
            <p:extLst/>
          </p:nvPr>
        </p:nvGraphicFramePr>
        <p:xfrm>
          <a:off x="1905000" y="1958975"/>
          <a:ext cx="5562600" cy="4602163"/>
        </p:xfrm>
        <a:graphic>
          <a:graphicData uri="http://schemas.openxmlformats.org/presentationml/2006/ole">
            <mc:AlternateContent xmlns:mc="http://schemas.openxmlformats.org/markup-compatibility/2006">
              <mc:Choice xmlns:v="urn:schemas-microsoft-com:vml" Requires="v">
                <p:oleObj spid="_x0000_s69651" name="Equation" r:id="rId3" imgW="2895480" imgH="2628720" progId="Equation.DSMT4">
                  <p:embed/>
                </p:oleObj>
              </mc:Choice>
              <mc:Fallback>
                <p:oleObj name="Equation" r:id="rId3" imgW="2895480" imgH="2628720" progId="Equation.DSMT4">
                  <p:embed/>
                  <p:pic>
                    <p:nvPicPr>
                      <p:cNvPr id="2" name="Object 1"/>
                      <p:cNvPicPr>
                        <a:picLocks noChangeAspect="1" noChangeArrowheads="1"/>
                      </p:cNvPicPr>
                      <p:nvPr/>
                    </p:nvPicPr>
                    <p:blipFill>
                      <a:blip r:embed="rId4"/>
                      <a:srcRect/>
                      <a:stretch>
                        <a:fillRect/>
                      </a:stretch>
                    </p:blipFill>
                    <p:spPr bwMode="auto">
                      <a:xfrm>
                        <a:off x="1905000" y="1958975"/>
                        <a:ext cx="5562600" cy="46021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742330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560387"/>
          </a:xfrm>
        </p:spPr>
        <p:txBody>
          <a:bodyPr/>
          <a:lstStyle/>
          <a:p>
            <a:pPr algn="ctr"/>
            <a:r>
              <a:rPr lang="en-US" dirty="0" err="1"/>
              <a:t>Lanjutan</a:t>
            </a:r>
            <a:endParaRPr lang="en-US" dirty="0"/>
          </a:p>
        </p:txBody>
      </p:sp>
      <p:sp>
        <p:nvSpPr>
          <p:cNvPr id="3" name="TextBox 2"/>
          <p:cNvSpPr txBox="1"/>
          <p:nvPr/>
        </p:nvSpPr>
        <p:spPr>
          <a:xfrm>
            <a:off x="267195" y="1676400"/>
            <a:ext cx="8686800" cy="3785652"/>
          </a:xfrm>
          <a:prstGeom prst="rect">
            <a:avLst/>
          </a:prstGeom>
          <a:noFill/>
        </p:spPr>
        <p:txBody>
          <a:bodyPr wrap="square" rtlCol="0">
            <a:spAutoFit/>
          </a:bodyPr>
          <a:lstStyle/>
          <a:p>
            <a:r>
              <a:rPr lang="en-US" sz="2400" dirty="0">
                <a:latin typeface="Times New Roman" pitchFamily="18" charset="0"/>
                <a:cs typeface="Times New Roman" pitchFamily="18" charset="0"/>
              </a:rPr>
              <a:t>5. </a:t>
            </a:r>
            <a:r>
              <a:rPr lang="en-US" sz="2400" dirty="0" err="1">
                <a:latin typeface="Times New Roman" pitchFamily="18" charset="0"/>
                <a:cs typeface="Times New Roman" pitchFamily="18" charset="0"/>
              </a:rPr>
              <a:t>Mencari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besar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kontribusi</a:t>
            </a:r>
            <a:r>
              <a:rPr lang="en-US" sz="2400" dirty="0">
                <a:latin typeface="Times New Roman" pitchFamily="18" charset="0"/>
                <a:cs typeface="Times New Roman" pitchFamily="18" charset="0"/>
              </a:rPr>
              <a:t> variable X </a:t>
            </a:r>
            <a:r>
              <a:rPr lang="en-US" sz="2400" dirty="0" err="1">
                <a:latin typeface="Times New Roman" pitchFamily="18" charset="0"/>
                <a:cs typeface="Times New Roman" pitchFamily="18" charset="0"/>
              </a:rPr>
              <a:t>terhadap</a:t>
            </a:r>
            <a:r>
              <a:rPr lang="en-US" sz="2400" dirty="0">
                <a:latin typeface="Times New Roman" pitchFamily="18" charset="0"/>
                <a:cs typeface="Times New Roman" pitchFamily="18" charset="0"/>
              </a:rPr>
              <a:t> variable Y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rumus</a:t>
            </a:r>
            <a:r>
              <a:rPr lang="en-US" sz="2400" dirty="0">
                <a:latin typeface="Times New Roman" pitchFamily="18" charset="0"/>
                <a:cs typeface="Times New Roman" pitchFamily="18" charset="0"/>
              </a:rPr>
              <a:t>:	</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artinya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motivasi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memberikan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kontribusi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terhadap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kinerja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dosen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sebesar</a:t>
            </a:r>
            <a:r>
              <a:rPr lang="en-US" sz="2400" dirty="0">
                <a:latin typeface="Times New Roman" pitchFamily="18" charset="0"/>
                <a:cs typeface="Times New Roman" pitchFamily="18" charset="0"/>
              </a:rPr>
              <a:t> 40.94%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sisanya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ditentukan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oleh</a:t>
            </a:r>
            <a:r>
              <a:rPr lang="en-US" sz="2400" dirty="0">
                <a:latin typeface="Times New Roman" pitchFamily="18" charset="0"/>
                <a:cs typeface="Times New Roman" pitchFamily="18" charset="0"/>
              </a:rPr>
              <a:t> variable lain.</a:t>
            </a:r>
          </a:p>
        </p:txBody>
      </p:sp>
      <p:graphicFrame>
        <p:nvGraphicFramePr>
          <p:cNvPr id="4" name="Object 3"/>
          <p:cNvGraphicFramePr>
            <a:graphicFrameLocks noChangeAspect="1"/>
          </p:cNvGraphicFramePr>
          <p:nvPr>
            <p:extLst/>
          </p:nvPr>
        </p:nvGraphicFramePr>
        <p:xfrm>
          <a:off x="4521200" y="3359150"/>
          <a:ext cx="101600" cy="139700"/>
        </p:xfrm>
        <a:graphic>
          <a:graphicData uri="http://schemas.openxmlformats.org/presentationml/2006/ole">
            <mc:AlternateContent xmlns:mc="http://schemas.openxmlformats.org/markup-compatibility/2006">
              <mc:Choice xmlns:v="urn:schemas-microsoft-com:vml" Requires="v">
                <p:oleObj spid="_x0000_s70692" name="Equation" r:id="rId3" imgW="101520" imgH="139680" progId="Equation.DSMT4">
                  <p:embed/>
                </p:oleObj>
              </mc:Choice>
              <mc:Fallback>
                <p:oleObj name="Equation" r:id="rId3" imgW="101520" imgH="139680" progId="Equation.DSMT4">
                  <p:embed/>
                  <p:pic>
                    <p:nvPicPr>
                      <p:cNvPr id="4" name="Object 3"/>
                      <p:cNvPicPr/>
                      <p:nvPr/>
                    </p:nvPicPr>
                    <p:blipFill>
                      <a:blip r:embed="rId4"/>
                      <a:stretch>
                        <a:fillRect/>
                      </a:stretch>
                    </p:blipFill>
                    <p:spPr>
                      <a:xfrm>
                        <a:off x="4521200" y="3359150"/>
                        <a:ext cx="101600" cy="139700"/>
                      </a:xfrm>
                      <a:prstGeom prst="rect">
                        <a:avLst/>
                      </a:prstGeom>
                    </p:spPr>
                  </p:pic>
                </p:oleObj>
              </mc:Fallback>
            </mc:AlternateContent>
          </a:graphicData>
        </a:graphic>
      </p:graphicFrame>
      <p:graphicFrame>
        <p:nvGraphicFramePr>
          <p:cNvPr id="5" name="Object 4"/>
          <p:cNvGraphicFramePr>
            <a:graphicFrameLocks noChangeAspect="1"/>
          </p:cNvGraphicFramePr>
          <p:nvPr>
            <p:extLst/>
          </p:nvPr>
        </p:nvGraphicFramePr>
        <p:xfrm>
          <a:off x="2438400" y="2297113"/>
          <a:ext cx="1981200" cy="1817687"/>
        </p:xfrm>
        <a:graphic>
          <a:graphicData uri="http://schemas.openxmlformats.org/presentationml/2006/ole">
            <mc:AlternateContent xmlns:mc="http://schemas.openxmlformats.org/markup-compatibility/2006">
              <mc:Choice xmlns:v="urn:schemas-microsoft-com:vml" Requires="v">
                <p:oleObj spid="_x0000_s70693" name="Equation" r:id="rId5" imgW="1091880" imgH="876240" progId="Equation.DSMT4">
                  <p:embed/>
                </p:oleObj>
              </mc:Choice>
              <mc:Fallback>
                <p:oleObj name="Equation" r:id="rId5" imgW="1091880" imgH="876240" progId="Equation.DSMT4">
                  <p:embed/>
                  <p:pic>
                    <p:nvPicPr>
                      <p:cNvPr id="5" name="Object 4"/>
                      <p:cNvPicPr/>
                      <p:nvPr/>
                    </p:nvPicPr>
                    <p:blipFill>
                      <a:blip r:embed="rId6"/>
                      <a:stretch>
                        <a:fillRect/>
                      </a:stretch>
                    </p:blipFill>
                    <p:spPr>
                      <a:xfrm>
                        <a:off x="2438400" y="2297113"/>
                        <a:ext cx="1981200" cy="1817687"/>
                      </a:xfrm>
                      <a:prstGeom prst="rect">
                        <a:avLst/>
                      </a:prstGeom>
                    </p:spPr>
                  </p:pic>
                </p:oleObj>
              </mc:Fallback>
            </mc:AlternateContent>
          </a:graphicData>
        </a:graphic>
      </p:graphicFrame>
    </p:spTree>
    <p:extLst>
      <p:ext uri="{BB962C8B-B14F-4D97-AF65-F5344CB8AC3E}">
        <p14:creationId xmlns:p14="http://schemas.microsoft.com/office/powerpoint/2010/main" val="24932384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560387"/>
          </a:xfrm>
        </p:spPr>
        <p:txBody>
          <a:bodyPr/>
          <a:lstStyle/>
          <a:p>
            <a:pPr algn="ctr"/>
            <a:r>
              <a:rPr lang="en-US" dirty="0" err="1"/>
              <a:t>Lanjutan</a:t>
            </a:r>
            <a:endParaRPr lang="en-US" dirty="0"/>
          </a:p>
        </p:txBody>
      </p:sp>
      <p:sp>
        <p:nvSpPr>
          <p:cNvPr id="3" name="TextBox 2"/>
          <p:cNvSpPr txBox="1"/>
          <p:nvPr/>
        </p:nvSpPr>
        <p:spPr>
          <a:xfrm>
            <a:off x="228600" y="990600"/>
            <a:ext cx="8686800" cy="3046988"/>
          </a:xfrm>
          <a:prstGeom prst="rect">
            <a:avLst/>
          </a:prstGeom>
          <a:noFill/>
        </p:spPr>
        <p:txBody>
          <a:bodyPr wrap="square" rtlCol="0">
            <a:spAutoFit/>
          </a:bodyPr>
          <a:lstStyle/>
          <a:p>
            <a:r>
              <a:rPr lang="en-US" sz="2400" dirty="0">
                <a:latin typeface="Times New Roman" pitchFamily="18" charset="0"/>
                <a:cs typeface="Times New Roman" pitchFamily="18" charset="0"/>
              </a:rPr>
              <a:t>6. </a:t>
            </a:r>
            <a:r>
              <a:rPr lang="en-US" sz="2400" dirty="0" err="1">
                <a:latin typeface="Times New Roman" pitchFamily="18" charset="0"/>
                <a:cs typeface="Times New Roman" pitchFamily="18" charset="0"/>
              </a:rPr>
              <a:t>Untuk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mengetahui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signifikan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atau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maka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dilakukan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rumus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berikut</a:t>
            </a:r>
            <a:r>
              <a:rPr lang="en-US" sz="2400" dirty="0">
                <a:latin typeface="Times New Roman" pitchFamily="18" charset="0"/>
                <a:cs typeface="Times New Roman" pitchFamily="18" charset="0"/>
              </a:rPr>
              <a:t>:	</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nvPr>
        </p:nvGraphicFramePr>
        <p:xfrm>
          <a:off x="4521200" y="3359150"/>
          <a:ext cx="101600" cy="139700"/>
        </p:xfrm>
        <a:graphic>
          <a:graphicData uri="http://schemas.openxmlformats.org/presentationml/2006/ole">
            <mc:AlternateContent xmlns:mc="http://schemas.openxmlformats.org/markup-compatibility/2006">
              <mc:Choice xmlns:v="urn:schemas-microsoft-com:vml" Requires="v">
                <p:oleObj spid="_x0000_s71716" name="Equation" r:id="rId3" imgW="101520" imgH="139680" progId="Equation.DSMT4">
                  <p:embed/>
                </p:oleObj>
              </mc:Choice>
              <mc:Fallback>
                <p:oleObj name="Equation" r:id="rId3" imgW="101520" imgH="139680" progId="Equation.DSMT4">
                  <p:embed/>
                  <p:pic>
                    <p:nvPicPr>
                      <p:cNvPr id="4" name="Object 3"/>
                      <p:cNvPicPr/>
                      <p:nvPr/>
                    </p:nvPicPr>
                    <p:blipFill>
                      <a:blip r:embed="rId4"/>
                      <a:stretch>
                        <a:fillRect/>
                      </a:stretch>
                    </p:blipFill>
                    <p:spPr>
                      <a:xfrm>
                        <a:off x="4521200" y="3359150"/>
                        <a:ext cx="101600" cy="139700"/>
                      </a:xfrm>
                      <a:prstGeom prst="rect">
                        <a:avLst/>
                      </a:prstGeom>
                    </p:spPr>
                  </p:pic>
                </p:oleObj>
              </mc:Fallback>
            </mc:AlternateContent>
          </a:graphicData>
        </a:graphic>
      </p:graphicFrame>
      <p:graphicFrame>
        <p:nvGraphicFramePr>
          <p:cNvPr id="5" name="Object 4"/>
          <p:cNvGraphicFramePr>
            <a:graphicFrameLocks noChangeAspect="1"/>
          </p:cNvGraphicFramePr>
          <p:nvPr>
            <p:extLst/>
          </p:nvPr>
        </p:nvGraphicFramePr>
        <p:xfrm>
          <a:off x="2590800" y="1779587"/>
          <a:ext cx="2770188" cy="4164013"/>
        </p:xfrm>
        <a:graphic>
          <a:graphicData uri="http://schemas.openxmlformats.org/presentationml/2006/ole">
            <mc:AlternateContent xmlns:mc="http://schemas.openxmlformats.org/markup-compatibility/2006">
              <mc:Choice xmlns:v="urn:schemas-microsoft-com:vml" Requires="v">
                <p:oleObj spid="_x0000_s71717" name="Equation" r:id="rId5" imgW="1206360" imgH="2006280" progId="Equation.DSMT4">
                  <p:embed/>
                </p:oleObj>
              </mc:Choice>
              <mc:Fallback>
                <p:oleObj name="Equation" r:id="rId5" imgW="1206360" imgH="2006280" progId="Equation.DSMT4">
                  <p:embed/>
                  <p:pic>
                    <p:nvPicPr>
                      <p:cNvPr id="5" name="Object 4"/>
                      <p:cNvPicPr/>
                      <p:nvPr/>
                    </p:nvPicPr>
                    <p:blipFill>
                      <a:blip r:embed="rId6"/>
                      <a:stretch>
                        <a:fillRect/>
                      </a:stretch>
                    </p:blipFill>
                    <p:spPr>
                      <a:xfrm>
                        <a:off x="2590800" y="1779587"/>
                        <a:ext cx="2770188" cy="4164013"/>
                      </a:xfrm>
                      <a:prstGeom prst="rect">
                        <a:avLst/>
                      </a:prstGeom>
                    </p:spPr>
                  </p:pic>
                </p:oleObj>
              </mc:Fallback>
            </mc:AlternateContent>
          </a:graphicData>
        </a:graphic>
      </p:graphicFrame>
    </p:spTree>
    <p:extLst>
      <p:ext uri="{BB962C8B-B14F-4D97-AF65-F5344CB8AC3E}">
        <p14:creationId xmlns:p14="http://schemas.microsoft.com/office/powerpoint/2010/main" val="4116304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143000"/>
            <a:ext cx="8229600" cy="5029200"/>
          </a:xfrm>
        </p:spPr>
        <p:txBody>
          <a:bodyPr/>
          <a:lstStyle/>
          <a:p>
            <a:pPr marL="514350" indent="-514350">
              <a:buFont typeface="Arial" charset="0"/>
              <a:buNone/>
              <a:defRPr/>
            </a:pPr>
            <a:r>
              <a:rPr lang="en-US" sz="2400" dirty="0" err="1">
                <a:solidFill>
                  <a:srgbClr val="FF0000"/>
                </a:solidFill>
                <a:latin typeface="Times New Roman" pitchFamily="18" charset="0"/>
                <a:cs typeface="Times New Roman" pitchFamily="18" charset="0"/>
              </a:rPr>
              <a:t>Interpretasi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Secara</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Kasar</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atau</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Sederhana</a:t>
            </a:r>
            <a:endParaRPr lang="en-US" sz="2400" dirty="0">
              <a:solidFill>
                <a:srgbClr val="FF0000"/>
              </a:solidFill>
              <a:latin typeface="Times New Roman" pitchFamily="18" charset="0"/>
              <a:cs typeface="Times New Roman" pitchFamily="18" charset="0"/>
            </a:endParaRPr>
          </a:p>
          <a:p>
            <a:pPr marL="514350" indent="-514350">
              <a:buFont typeface="Arial" charset="0"/>
              <a:buNone/>
              <a:defRPr/>
            </a:pPr>
            <a:r>
              <a:rPr lang="en-US" sz="2400" dirty="0">
                <a:latin typeface="Times New Roman" pitchFamily="18" charset="0"/>
                <a:cs typeface="Times New Roman" pitchFamily="18" charset="0"/>
              </a:rPr>
              <a:t>Dari </a:t>
            </a:r>
            <a:r>
              <a:rPr lang="en-US" sz="2400" dirty="0" err="1">
                <a:latin typeface="Times New Roman" pitchFamily="18" charset="0"/>
                <a:cs typeface="Times New Roman" pitchFamily="18" charset="0"/>
              </a:rPr>
              <a:t>perhitungan</a:t>
            </a:r>
            <a:r>
              <a:rPr lang="en-US" sz="2400" dirty="0">
                <a:latin typeface="Times New Roman" pitchFamily="18" charset="0"/>
                <a:cs typeface="Times New Roman" pitchFamily="18" charset="0"/>
              </a:rPr>
              <a:t> di </a:t>
            </a:r>
            <a:r>
              <a:rPr lang="en-US" sz="2400" dirty="0" err="1">
                <a:latin typeface="Times New Roman" pitchFamily="18" charset="0"/>
                <a:cs typeface="Times New Roman" pitchFamily="18" charset="0"/>
              </a:rPr>
              <a:t>atas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diketahui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t>
            </a:r>
            <a:r>
              <a:rPr lang="en-US" sz="2400" baseline="-25000" dirty="0" err="1">
                <a:latin typeface="Times New Roman" pitchFamily="18" charset="0"/>
                <a:cs typeface="Times New Roman" pitchFamily="18" charset="0"/>
              </a:rPr>
              <a:t>xy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sebesar</a:t>
            </a:r>
            <a:r>
              <a:rPr lang="en-US" sz="2400" dirty="0">
                <a:latin typeface="Times New Roman" pitchFamily="18" charset="0"/>
                <a:cs typeface="Times New Roman" pitchFamily="18" charset="0"/>
              </a:rPr>
              <a:t> 0.6399. </a:t>
            </a:r>
            <a:r>
              <a:rPr lang="en-US" sz="2400" dirty="0" err="1">
                <a:latin typeface="Times New Roman" pitchFamily="18" charset="0"/>
                <a:cs typeface="Times New Roman" pitchFamily="18" charset="0"/>
              </a:rPr>
              <a:t>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berarti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hasilnya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positif</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demikian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korelasi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antara</a:t>
            </a:r>
            <a:r>
              <a:rPr lang="en-US" sz="2400" dirty="0">
                <a:latin typeface="Times New Roman" pitchFamily="18" charset="0"/>
                <a:cs typeface="Times New Roman" pitchFamily="18" charset="0"/>
              </a:rPr>
              <a:t> variable X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Variable Y </a:t>
            </a:r>
            <a:r>
              <a:rPr lang="en-US" sz="2400" dirty="0" err="1">
                <a:latin typeface="Times New Roman" pitchFamily="18" charset="0"/>
                <a:cs typeface="Times New Roman" pitchFamily="18" charset="0"/>
              </a:rPr>
              <a:t>terdapat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hubungan</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searah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atau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istilah</a:t>
            </a:r>
            <a:r>
              <a:rPr lang="en-US" sz="2400" dirty="0">
                <a:latin typeface="Times New Roman" pitchFamily="18" charset="0"/>
                <a:cs typeface="Times New Roman" pitchFamily="18" charset="0"/>
              </a:rPr>
              <a:t> lain: </a:t>
            </a:r>
            <a:r>
              <a:rPr lang="en-US" sz="2400" dirty="0" err="1">
                <a:latin typeface="Times New Roman" pitchFamily="18" charset="0"/>
                <a:cs typeface="Times New Roman" pitchFamily="18" charset="0"/>
              </a:rPr>
              <a:t>terdapat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korelasi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positif</a:t>
            </a:r>
            <a:r>
              <a:rPr lang="en-US" sz="2400" dirty="0">
                <a:latin typeface="Times New Roman" pitchFamily="18" charset="0"/>
                <a:cs typeface="Times New Roman" pitchFamily="18" charset="0"/>
              </a:rPr>
              <a:t>.</a:t>
            </a:r>
          </a:p>
          <a:p>
            <a:pPr marL="514350" indent="-514350">
              <a:buFont typeface="Arial" charset="0"/>
              <a:buNone/>
              <a:defRPr/>
            </a:pPr>
            <a:r>
              <a:rPr lang="en-US" sz="2400" dirty="0">
                <a:latin typeface="Times New Roman" pitchFamily="18" charset="0"/>
                <a:cs typeface="Times New Roman" pitchFamily="18" charset="0"/>
              </a:rPr>
              <a:t>Dari </a:t>
            </a:r>
            <a:r>
              <a:rPr lang="en-US" sz="2400" dirty="0" err="1">
                <a:latin typeface="Times New Roman" pitchFamily="18" charset="0"/>
                <a:cs typeface="Times New Roman" pitchFamily="18" charset="0"/>
              </a:rPr>
              <a:t>angka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tersebut</a:t>
            </a:r>
            <a:r>
              <a:rPr lang="en-US" sz="2400" dirty="0">
                <a:latin typeface="Times New Roman" pitchFamily="18" charset="0"/>
                <a:cs typeface="Times New Roman" pitchFamily="18" charset="0"/>
              </a:rPr>
              <a:t> (0.6399), </a:t>
            </a:r>
            <a:r>
              <a:rPr lang="en-US" sz="2400" dirty="0" err="1">
                <a:latin typeface="Times New Roman" pitchFamily="18" charset="0"/>
                <a:cs typeface="Times New Roman" pitchFamily="18" charset="0"/>
              </a:rPr>
              <a:t>jika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dilihat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indek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korelasi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maka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terletak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antara</a:t>
            </a:r>
            <a:r>
              <a:rPr lang="en-US" sz="2400" dirty="0">
                <a:latin typeface="Times New Roman" pitchFamily="18" charset="0"/>
                <a:cs typeface="Times New Roman" pitchFamily="18" charset="0"/>
              </a:rPr>
              <a:t> 0.60-0.80. </a:t>
            </a:r>
            <a:r>
              <a:rPr lang="en-US" sz="2400" dirty="0" err="1">
                <a:latin typeface="Times New Roman" pitchFamily="18" charset="0"/>
                <a:cs typeface="Times New Roman" pitchFamily="18" charset="0"/>
              </a:rPr>
              <a:t>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berarti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korelasi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antara</a:t>
            </a:r>
            <a:r>
              <a:rPr lang="en-US" sz="2400" dirty="0">
                <a:latin typeface="Times New Roman" pitchFamily="18" charset="0"/>
                <a:cs typeface="Times New Roman" pitchFamily="18" charset="0"/>
              </a:rPr>
              <a:t> variable X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variable Y </a:t>
            </a:r>
            <a:r>
              <a:rPr lang="en-US" sz="2400" dirty="0" err="1">
                <a:latin typeface="Times New Roman" pitchFamily="18" charset="0"/>
                <a:cs typeface="Times New Roman" pitchFamily="18" charset="0"/>
              </a:rPr>
              <a:t>adalah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tergolong</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rPr>
              <a:t>Kuat</a:t>
            </a: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424834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990600" y="838200"/>
            <a:ext cx="7239000" cy="914400"/>
          </a:xfrm>
        </p:spPr>
        <p:txBody>
          <a:bodyPr/>
          <a:lstStyle/>
          <a:p>
            <a:r>
              <a:rPr lang="en-US" sz="2500">
                <a:solidFill>
                  <a:srgbClr val="FF0000"/>
                </a:solidFill>
              </a:rPr>
              <a:t>Interpretasi dengan menggunakan Tabel Nilai r Product Moment</a:t>
            </a:r>
          </a:p>
        </p:txBody>
      </p:sp>
      <p:sp>
        <p:nvSpPr>
          <p:cNvPr id="40963" name="Content Placeholder 2"/>
          <p:cNvSpPr>
            <a:spLocks noGrp="1"/>
          </p:cNvSpPr>
          <p:nvPr>
            <p:ph idx="4294967295"/>
          </p:nvPr>
        </p:nvSpPr>
        <p:spPr>
          <a:xfrm>
            <a:off x="533400" y="1905000"/>
            <a:ext cx="8229600" cy="4530725"/>
          </a:xfrm>
        </p:spPr>
        <p:txBody>
          <a:bodyPr/>
          <a:lstStyle/>
          <a:p>
            <a:r>
              <a:rPr lang="en-US" dirty="0" err="1"/>
              <a:t>Langkah</a:t>
            </a:r>
            <a:r>
              <a:rPr lang="en-US" dirty="0"/>
              <a:t> 1</a:t>
            </a:r>
          </a:p>
          <a:p>
            <a:pPr>
              <a:buFont typeface="Arial" charset="0"/>
              <a:buNone/>
            </a:pPr>
            <a:r>
              <a:rPr lang="en-US" dirty="0"/>
              <a:t>	</a:t>
            </a:r>
            <a:r>
              <a:rPr lang="en-US" dirty="0" err="1"/>
              <a:t>Lihat</a:t>
            </a:r>
            <a:r>
              <a:rPr lang="en-US" dirty="0"/>
              <a:t> </a:t>
            </a:r>
            <a:r>
              <a:rPr lang="en-US" dirty="0" err="1"/>
              <a:t>kembali</a:t>
            </a:r>
            <a:r>
              <a:rPr lang="en-US" dirty="0"/>
              <a:t> </a:t>
            </a:r>
            <a:r>
              <a:rPr lang="en-US" dirty="0" err="1"/>
              <a:t>rumusan</a:t>
            </a:r>
            <a:r>
              <a:rPr lang="en-US" dirty="0"/>
              <a:t> </a:t>
            </a:r>
            <a:r>
              <a:rPr lang="en-US" dirty="0" err="1"/>
              <a:t>hipotesis</a:t>
            </a:r>
            <a:r>
              <a:rPr lang="en-US" dirty="0"/>
              <a:t> di </a:t>
            </a:r>
            <a:r>
              <a:rPr lang="en-US" dirty="0" err="1"/>
              <a:t>atas</a:t>
            </a:r>
            <a:r>
              <a:rPr lang="en-US" dirty="0"/>
              <a:t>.</a:t>
            </a:r>
          </a:p>
        </p:txBody>
      </p:sp>
    </p:spTree>
    <p:extLst>
      <p:ext uri="{BB962C8B-B14F-4D97-AF65-F5344CB8AC3E}">
        <p14:creationId xmlns:p14="http://schemas.microsoft.com/office/powerpoint/2010/main" val="42855073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560387"/>
          </a:xfrm>
        </p:spPr>
        <p:txBody>
          <a:bodyPr/>
          <a:lstStyle/>
          <a:p>
            <a:pPr algn="ctr"/>
            <a:r>
              <a:rPr lang="en-US" dirty="0" err="1"/>
              <a:t>Interpretasi</a:t>
            </a:r>
            <a:r>
              <a:rPr lang="en-US" dirty="0"/>
              <a:t> - </a:t>
            </a:r>
            <a:r>
              <a:rPr lang="en-US" dirty="0" err="1"/>
              <a:t>Lanjutan</a:t>
            </a:r>
            <a:endParaRPr lang="en-US" dirty="0"/>
          </a:p>
        </p:txBody>
      </p:sp>
      <p:sp>
        <p:nvSpPr>
          <p:cNvPr id="3" name="TextBox 2"/>
          <p:cNvSpPr txBox="1"/>
          <p:nvPr/>
        </p:nvSpPr>
        <p:spPr>
          <a:xfrm>
            <a:off x="228600" y="990600"/>
            <a:ext cx="8686800" cy="4524315"/>
          </a:xfrm>
          <a:prstGeom prst="rect">
            <a:avLst/>
          </a:prstGeom>
          <a:noFill/>
        </p:spPr>
        <p:txBody>
          <a:bodyPr wrap="square" rtlCol="0">
            <a:spAutoFit/>
          </a:bodyPr>
          <a:lstStyle/>
          <a:p>
            <a:r>
              <a:rPr lang="en-US" sz="2400" dirty="0" err="1">
                <a:latin typeface="Times New Roman" pitchFamily="18" charset="0"/>
                <a:cs typeface="Times New Roman" pitchFamily="18" charset="0"/>
              </a:rPr>
              <a:t>Langkah</a:t>
            </a:r>
            <a:r>
              <a:rPr lang="en-US" sz="2400" dirty="0">
                <a:latin typeface="Times New Roman" pitchFamily="18" charset="0"/>
                <a:cs typeface="Times New Roman" pitchFamily="18" charset="0"/>
              </a:rPr>
              <a:t> 2: </a:t>
            </a:r>
            <a:r>
              <a:rPr lang="en-US" sz="2400" dirty="0" err="1">
                <a:latin typeface="Times New Roman" pitchFamily="18" charset="0"/>
                <a:cs typeface="Times New Roman" pitchFamily="18" charset="0"/>
              </a:rPr>
              <a:t>mencari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df</a:t>
            </a:r>
            <a:r>
              <a:rPr lang="en-US" sz="2400" dirty="0">
                <a:latin typeface="Times New Roman" pitchFamily="18" charset="0"/>
                <a:cs typeface="Times New Roman" pitchFamily="18" charset="0"/>
              </a:rPr>
              <a:t> – degree of freedom</a:t>
            </a:r>
          </a:p>
          <a:p>
            <a:r>
              <a:rPr lang="en-US" sz="2400" dirty="0" err="1">
                <a:latin typeface="Times New Roman" pitchFamily="18" charset="0"/>
                <a:cs typeface="Times New Roman" pitchFamily="18" charset="0"/>
              </a:rPr>
              <a:t>Kaidah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pengujian</a:t>
            </a:r>
            <a:r>
              <a:rPr lang="en-US" sz="2400" dirty="0">
                <a:latin typeface="Times New Roman" pitchFamily="18" charset="0"/>
                <a:cs typeface="Times New Roman" pitchFamily="18" charset="0"/>
              </a:rPr>
              <a:t>:</a:t>
            </a:r>
          </a:p>
          <a:p>
            <a:pPr>
              <a:tabLst>
                <a:tab pos="1770063" algn="l"/>
              </a:tabLst>
            </a:pPr>
            <a:r>
              <a:rPr lang="en-US" sz="2400" dirty="0" err="1">
                <a:latin typeface="Times New Roman" pitchFamily="18" charset="0"/>
                <a:cs typeface="Times New Roman" pitchFamily="18" charset="0"/>
              </a:rPr>
              <a:t>Jika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t>
            </a:r>
            <a:r>
              <a:rPr lang="en-US" sz="2400" baseline="-25000" dirty="0" err="1">
                <a:latin typeface="Times New Roman" pitchFamily="18" charset="0"/>
                <a:cs typeface="Times New Roman" pitchFamily="18" charset="0"/>
              </a:rPr>
              <a:t>hitung</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a:t>
            </a:r>
            <a:r>
              <a:rPr lang="en-US" sz="2400" baseline="-25000" dirty="0" err="1">
                <a:latin typeface="Times New Roman" pitchFamily="18" charset="0"/>
                <a:cs typeface="Times New Roman" pitchFamily="18" charset="0"/>
              </a:rPr>
              <a:t>tabel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maka</a:t>
            </a:r>
            <a:r>
              <a:rPr lang="en-US" sz="2400" dirty="0">
                <a:latin typeface="Times New Roman" pitchFamily="18" charset="0"/>
                <a:cs typeface="Times New Roman" pitchFamily="18" charset="0"/>
              </a:rPr>
              <a:t> Ho </a:t>
            </a:r>
            <a:r>
              <a:rPr lang="en-US" sz="2400" dirty="0" err="1">
                <a:latin typeface="Times New Roman" pitchFamily="18" charset="0"/>
                <a:cs typeface="Times New Roman" pitchFamily="18" charset="0"/>
              </a:rPr>
              <a:t>ditolak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Artinya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korelasinya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signifikan</a:t>
            </a:r>
            <a:r>
              <a:rPr lang="en-US" sz="2400" dirty="0">
                <a:latin typeface="Times New Roman" pitchFamily="18" charset="0"/>
                <a:cs typeface="Times New Roman" pitchFamily="18" charset="0"/>
              </a:rPr>
              <a:t>. </a:t>
            </a:r>
          </a:p>
          <a:p>
            <a:pPr>
              <a:tabLst>
                <a:tab pos="1770063" algn="l"/>
              </a:tabLst>
            </a:pPr>
            <a:r>
              <a:rPr lang="en-US" sz="2400" dirty="0" err="1">
                <a:latin typeface="Times New Roman" pitchFamily="18" charset="0"/>
                <a:cs typeface="Times New Roman" pitchFamily="18" charset="0"/>
              </a:rPr>
              <a:t>Jika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t>
            </a:r>
            <a:r>
              <a:rPr lang="en-US" sz="2400" baseline="-25000" dirty="0" err="1">
                <a:latin typeface="Times New Roman" pitchFamily="18" charset="0"/>
                <a:cs typeface="Times New Roman" pitchFamily="18" charset="0"/>
              </a:rPr>
              <a:t>hitung</a:t>
            </a:r>
            <a:r>
              <a:rPr lang="en-US" sz="2400" dirty="0">
                <a:latin typeface="Times New Roman" pitchFamily="18" charset="0"/>
                <a:cs typeface="Times New Roman" pitchFamily="18" charset="0"/>
              </a:rPr>
              <a:t> </a:t>
            </a:r>
            <a:r>
              <a:rPr lang="en-US" sz="2400" dirty="0">
                <a:latin typeface="Viner Hand ITC"/>
                <a:cs typeface="Times New Roman" pitchFamily="18" charset="0"/>
              </a:rPr>
              <a:t>≤ </a:t>
            </a:r>
            <a:r>
              <a:rPr lang="en-US" sz="2400" dirty="0" err="1">
                <a:latin typeface="Times New Roman" pitchFamily="18" charset="0"/>
                <a:cs typeface="Times New Roman" pitchFamily="18" charset="0"/>
              </a:rPr>
              <a:t>t</a:t>
            </a:r>
            <a:r>
              <a:rPr lang="en-US" sz="2400" baseline="-25000" dirty="0" err="1">
                <a:latin typeface="Times New Roman" pitchFamily="18" charset="0"/>
                <a:cs typeface="Times New Roman" pitchFamily="18" charset="0"/>
              </a:rPr>
              <a:t>tabel</a:t>
            </a:r>
            <a:r>
              <a:rPr lang="en-US" sz="2400" dirty="0">
                <a:latin typeface="Times New Roman" pitchFamily="18" charset="0"/>
                <a:cs typeface="Times New Roman" pitchFamily="18" charset="0"/>
              </a:rPr>
              <a:t>, Ho </a:t>
            </a:r>
            <a:r>
              <a:rPr lang="en-US" sz="2400" dirty="0" err="1">
                <a:latin typeface="Times New Roman" pitchFamily="18" charset="0"/>
                <a:cs typeface="Times New Roman" pitchFamily="18" charset="0"/>
              </a:rPr>
              <a:t>diterima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Artinya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korelasinya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tidak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signifikan</a:t>
            </a:r>
            <a:r>
              <a:rPr lang="en-US" sz="2400" dirty="0">
                <a:latin typeface="Times New Roman" pitchFamily="18" charset="0"/>
                <a:cs typeface="Times New Roman" pitchFamily="18" charset="0"/>
              </a:rPr>
              <a:t>.</a:t>
            </a:r>
          </a:p>
          <a:p>
            <a:pPr>
              <a:tabLst>
                <a:tab pos="1770063" algn="l"/>
              </a:tabLst>
            </a:pPr>
            <a:endParaRPr lang="en-US" sz="2400" dirty="0">
              <a:latin typeface="Times New Roman" pitchFamily="18" charset="0"/>
              <a:cs typeface="Times New Roman" pitchFamily="18" charset="0"/>
            </a:endParaRPr>
          </a:p>
          <a:p>
            <a:pPr>
              <a:tabLst>
                <a:tab pos="1770063" algn="l"/>
              </a:tabLst>
            </a:pPr>
            <a:r>
              <a:rPr lang="en-US" sz="2400" dirty="0" err="1">
                <a:latin typeface="Times New Roman" pitchFamily="18" charset="0"/>
                <a:cs typeface="Times New Roman" pitchFamily="18" charset="0"/>
              </a:rPr>
              <a:t>Untuk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mencari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t>
            </a:r>
            <a:r>
              <a:rPr lang="en-US" sz="2400" baseline="-25000" dirty="0" err="1">
                <a:latin typeface="Times New Roman" pitchFamily="18" charset="0"/>
                <a:cs typeface="Times New Roman" pitchFamily="18" charset="0"/>
              </a:rPr>
              <a:t>table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maka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dicari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df</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yaitu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df</a:t>
            </a:r>
            <a:r>
              <a:rPr lang="en-US" sz="2400" dirty="0">
                <a:latin typeface="Times New Roman" pitchFamily="18" charset="0"/>
                <a:cs typeface="Times New Roman" pitchFamily="18" charset="0"/>
              </a:rPr>
              <a:t>=n-2=12-2=10 </a:t>
            </a:r>
            <a:r>
              <a:rPr lang="en-US" sz="2400" dirty="0" err="1">
                <a:latin typeface="Times New Roman" pitchFamily="18" charset="0"/>
                <a:cs typeface="Times New Roman" pitchFamily="18" charset="0"/>
              </a:rPr>
              <a:t>sehingga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diperoleh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t>
            </a:r>
            <a:r>
              <a:rPr lang="en-US" sz="2400" baseline="-25000" dirty="0" err="1">
                <a:latin typeface="Times New Roman" pitchFamily="18" charset="0"/>
                <a:cs typeface="Times New Roman" pitchFamily="18" charset="0"/>
              </a:rPr>
              <a:t>table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taraf</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signifikan</a:t>
            </a:r>
            <a:r>
              <a:rPr lang="en-US" sz="2400" dirty="0">
                <a:latin typeface="Times New Roman" pitchFamily="18" charset="0"/>
                <a:cs typeface="Times New Roman" pitchFamily="18" charset="0"/>
              </a:rPr>
              <a:t> </a:t>
            </a:r>
            <a:r>
              <a:rPr lang="el-GR" sz="2400" dirty="0">
                <a:latin typeface="Times New Roman" pitchFamily="18" charset="0"/>
                <a:cs typeface="Times New Roman" pitchFamily="18" charset="0"/>
              </a:rPr>
              <a:t>α</a:t>
            </a:r>
            <a:r>
              <a:rPr lang="en-US" sz="2400" dirty="0">
                <a:latin typeface="Times New Roman" pitchFamily="18" charset="0"/>
                <a:cs typeface="Times New Roman" pitchFamily="18" charset="0"/>
              </a:rPr>
              <a:t>=0.05 </a:t>
            </a:r>
            <a:r>
              <a:rPr lang="en-US" sz="2400" dirty="0" err="1">
                <a:latin typeface="Times New Roman" pitchFamily="18" charset="0"/>
                <a:cs typeface="Times New Roman" pitchFamily="18" charset="0"/>
              </a:rPr>
              <a:t>adalah</a:t>
            </a:r>
            <a:r>
              <a:rPr lang="en-US" sz="2400" dirty="0">
                <a:latin typeface="Times New Roman" pitchFamily="18" charset="0"/>
                <a:cs typeface="Times New Roman" pitchFamily="18" charset="0"/>
              </a:rPr>
              <a:t> 2.228. k</a:t>
            </a:r>
            <a:r>
              <a:rPr lang="id-ID" sz="2400" dirty="0">
                <a:latin typeface="Times New Roman" pitchFamily="18" charset="0"/>
                <a:cs typeface="Times New Roman" pitchFamily="18" charset="0"/>
              </a:rPr>
              <a:t>emudian t</a:t>
            </a:r>
            <a:r>
              <a:rPr lang="id-ID" sz="2000" baseline="-25000" dirty="0">
                <a:latin typeface="Times New Roman" pitchFamily="18" charset="0"/>
                <a:cs typeface="Times New Roman" pitchFamily="18" charset="0"/>
              </a:rPr>
              <a:t>hitung</a:t>
            </a:r>
            <a:r>
              <a:rPr lang="en-US" sz="2400" dirty="0">
                <a:latin typeface="Times New Roman" pitchFamily="18" charset="0"/>
                <a:cs typeface="Times New Roman" pitchFamily="18" charset="0"/>
              </a:rPr>
              <a:t> </a:t>
            </a:r>
            <a:r>
              <a:rPr lang="id-ID" sz="2400" dirty="0">
                <a:latin typeface="Times New Roman" pitchFamily="18" charset="0"/>
                <a:cs typeface="Times New Roman" pitchFamily="18" charset="0"/>
              </a:rPr>
              <a:t>tersebut dibandingkan dengan t</a:t>
            </a:r>
            <a:r>
              <a:rPr lang="id-ID" sz="2400" baseline="-25000" dirty="0">
                <a:latin typeface="Times New Roman" pitchFamily="18" charset="0"/>
                <a:cs typeface="Times New Roman" pitchFamily="18" charset="0"/>
              </a:rPr>
              <a:t>tabel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ternyata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t>
            </a:r>
            <a:r>
              <a:rPr lang="en-US" sz="2400" baseline="-25000" dirty="0" err="1">
                <a:latin typeface="Times New Roman" pitchFamily="18" charset="0"/>
                <a:cs typeface="Times New Roman" pitchFamily="18" charset="0"/>
              </a:rPr>
              <a:t>hitung</a:t>
            </a:r>
            <a:r>
              <a:rPr lang="en-US" sz="2400" dirty="0">
                <a:latin typeface="Times New Roman" pitchFamily="18" charset="0"/>
                <a:cs typeface="Times New Roman" pitchFamily="18" charset="0"/>
              </a:rPr>
              <a:t> &gt; </a:t>
            </a:r>
            <a:r>
              <a:rPr lang="en-US" sz="2400" dirty="0" err="1">
                <a:latin typeface="Times New Roman" pitchFamily="18" charset="0"/>
                <a:cs typeface="Times New Roman" pitchFamily="18" charset="0"/>
              </a:rPr>
              <a:t>dari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t>
            </a:r>
            <a:r>
              <a:rPr lang="en-US" sz="2400" baseline="-25000" dirty="0" err="1">
                <a:latin typeface="Times New Roman" pitchFamily="18" charset="0"/>
                <a:cs typeface="Times New Roman" pitchFamily="18" charset="0"/>
              </a:rPr>
              <a:t>table</a:t>
            </a:r>
            <a:r>
              <a:rPr lang="en-US" sz="2400" dirty="0">
                <a:latin typeface="Times New Roman" pitchFamily="18" charset="0"/>
                <a:cs typeface="Times New Roman" pitchFamily="18" charset="0"/>
              </a:rPr>
              <a:t> (3.363 &gt;2.228), </a:t>
            </a:r>
            <a:r>
              <a:rPr lang="en-US" sz="2400" dirty="0" err="1">
                <a:latin typeface="Times New Roman" pitchFamily="18" charset="0"/>
                <a:cs typeface="Times New Roman" pitchFamily="18" charset="0"/>
              </a:rPr>
              <a:t>maka</a:t>
            </a:r>
            <a:r>
              <a:rPr lang="en-US" sz="2400" dirty="0">
                <a:latin typeface="Times New Roman" pitchFamily="18" charset="0"/>
                <a:cs typeface="Times New Roman" pitchFamily="18" charset="0"/>
              </a:rPr>
              <a:t> Ho </a:t>
            </a:r>
            <a:r>
              <a:rPr lang="en-US" sz="2400" dirty="0" err="1">
                <a:latin typeface="Times New Roman" pitchFamily="18" charset="0"/>
                <a:cs typeface="Times New Roman" pitchFamily="18" charset="0"/>
              </a:rPr>
              <a:t>ditolak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demikian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ada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hubungan</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signifikan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antara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motivasi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kinerja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dosen</a:t>
            </a:r>
            <a:r>
              <a:rPr lang="en-US" sz="2400" dirty="0">
                <a:latin typeface="Times New Roman" pitchFamily="18" charset="0"/>
                <a:cs typeface="Times New Roman" pitchFamily="18" charset="0"/>
              </a:rPr>
              <a:t>. </a:t>
            </a:r>
          </a:p>
        </p:txBody>
      </p:sp>
      <p:graphicFrame>
        <p:nvGraphicFramePr>
          <p:cNvPr id="4" name="Object 3"/>
          <p:cNvGraphicFramePr>
            <a:graphicFrameLocks noChangeAspect="1"/>
          </p:cNvGraphicFramePr>
          <p:nvPr>
            <p:extLst/>
          </p:nvPr>
        </p:nvGraphicFramePr>
        <p:xfrm>
          <a:off x="4521200" y="3359150"/>
          <a:ext cx="101600" cy="139700"/>
        </p:xfrm>
        <a:graphic>
          <a:graphicData uri="http://schemas.openxmlformats.org/presentationml/2006/ole">
            <mc:AlternateContent xmlns:mc="http://schemas.openxmlformats.org/markup-compatibility/2006">
              <mc:Choice xmlns:v="urn:schemas-microsoft-com:vml" Requires="v">
                <p:oleObj spid="_x0000_s72723" name="Equation" r:id="rId3" imgW="101520" imgH="139680" progId="Equation.DSMT4">
                  <p:embed/>
                </p:oleObj>
              </mc:Choice>
              <mc:Fallback>
                <p:oleObj name="Equation" r:id="rId3" imgW="101520" imgH="139680" progId="Equation.DSMT4">
                  <p:embed/>
                  <p:pic>
                    <p:nvPicPr>
                      <p:cNvPr id="4" name="Object 3"/>
                      <p:cNvPicPr/>
                      <p:nvPr/>
                    </p:nvPicPr>
                    <p:blipFill>
                      <a:blip r:embed="rId4"/>
                      <a:stretch>
                        <a:fillRect/>
                      </a:stretch>
                    </p:blipFill>
                    <p:spPr>
                      <a:xfrm>
                        <a:off x="4521200" y="3359150"/>
                        <a:ext cx="101600" cy="139700"/>
                      </a:xfrm>
                      <a:prstGeom prst="rect">
                        <a:avLst/>
                      </a:prstGeom>
                    </p:spPr>
                  </p:pic>
                </p:oleObj>
              </mc:Fallback>
            </mc:AlternateContent>
          </a:graphicData>
        </a:graphic>
      </p:graphicFrame>
    </p:spTree>
    <p:extLst>
      <p:ext uri="{BB962C8B-B14F-4D97-AF65-F5344CB8AC3E}">
        <p14:creationId xmlns:p14="http://schemas.microsoft.com/office/powerpoint/2010/main" val="20216203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err="1"/>
              <a:t>Soal</a:t>
            </a:r>
            <a:r>
              <a:rPr lang="en-US" dirty="0"/>
              <a:t> 1</a:t>
            </a:r>
          </a:p>
        </p:txBody>
      </p:sp>
      <p:graphicFrame>
        <p:nvGraphicFramePr>
          <p:cNvPr id="3" name="Table 2"/>
          <p:cNvGraphicFramePr>
            <a:graphicFrameLocks noGrp="1"/>
          </p:cNvGraphicFramePr>
          <p:nvPr>
            <p:extLst>
              <p:ext uri="{D42A27DB-BD31-4B8C-83A1-F6EECF244321}">
                <p14:modId xmlns:p14="http://schemas.microsoft.com/office/powerpoint/2010/main" val="1769415089"/>
              </p:ext>
            </p:extLst>
          </p:nvPr>
        </p:nvGraphicFramePr>
        <p:xfrm>
          <a:off x="838200" y="1417638"/>
          <a:ext cx="1935163" cy="5349240"/>
        </p:xfrm>
        <a:graphic>
          <a:graphicData uri="http://schemas.openxmlformats.org/drawingml/2006/table">
            <a:tbl>
              <a:tblPr firstRow="1" firstCol="1" bandRow="1">
                <a:tableStyleId>{5C22544A-7EE6-4342-B048-85BDC9FD1C3A}</a:tableStyleId>
              </a:tblPr>
              <a:tblGrid>
                <a:gridCol w="715963">
                  <a:extLst>
                    <a:ext uri="{9D8B030D-6E8A-4147-A177-3AD203B41FA5}">
                      <a16:colId xmlns:a16="http://schemas.microsoft.com/office/drawing/2014/main" val="3562126509"/>
                    </a:ext>
                  </a:extLst>
                </a:gridCol>
                <a:gridCol w="457200">
                  <a:extLst>
                    <a:ext uri="{9D8B030D-6E8A-4147-A177-3AD203B41FA5}">
                      <a16:colId xmlns:a16="http://schemas.microsoft.com/office/drawing/2014/main" val="1755869340"/>
                    </a:ext>
                  </a:extLst>
                </a:gridCol>
                <a:gridCol w="762000">
                  <a:extLst>
                    <a:ext uri="{9D8B030D-6E8A-4147-A177-3AD203B41FA5}">
                      <a16:colId xmlns:a16="http://schemas.microsoft.com/office/drawing/2014/main" val="631377590"/>
                    </a:ext>
                  </a:extLst>
                </a:gridCol>
              </a:tblGrid>
              <a:tr h="321945">
                <a:tc>
                  <a:txBody>
                    <a:bodyPr/>
                    <a:lstStyle/>
                    <a:p>
                      <a:pPr algn="ctr">
                        <a:lnSpc>
                          <a:spcPct val="150000"/>
                        </a:lnSpc>
                        <a:spcAft>
                          <a:spcPts val="0"/>
                        </a:spcAft>
                        <a:tabLst>
                          <a:tab pos="270510" algn="l"/>
                        </a:tabLst>
                      </a:pPr>
                      <a:r>
                        <a:rPr lang="en-US" sz="1800" dirty="0" err="1">
                          <a:effectLst/>
                        </a:rPr>
                        <a:t>Resp</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X</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Y</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6293416"/>
                  </a:ext>
                </a:extLst>
              </a:tr>
              <a:tr h="0">
                <a:tc>
                  <a:txBody>
                    <a:bodyPr/>
                    <a:lstStyle/>
                    <a:p>
                      <a:pPr algn="ctr">
                        <a:lnSpc>
                          <a:spcPct val="150000"/>
                        </a:lnSpc>
                        <a:spcAft>
                          <a:spcPts val="0"/>
                        </a:spcAft>
                        <a:tabLst>
                          <a:tab pos="270510" algn="l"/>
                        </a:tabLst>
                      </a:pPr>
                      <a:r>
                        <a:rPr lang="en-US" sz="1800" dirty="0">
                          <a:effectLst/>
                        </a:rPr>
                        <a:t>1.</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38</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60</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26222914"/>
                  </a:ext>
                </a:extLst>
              </a:tr>
              <a:tr h="0">
                <a:tc>
                  <a:txBody>
                    <a:bodyPr/>
                    <a:lstStyle/>
                    <a:p>
                      <a:pPr algn="ctr">
                        <a:lnSpc>
                          <a:spcPct val="150000"/>
                        </a:lnSpc>
                        <a:spcAft>
                          <a:spcPts val="0"/>
                        </a:spcAft>
                        <a:tabLst>
                          <a:tab pos="270510" algn="l"/>
                        </a:tabLst>
                      </a:pPr>
                      <a:r>
                        <a:rPr lang="en-US" sz="1800">
                          <a:effectLst/>
                        </a:rPr>
                        <a:t>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45</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50</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49815376"/>
                  </a:ext>
                </a:extLst>
              </a:tr>
              <a:tr h="0">
                <a:tc>
                  <a:txBody>
                    <a:bodyPr/>
                    <a:lstStyle/>
                    <a:p>
                      <a:pPr algn="ctr">
                        <a:lnSpc>
                          <a:spcPct val="150000"/>
                        </a:lnSpc>
                        <a:spcAft>
                          <a:spcPts val="0"/>
                        </a:spcAft>
                        <a:tabLst>
                          <a:tab pos="270510" algn="l"/>
                        </a:tabLst>
                      </a:pPr>
                      <a:r>
                        <a:rPr lang="en-US" sz="1800">
                          <a:effectLst/>
                        </a:rPr>
                        <a:t>3.</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46</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62</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18031610"/>
                  </a:ext>
                </a:extLst>
              </a:tr>
              <a:tr h="0">
                <a:tc>
                  <a:txBody>
                    <a:bodyPr/>
                    <a:lstStyle/>
                    <a:p>
                      <a:pPr algn="ctr">
                        <a:lnSpc>
                          <a:spcPct val="150000"/>
                        </a:lnSpc>
                        <a:spcAft>
                          <a:spcPts val="0"/>
                        </a:spcAft>
                        <a:tabLst>
                          <a:tab pos="270510" algn="l"/>
                        </a:tabLst>
                      </a:pPr>
                      <a:r>
                        <a:rPr lang="en-US" sz="1800">
                          <a:effectLst/>
                        </a:rPr>
                        <a:t>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30</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40</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69892757"/>
                  </a:ext>
                </a:extLst>
              </a:tr>
              <a:tr h="0">
                <a:tc>
                  <a:txBody>
                    <a:bodyPr/>
                    <a:lstStyle/>
                    <a:p>
                      <a:pPr algn="ctr">
                        <a:lnSpc>
                          <a:spcPct val="150000"/>
                        </a:lnSpc>
                        <a:spcAft>
                          <a:spcPts val="0"/>
                        </a:spcAft>
                        <a:tabLst>
                          <a:tab pos="270510" algn="l"/>
                        </a:tabLst>
                      </a:pPr>
                      <a:r>
                        <a:rPr lang="en-US" sz="1800">
                          <a:effectLst/>
                        </a:rPr>
                        <a:t>5.</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53</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68</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88112250"/>
                  </a:ext>
                </a:extLst>
              </a:tr>
              <a:tr h="0">
                <a:tc>
                  <a:txBody>
                    <a:bodyPr/>
                    <a:lstStyle/>
                    <a:p>
                      <a:pPr algn="ctr">
                        <a:lnSpc>
                          <a:spcPct val="150000"/>
                        </a:lnSpc>
                        <a:spcAft>
                          <a:spcPts val="0"/>
                        </a:spcAft>
                        <a:tabLst>
                          <a:tab pos="270510" algn="l"/>
                        </a:tabLst>
                      </a:pPr>
                      <a:r>
                        <a:rPr lang="en-US" sz="1800">
                          <a:effectLst/>
                        </a:rPr>
                        <a:t>6.</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54</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59</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18940612"/>
                  </a:ext>
                </a:extLst>
              </a:tr>
              <a:tr h="0">
                <a:tc>
                  <a:txBody>
                    <a:bodyPr/>
                    <a:lstStyle/>
                    <a:p>
                      <a:pPr algn="ctr">
                        <a:lnSpc>
                          <a:spcPct val="150000"/>
                        </a:lnSpc>
                        <a:spcAft>
                          <a:spcPts val="0"/>
                        </a:spcAft>
                        <a:tabLst>
                          <a:tab pos="270510" algn="l"/>
                        </a:tabLst>
                      </a:pPr>
                      <a:r>
                        <a:rPr lang="en-US" sz="1800">
                          <a:effectLst/>
                        </a:rPr>
                        <a:t>7.</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61</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79</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2374982"/>
                  </a:ext>
                </a:extLst>
              </a:tr>
              <a:tr h="0">
                <a:tc>
                  <a:txBody>
                    <a:bodyPr/>
                    <a:lstStyle/>
                    <a:p>
                      <a:pPr algn="ctr">
                        <a:lnSpc>
                          <a:spcPct val="150000"/>
                        </a:lnSpc>
                        <a:spcAft>
                          <a:spcPts val="0"/>
                        </a:spcAft>
                        <a:tabLst>
                          <a:tab pos="270510" algn="l"/>
                        </a:tabLst>
                      </a:pPr>
                      <a:r>
                        <a:rPr lang="en-US" sz="1800">
                          <a:effectLst/>
                        </a:rPr>
                        <a:t>8.</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50</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69</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0646878"/>
                  </a:ext>
                </a:extLst>
              </a:tr>
              <a:tr h="0">
                <a:tc>
                  <a:txBody>
                    <a:bodyPr/>
                    <a:lstStyle/>
                    <a:p>
                      <a:pPr algn="ctr">
                        <a:lnSpc>
                          <a:spcPct val="150000"/>
                        </a:lnSpc>
                        <a:spcAft>
                          <a:spcPts val="0"/>
                        </a:spcAft>
                        <a:tabLst>
                          <a:tab pos="270510" algn="l"/>
                        </a:tabLst>
                      </a:pPr>
                      <a:r>
                        <a:rPr lang="en-US" sz="1800">
                          <a:effectLst/>
                        </a:rPr>
                        <a:t>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52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65</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65382373"/>
                  </a:ext>
                </a:extLst>
              </a:tr>
              <a:tr h="0">
                <a:tc>
                  <a:txBody>
                    <a:bodyPr/>
                    <a:lstStyle/>
                    <a:p>
                      <a:pPr algn="ctr">
                        <a:lnSpc>
                          <a:spcPct val="150000"/>
                        </a:lnSpc>
                        <a:spcAft>
                          <a:spcPts val="0"/>
                        </a:spcAft>
                        <a:tabLst>
                          <a:tab pos="270510" algn="l"/>
                        </a:tabLst>
                      </a:pPr>
                      <a:r>
                        <a:rPr lang="en-US" sz="1800">
                          <a:effectLst/>
                        </a:rPr>
                        <a:t>10.</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51</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70</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82836459"/>
                  </a:ext>
                </a:extLst>
              </a:tr>
              <a:tr h="0">
                <a:tc>
                  <a:txBody>
                    <a:bodyPr/>
                    <a:lstStyle/>
                    <a:p>
                      <a:pPr algn="ctr">
                        <a:lnSpc>
                          <a:spcPct val="150000"/>
                        </a:lnSpc>
                        <a:spcAft>
                          <a:spcPts val="0"/>
                        </a:spcAft>
                        <a:tabLst>
                          <a:tab pos="270510" algn="l"/>
                        </a:tabLst>
                      </a:pPr>
                      <a:r>
                        <a:rPr lang="en-US" sz="1800">
                          <a:effectLst/>
                        </a:rPr>
                        <a:t>11.</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69</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89</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12167715"/>
                  </a:ext>
                </a:extLst>
              </a:tr>
              <a:tr h="0">
                <a:tc>
                  <a:txBody>
                    <a:bodyPr/>
                    <a:lstStyle/>
                    <a:p>
                      <a:pPr algn="ctr">
                        <a:lnSpc>
                          <a:spcPct val="150000"/>
                        </a:lnSpc>
                        <a:spcAft>
                          <a:spcPts val="0"/>
                        </a:spcAft>
                        <a:tabLst>
                          <a:tab pos="270510" algn="l"/>
                        </a:tabLst>
                      </a:pPr>
                      <a:r>
                        <a:rPr lang="en-US" sz="1800">
                          <a:effectLst/>
                        </a:rPr>
                        <a:t>12.</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a:effectLst/>
                        </a:rPr>
                        <a:t>53</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tabLst>
                          <a:tab pos="270510" algn="l"/>
                        </a:tabLst>
                      </a:pPr>
                      <a:r>
                        <a:rPr lang="en-US" sz="1800" dirty="0">
                          <a:effectLst/>
                        </a:rPr>
                        <a:t>79</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057462"/>
                  </a:ext>
                </a:extLst>
              </a:tr>
            </a:tbl>
          </a:graphicData>
        </a:graphic>
      </p:graphicFrame>
      <p:sp>
        <p:nvSpPr>
          <p:cNvPr id="4" name="TextBox 3"/>
          <p:cNvSpPr txBox="1"/>
          <p:nvPr/>
        </p:nvSpPr>
        <p:spPr>
          <a:xfrm>
            <a:off x="3048000" y="1397973"/>
            <a:ext cx="6272356" cy="646331"/>
          </a:xfrm>
          <a:prstGeom prst="rect">
            <a:avLst/>
          </a:prstGeom>
          <a:noFill/>
        </p:spPr>
        <p:txBody>
          <a:bodyPr wrap="square" rtlCol="0">
            <a:spAutoFit/>
          </a:bodyPr>
          <a:lstStyle/>
          <a:p>
            <a:r>
              <a:rPr lang="en-US" dirty="0" err="1"/>
              <a:t>Ini</a:t>
            </a:r>
            <a:r>
              <a:rPr lang="en-US" dirty="0"/>
              <a:t> </a:t>
            </a:r>
            <a:r>
              <a:rPr lang="en-US" dirty="0" err="1"/>
              <a:t>adalah</a:t>
            </a:r>
            <a:r>
              <a:rPr lang="en-US" dirty="0"/>
              <a:t> data </a:t>
            </a:r>
            <a:r>
              <a:rPr lang="en-US" dirty="0" err="1"/>
              <a:t>kunjungan</a:t>
            </a:r>
            <a:r>
              <a:rPr lang="en-US" dirty="0"/>
              <a:t> </a:t>
            </a:r>
            <a:r>
              <a:rPr lang="en-US" dirty="0" err="1"/>
              <a:t>pemustaka</a:t>
            </a:r>
            <a:r>
              <a:rPr lang="en-US" dirty="0"/>
              <a:t> </a:t>
            </a:r>
            <a:r>
              <a:rPr lang="en-US" dirty="0" err="1"/>
              <a:t>Bulan</a:t>
            </a:r>
            <a:r>
              <a:rPr lang="en-US" dirty="0"/>
              <a:t> Sept (X) </a:t>
            </a:r>
            <a:r>
              <a:rPr lang="en-US" dirty="0" err="1"/>
              <a:t>dan</a:t>
            </a:r>
            <a:r>
              <a:rPr lang="en-US" dirty="0"/>
              <a:t> </a:t>
            </a:r>
            <a:r>
              <a:rPr lang="en-US" dirty="0" err="1"/>
              <a:t>Oktober</a:t>
            </a:r>
            <a:r>
              <a:rPr lang="en-US" dirty="0"/>
              <a:t> (Y).</a:t>
            </a:r>
          </a:p>
        </p:txBody>
      </p:sp>
      <p:sp>
        <p:nvSpPr>
          <p:cNvPr id="5" name="Rectangle 4"/>
          <p:cNvSpPr/>
          <p:nvPr/>
        </p:nvSpPr>
        <p:spPr>
          <a:xfrm>
            <a:off x="3276600" y="2305814"/>
            <a:ext cx="4572000" cy="3416320"/>
          </a:xfrm>
          <a:prstGeom prst="rect">
            <a:avLst/>
          </a:prstGeom>
        </p:spPr>
        <p:txBody>
          <a:bodyPr>
            <a:spAutoFit/>
          </a:bodyPr>
          <a:lstStyle/>
          <a:p>
            <a:pPr marL="270510">
              <a:lnSpc>
                <a:spcPct val="150000"/>
              </a:lnSpc>
              <a:spcAft>
                <a:spcPts val="0"/>
              </a:spcAft>
              <a:tabLst>
                <a:tab pos="450215" algn="l"/>
              </a:tabLst>
            </a:pPr>
            <a:r>
              <a:rPr lang="en-US" sz="1800" dirty="0" err="1">
                <a:effectLst/>
                <a:latin typeface="Times New Roman" panose="02020603050405020304" pitchFamily="18" charset="0"/>
                <a:ea typeface="Times New Roman" panose="02020603050405020304" pitchFamily="18" charset="0"/>
              </a:rPr>
              <a:t>Pertanyaan</a:t>
            </a:r>
            <a:r>
              <a:rPr lang="en-US" sz="1800" dirty="0">
                <a:effectLst/>
                <a:latin typeface="Times New Roman" panose="02020603050405020304" pitchFamily="18" charset="0"/>
                <a:ea typeface="Times New Roman" panose="02020603050405020304" pitchFamily="18" charset="0"/>
              </a:rPr>
              <a:t>!</a:t>
            </a:r>
          </a:p>
          <a:p>
            <a:pPr marL="342900" lvl="0" indent="-342900">
              <a:lnSpc>
                <a:spcPct val="150000"/>
              </a:lnSpc>
              <a:spcAft>
                <a:spcPts val="0"/>
              </a:spcAft>
              <a:buFont typeface="+mj-lt"/>
              <a:buAutoNum type="alphaLcPeriod"/>
              <a:tabLst>
                <a:tab pos="450215" algn="l"/>
              </a:tabLst>
            </a:pPr>
            <a:r>
              <a:rPr lang="en-US" sz="1800" dirty="0" err="1">
                <a:effectLst/>
                <a:latin typeface="Times New Roman" panose="02020603050405020304" pitchFamily="18" charset="0"/>
                <a:ea typeface="Times New Roman" panose="02020603050405020304" pitchFamily="18" charset="0"/>
              </a:rPr>
              <a:t>Berapa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besar</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koefisien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korelasinya</a:t>
            </a:r>
            <a:r>
              <a:rPr lang="en-US" sz="1800" dirty="0">
                <a:effectLst/>
                <a:latin typeface="Times New Roman" panose="02020603050405020304" pitchFamily="18" charset="0"/>
                <a:ea typeface="Times New Roman" panose="02020603050405020304" pitchFamily="18" charset="0"/>
              </a:rPr>
              <a:t>?</a:t>
            </a:r>
          </a:p>
          <a:p>
            <a:pPr marL="342900" lvl="0" indent="-342900">
              <a:lnSpc>
                <a:spcPct val="150000"/>
              </a:lnSpc>
              <a:spcAft>
                <a:spcPts val="0"/>
              </a:spcAft>
              <a:buFont typeface="+mj-lt"/>
              <a:buAutoNum type="alphaLcPeriod"/>
              <a:tabLst>
                <a:tab pos="450215" algn="l"/>
              </a:tabLst>
            </a:pPr>
            <a:r>
              <a:rPr lang="en-US" sz="1800" dirty="0" err="1">
                <a:effectLst/>
                <a:latin typeface="Times New Roman" panose="02020603050405020304" pitchFamily="18" charset="0"/>
                <a:ea typeface="Times New Roman" panose="02020603050405020304" pitchFamily="18" charset="0"/>
              </a:rPr>
              <a:t>Berapa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besar</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sumbangan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antar</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variabel</a:t>
            </a:r>
            <a:r>
              <a:rPr lang="en-US" sz="1800" dirty="0">
                <a:effectLst/>
                <a:latin typeface="Times New Roman" panose="02020603050405020304" pitchFamily="18" charset="0"/>
                <a:ea typeface="Times New Roman" panose="02020603050405020304" pitchFamily="18" charset="0"/>
              </a:rPr>
              <a:t>?</a:t>
            </a:r>
          </a:p>
          <a:p>
            <a:pPr marL="342900" lvl="0" indent="-342900">
              <a:lnSpc>
                <a:spcPct val="150000"/>
              </a:lnSpc>
              <a:spcAft>
                <a:spcPts val="0"/>
              </a:spcAft>
              <a:buFont typeface="+mj-lt"/>
              <a:buAutoNum type="alphaLcPeriod"/>
              <a:tabLst>
                <a:tab pos="450215" algn="l"/>
              </a:tabLst>
            </a:pPr>
            <a:r>
              <a:rPr lang="en-US" sz="1800" dirty="0" err="1">
                <a:effectLst/>
                <a:latin typeface="Times New Roman" panose="02020603050405020304" pitchFamily="18" charset="0"/>
                <a:ea typeface="Times New Roman" panose="02020603050405020304" pitchFamily="18" charset="0"/>
              </a:rPr>
              <a:t>Buktikan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apakah</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ada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hubungan</a:t>
            </a:r>
            <a:r>
              <a:rPr lang="en-US" sz="1800" dirty="0">
                <a:effectLst/>
                <a:latin typeface="Times New Roman" panose="02020603050405020304" pitchFamily="18" charset="0"/>
                <a:ea typeface="Times New Roman" panose="02020603050405020304" pitchFamily="18" charset="0"/>
              </a:rPr>
              <a:t> yang </a:t>
            </a:r>
            <a:r>
              <a:rPr lang="en-US" sz="1800" dirty="0" err="1">
                <a:effectLst/>
                <a:latin typeface="Times New Roman" panose="02020603050405020304" pitchFamily="18" charset="0"/>
                <a:ea typeface="Times New Roman" panose="02020603050405020304" pitchFamily="18" charset="0"/>
              </a:rPr>
              <a:t>signifikan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antara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Kunjungan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Pemustaka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Bulan</a:t>
            </a:r>
            <a:r>
              <a:rPr lang="en-US" sz="1800" dirty="0">
                <a:effectLst/>
                <a:latin typeface="Times New Roman" panose="02020603050405020304" pitchFamily="18" charset="0"/>
                <a:ea typeface="Times New Roman" panose="02020603050405020304" pitchFamily="18" charset="0"/>
              </a:rPr>
              <a:t> Sept </a:t>
            </a:r>
            <a:r>
              <a:rPr lang="en-US" sz="1800" dirty="0" err="1">
                <a:effectLst/>
                <a:latin typeface="Times New Roman" panose="02020603050405020304" pitchFamily="18" charset="0"/>
                <a:ea typeface="Times New Roman" panose="02020603050405020304" pitchFamily="18" charset="0"/>
              </a:rPr>
              <a:t>dengan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Kunjungan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Pemustakaan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Oktober</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Jika</a:t>
            </a:r>
            <a:r>
              <a:rPr lang="en-US" sz="1800" dirty="0">
                <a:effectLst/>
                <a:latin typeface="Times New Roman" panose="02020603050405020304" pitchFamily="18" charset="0"/>
                <a:ea typeface="Times New Roman" panose="02020603050405020304" pitchFamily="18" charset="0"/>
              </a:rPr>
              <a:t> a = 0,05 </a:t>
            </a:r>
            <a:r>
              <a:rPr lang="en-US" sz="1800" dirty="0" err="1">
                <a:effectLst/>
                <a:latin typeface="Times New Roman" panose="02020603050405020304" pitchFamily="18" charset="0"/>
                <a:ea typeface="Times New Roman" panose="02020603050405020304" pitchFamily="18" charset="0"/>
              </a:rPr>
              <a:t>dan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diuji</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dua</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pihak</a:t>
            </a:r>
            <a:r>
              <a:rPr lang="en-US"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70594271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idx="4294967295"/>
          </p:nvPr>
        </p:nvSpPr>
        <p:spPr>
          <a:xfrm>
            <a:off x="838200" y="609600"/>
            <a:ext cx="7772400" cy="762000"/>
          </a:xfrm>
        </p:spPr>
        <p:txBody>
          <a:bodyPr/>
          <a:lstStyle/>
          <a:p>
            <a:pPr eaLnBrk="1" hangingPunct="1"/>
            <a:r>
              <a:rPr lang="en-US" altLang="en-US"/>
              <a:t>Analisis Korelasi</a:t>
            </a:r>
          </a:p>
        </p:txBody>
      </p:sp>
      <p:sp>
        <p:nvSpPr>
          <p:cNvPr id="3" name="Subtitle 2"/>
          <p:cNvSpPr>
            <a:spLocks noGrp="1"/>
          </p:cNvSpPr>
          <p:nvPr>
            <p:ph type="subTitle" idx="1"/>
          </p:nvPr>
        </p:nvSpPr>
        <p:spPr>
          <a:xfrm>
            <a:off x="533400" y="1524000"/>
            <a:ext cx="7696200" cy="4800600"/>
          </a:xfrm>
        </p:spPr>
        <p:txBody>
          <a:bodyPr rtlCol="0">
            <a:normAutofit lnSpcReduction="10000"/>
          </a:bodyPr>
          <a:lstStyle/>
          <a:p>
            <a:pPr marL="341313" indent="-341313" algn="l" eaLnBrk="1" fontAlgn="auto" hangingPunct="1">
              <a:spcAft>
                <a:spcPts val="0"/>
              </a:spcAft>
              <a:buFont typeface="Arial" panose="020B0604020202020204" pitchFamily="34" charset="0"/>
              <a:buChar char="•"/>
              <a:defRPr/>
            </a:pPr>
            <a:r>
              <a:rPr lang="en-US" dirty="0" err="1">
                <a:solidFill>
                  <a:schemeClr val="tx1"/>
                </a:solidFill>
              </a:rPr>
              <a:t>Korelasi</a:t>
            </a:r>
            <a:r>
              <a:rPr lang="en-US" dirty="0">
                <a:solidFill>
                  <a:schemeClr val="tx1"/>
                </a:solidFill>
              </a:rPr>
              <a:t> </a:t>
            </a:r>
            <a:r>
              <a:rPr lang="en-US" dirty="0" err="1">
                <a:solidFill>
                  <a:schemeClr val="tx1"/>
                </a:solidFill>
              </a:rPr>
              <a:t>merupakan</a:t>
            </a:r>
            <a:r>
              <a:rPr lang="en-US" dirty="0">
                <a:solidFill>
                  <a:schemeClr val="tx1"/>
                </a:solidFill>
              </a:rPr>
              <a:t> </a:t>
            </a:r>
            <a:r>
              <a:rPr lang="en-US" dirty="0" err="1">
                <a:solidFill>
                  <a:schemeClr val="tx1"/>
                </a:solidFill>
              </a:rPr>
              <a:t>angka</a:t>
            </a:r>
            <a:r>
              <a:rPr lang="en-US" dirty="0">
                <a:solidFill>
                  <a:schemeClr val="tx1"/>
                </a:solidFill>
              </a:rPr>
              <a:t> yang </a:t>
            </a:r>
            <a:r>
              <a:rPr lang="en-US" dirty="0" err="1">
                <a:solidFill>
                  <a:schemeClr val="tx1"/>
                </a:solidFill>
              </a:rPr>
              <a:t>menunjukkan</a:t>
            </a:r>
            <a:r>
              <a:rPr lang="en-US" dirty="0">
                <a:solidFill>
                  <a:schemeClr val="tx1"/>
                </a:solidFill>
              </a:rPr>
              <a:t> </a:t>
            </a:r>
            <a:r>
              <a:rPr lang="en-US" dirty="0" err="1">
                <a:solidFill>
                  <a:schemeClr val="tx1"/>
                </a:solidFill>
              </a:rPr>
              <a:t>arah</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kuatnya</a:t>
            </a:r>
            <a:r>
              <a:rPr lang="en-US" dirty="0">
                <a:solidFill>
                  <a:schemeClr val="tx1"/>
                </a:solidFill>
              </a:rPr>
              <a:t> </a:t>
            </a:r>
            <a:r>
              <a:rPr lang="en-US" dirty="0" err="1">
                <a:solidFill>
                  <a:schemeClr val="tx1"/>
                </a:solidFill>
              </a:rPr>
              <a:t>hubungan</a:t>
            </a:r>
            <a:r>
              <a:rPr lang="en-US" dirty="0">
                <a:solidFill>
                  <a:schemeClr val="tx1"/>
                </a:solidFill>
              </a:rPr>
              <a:t> </a:t>
            </a:r>
            <a:r>
              <a:rPr lang="en-US" dirty="0" err="1">
                <a:solidFill>
                  <a:schemeClr val="tx1"/>
                </a:solidFill>
              </a:rPr>
              <a:t>antar</a:t>
            </a:r>
            <a:r>
              <a:rPr lang="en-US" dirty="0">
                <a:solidFill>
                  <a:schemeClr val="tx1"/>
                </a:solidFill>
              </a:rPr>
              <a:t> </a:t>
            </a:r>
            <a:r>
              <a:rPr lang="en-US" dirty="0" err="1">
                <a:solidFill>
                  <a:schemeClr val="tx1"/>
                </a:solidFill>
              </a:rPr>
              <a:t>dua</a:t>
            </a:r>
            <a:r>
              <a:rPr lang="en-US" dirty="0">
                <a:solidFill>
                  <a:schemeClr val="tx1"/>
                </a:solidFill>
              </a:rPr>
              <a:t> </a:t>
            </a:r>
            <a:r>
              <a:rPr lang="en-US" dirty="0" err="1">
                <a:solidFill>
                  <a:schemeClr val="tx1"/>
                </a:solidFill>
              </a:rPr>
              <a:t>variabel</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lebih</a:t>
            </a:r>
            <a:r>
              <a:rPr lang="en-US" dirty="0">
                <a:solidFill>
                  <a:schemeClr val="tx1"/>
                </a:solidFill>
              </a:rPr>
              <a:t>.</a:t>
            </a:r>
          </a:p>
          <a:p>
            <a:pPr marL="341313" indent="-341313" algn="l" eaLnBrk="1" fontAlgn="auto" hangingPunct="1">
              <a:spcAft>
                <a:spcPts val="0"/>
              </a:spcAft>
              <a:buFont typeface="Arial" panose="020B0604020202020204" pitchFamily="34" charset="0"/>
              <a:buChar char="•"/>
              <a:defRPr/>
            </a:pPr>
            <a:r>
              <a:rPr lang="en-US" dirty="0" err="1">
                <a:solidFill>
                  <a:schemeClr val="tx1"/>
                </a:solidFill>
              </a:rPr>
              <a:t>Hubungan</a:t>
            </a:r>
            <a:r>
              <a:rPr lang="en-US" dirty="0">
                <a:solidFill>
                  <a:schemeClr val="tx1"/>
                </a:solidFill>
              </a:rPr>
              <a:t> </a:t>
            </a:r>
            <a:r>
              <a:rPr lang="en-US" dirty="0" err="1">
                <a:solidFill>
                  <a:schemeClr val="tx1"/>
                </a:solidFill>
              </a:rPr>
              <a:t>antar</a:t>
            </a:r>
            <a:r>
              <a:rPr lang="en-US" dirty="0">
                <a:solidFill>
                  <a:schemeClr val="tx1"/>
                </a:solidFill>
              </a:rPr>
              <a:t> </a:t>
            </a:r>
            <a:r>
              <a:rPr lang="en-US" dirty="0" err="1">
                <a:solidFill>
                  <a:schemeClr val="tx1"/>
                </a:solidFill>
              </a:rPr>
              <a:t>dua</a:t>
            </a:r>
            <a:r>
              <a:rPr lang="en-US" dirty="0">
                <a:solidFill>
                  <a:schemeClr val="tx1"/>
                </a:solidFill>
              </a:rPr>
              <a:t> variable </a:t>
            </a:r>
            <a:r>
              <a:rPr lang="en-US" dirty="0" err="1">
                <a:solidFill>
                  <a:schemeClr val="tx1"/>
                </a:solidFill>
              </a:rPr>
              <a:t>disebut</a:t>
            </a:r>
            <a:r>
              <a:rPr lang="en-US" dirty="0">
                <a:solidFill>
                  <a:schemeClr val="tx1"/>
                </a:solidFill>
              </a:rPr>
              <a:t> </a:t>
            </a:r>
            <a:r>
              <a:rPr lang="en-US" dirty="0" err="1">
                <a:solidFill>
                  <a:schemeClr val="tx1"/>
                </a:solidFill>
              </a:rPr>
              <a:t>dengan</a:t>
            </a:r>
            <a:r>
              <a:rPr lang="en-US" dirty="0">
                <a:solidFill>
                  <a:schemeClr val="tx1"/>
                </a:solidFill>
              </a:rPr>
              <a:t> </a:t>
            </a:r>
            <a:r>
              <a:rPr lang="en-US" i="1" dirty="0" err="1">
                <a:solidFill>
                  <a:schemeClr val="tx1"/>
                </a:solidFill>
              </a:rPr>
              <a:t>bivariate</a:t>
            </a:r>
            <a:r>
              <a:rPr lang="en-US" i="1" dirty="0">
                <a:solidFill>
                  <a:schemeClr val="tx1"/>
                </a:solidFill>
              </a:rPr>
              <a:t> correlation.</a:t>
            </a:r>
          </a:p>
          <a:p>
            <a:pPr marL="341313" indent="-341313" algn="l" eaLnBrk="1" fontAlgn="auto" hangingPunct="1">
              <a:spcAft>
                <a:spcPts val="0"/>
              </a:spcAft>
              <a:buFont typeface="Arial" panose="020B0604020202020204" pitchFamily="34" charset="0"/>
              <a:buChar char="•"/>
              <a:defRPr/>
            </a:pPr>
            <a:r>
              <a:rPr lang="en-US" dirty="0" err="1">
                <a:solidFill>
                  <a:schemeClr val="tx1"/>
                </a:solidFill>
              </a:rPr>
              <a:t>Hubungan</a:t>
            </a:r>
            <a:r>
              <a:rPr lang="en-US" dirty="0">
                <a:solidFill>
                  <a:schemeClr val="tx1"/>
                </a:solidFill>
              </a:rPr>
              <a:t> </a:t>
            </a:r>
            <a:r>
              <a:rPr lang="en-US" dirty="0" err="1">
                <a:solidFill>
                  <a:schemeClr val="tx1"/>
                </a:solidFill>
              </a:rPr>
              <a:t>antar</a:t>
            </a:r>
            <a:r>
              <a:rPr lang="en-US" dirty="0">
                <a:solidFill>
                  <a:schemeClr val="tx1"/>
                </a:solidFill>
              </a:rPr>
              <a:t> </a:t>
            </a:r>
            <a:r>
              <a:rPr lang="en-US" dirty="0" err="1">
                <a:solidFill>
                  <a:schemeClr val="tx1"/>
                </a:solidFill>
              </a:rPr>
              <a:t>lebih</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dua</a:t>
            </a:r>
            <a:r>
              <a:rPr lang="en-US" dirty="0">
                <a:solidFill>
                  <a:schemeClr val="tx1"/>
                </a:solidFill>
              </a:rPr>
              <a:t> variable </a:t>
            </a:r>
            <a:r>
              <a:rPr lang="en-US" dirty="0" err="1">
                <a:solidFill>
                  <a:schemeClr val="tx1"/>
                </a:solidFill>
              </a:rPr>
              <a:t>disebut</a:t>
            </a:r>
            <a:r>
              <a:rPr lang="en-US" dirty="0">
                <a:solidFill>
                  <a:schemeClr val="tx1"/>
                </a:solidFill>
              </a:rPr>
              <a:t> </a:t>
            </a:r>
            <a:r>
              <a:rPr lang="en-US" dirty="0" err="1">
                <a:solidFill>
                  <a:schemeClr val="tx1"/>
                </a:solidFill>
              </a:rPr>
              <a:t>dengan</a:t>
            </a:r>
            <a:r>
              <a:rPr lang="en-US" dirty="0">
                <a:solidFill>
                  <a:schemeClr val="tx1"/>
                </a:solidFill>
              </a:rPr>
              <a:t> </a:t>
            </a:r>
            <a:r>
              <a:rPr lang="en-US" i="1" dirty="0">
                <a:solidFill>
                  <a:schemeClr val="tx1"/>
                </a:solidFill>
              </a:rPr>
              <a:t>multivariate correlation.</a:t>
            </a:r>
          </a:p>
          <a:p>
            <a:pPr marL="341313" indent="-341313" algn="l" eaLnBrk="1" fontAlgn="auto" hangingPunct="1">
              <a:spcAft>
                <a:spcPts val="0"/>
              </a:spcAft>
              <a:buFont typeface="Arial" panose="020B0604020202020204" pitchFamily="34" charset="0"/>
              <a:buChar char="•"/>
              <a:defRPr/>
            </a:pPr>
            <a:r>
              <a:rPr lang="en-US" dirty="0" err="1">
                <a:solidFill>
                  <a:schemeClr val="tx1"/>
                </a:solidFill>
              </a:rPr>
              <a:t>Ditemukan</a:t>
            </a:r>
            <a:r>
              <a:rPr lang="en-US" dirty="0">
                <a:solidFill>
                  <a:schemeClr val="tx1"/>
                </a:solidFill>
              </a:rPr>
              <a:t> </a:t>
            </a:r>
            <a:r>
              <a:rPr lang="en-US" dirty="0" err="1">
                <a:solidFill>
                  <a:schemeClr val="tx1"/>
                </a:solidFill>
              </a:rPr>
              <a:t>oleh</a:t>
            </a:r>
            <a:r>
              <a:rPr lang="en-US" dirty="0">
                <a:solidFill>
                  <a:schemeClr val="tx1"/>
                </a:solidFill>
              </a:rPr>
              <a:t> Karl Pearson (</a:t>
            </a:r>
            <a:r>
              <a:rPr lang="en-US" dirty="0" err="1">
                <a:solidFill>
                  <a:schemeClr val="tx1"/>
                </a:solidFill>
              </a:rPr>
              <a:t>awal</a:t>
            </a:r>
            <a:r>
              <a:rPr lang="en-US" dirty="0">
                <a:solidFill>
                  <a:schemeClr val="tx1"/>
                </a:solidFill>
              </a:rPr>
              <a:t> 1900) </a:t>
            </a:r>
            <a:r>
              <a:rPr lang="en-US" dirty="0" err="1">
                <a:solidFill>
                  <a:schemeClr val="tx1"/>
                </a:solidFill>
              </a:rPr>
              <a:t>sehingga</a:t>
            </a:r>
            <a:r>
              <a:rPr lang="en-US" dirty="0">
                <a:solidFill>
                  <a:schemeClr val="tx1"/>
                </a:solidFill>
              </a:rPr>
              <a:t> </a:t>
            </a:r>
            <a:r>
              <a:rPr lang="en-US" dirty="0" err="1">
                <a:solidFill>
                  <a:schemeClr val="tx1"/>
                </a:solidFill>
              </a:rPr>
              <a:t>disebut</a:t>
            </a:r>
            <a:r>
              <a:rPr lang="en-US" dirty="0">
                <a:solidFill>
                  <a:schemeClr val="tx1"/>
                </a:solidFill>
              </a:rPr>
              <a:t> </a:t>
            </a:r>
            <a:r>
              <a:rPr lang="en-US" dirty="0" err="1">
                <a:solidFill>
                  <a:schemeClr val="tx1"/>
                </a:solidFill>
              </a:rPr>
              <a:t>Korelasi</a:t>
            </a:r>
            <a:r>
              <a:rPr lang="en-US" dirty="0">
                <a:solidFill>
                  <a:schemeClr val="tx1"/>
                </a:solidFill>
              </a:rPr>
              <a:t> Pearson Product Moment (PPM)</a:t>
            </a:r>
          </a:p>
          <a:p>
            <a:pPr marL="341313" indent="-341313" algn="l" eaLnBrk="1" fontAlgn="auto" hangingPunct="1">
              <a:spcAft>
                <a:spcPts val="0"/>
              </a:spcAft>
              <a:buFont typeface="Arial" panose="020B0604020202020204" pitchFamily="34" charset="0"/>
              <a:buChar char="•"/>
              <a:defRPr/>
            </a:pPr>
            <a:endParaRPr lang="en-US" i="1" dirty="0">
              <a:solidFill>
                <a:schemeClr val="tx1"/>
              </a:solidFill>
            </a:endParaRPr>
          </a:p>
          <a:p>
            <a:pPr marL="341313" indent="-341313" algn="l" eaLnBrk="1" fontAlgn="auto" hangingPunct="1">
              <a:spcAft>
                <a:spcPts val="0"/>
              </a:spcAft>
              <a:buFont typeface="Arial" panose="020B0604020202020204" pitchFamily="34" charset="0"/>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t>Contoh Kasus:</a:t>
            </a:r>
          </a:p>
        </p:txBody>
      </p:sp>
      <p:sp>
        <p:nvSpPr>
          <p:cNvPr id="20483" name="Rectangle 3"/>
          <p:cNvSpPr>
            <a:spLocks noGrp="1" noChangeArrowheads="1"/>
          </p:cNvSpPr>
          <p:nvPr>
            <p:ph type="body" idx="1"/>
          </p:nvPr>
        </p:nvSpPr>
        <p:spPr/>
        <p:txBody>
          <a:bodyPr/>
          <a:lstStyle/>
          <a:p>
            <a:pPr algn="just" eaLnBrk="1" hangingPunct="1">
              <a:buFont typeface="Wingdings" panose="05000000000000000000" pitchFamily="2" charset="2"/>
              <a:buNone/>
            </a:pPr>
            <a:r>
              <a:rPr lang="en-US" altLang="en-US" dirty="0"/>
              <a:t>	</a:t>
            </a:r>
            <a:r>
              <a:rPr lang="en-US" altLang="en-US" dirty="0" err="1"/>
              <a:t>Makcik</a:t>
            </a:r>
            <a:r>
              <a:rPr lang="en-US" altLang="en-US" dirty="0"/>
              <a:t> </a:t>
            </a:r>
            <a:r>
              <a:rPr lang="en-US" altLang="en-US" dirty="0" err="1"/>
              <a:t>Nurul</a:t>
            </a:r>
            <a:r>
              <a:rPr lang="en-US" altLang="en-US" dirty="0"/>
              <a:t> </a:t>
            </a:r>
            <a:r>
              <a:rPr lang="en-US" altLang="en-US" dirty="0" err="1"/>
              <a:t>Fajar</a:t>
            </a:r>
            <a:r>
              <a:rPr lang="en-US" altLang="en-US" dirty="0"/>
              <a:t> </a:t>
            </a:r>
            <a:r>
              <a:rPr lang="en-US" altLang="en-US" dirty="0" err="1"/>
              <a:t>melakukan</a:t>
            </a:r>
            <a:r>
              <a:rPr lang="en-US" altLang="en-US" dirty="0"/>
              <a:t> </a:t>
            </a:r>
            <a:r>
              <a:rPr lang="en-US" altLang="en-US" dirty="0" err="1"/>
              <a:t>survei</a:t>
            </a:r>
            <a:r>
              <a:rPr lang="en-US" altLang="en-US" dirty="0"/>
              <a:t> </a:t>
            </a:r>
            <a:r>
              <a:rPr lang="en-US" altLang="en-US" dirty="0" err="1"/>
              <a:t>untuk</a:t>
            </a:r>
            <a:r>
              <a:rPr lang="en-US" altLang="en-US" dirty="0"/>
              <a:t> </a:t>
            </a:r>
            <a:r>
              <a:rPr lang="en-US" altLang="en-US" dirty="0" err="1"/>
              <a:t>meneliti</a:t>
            </a:r>
            <a:r>
              <a:rPr lang="en-US" altLang="en-US" dirty="0"/>
              <a:t> </a:t>
            </a:r>
            <a:r>
              <a:rPr lang="en-US" altLang="en-US" dirty="0" err="1">
                <a:solidFill>
                  <a:srgbClr val="FFFF00"/>
                </a:solidFill>
              </a:rPr>
              <a:t>apakah</a:t>
            </a:r>
            <a:r>
              <a:rPr lang="en-US" altLang="en-US" dirty="0">
                <a:solidFill>
                  <a:srgbClr val="FFFF00"/>
                </a:solidFill>
              </a:rPr>
              <a:t> </a:t>
            </a:r>
            <a:r>
              <a:rPr lang="en-US" altLang="en-US" dirty="0" err="1">
                <a:solidFill>
                  <a:srgbClr val="FFFF00"/>
                </a:solidFill>
              </a:rPr>
              <a:t>ada</a:t>
            </a:r>
            <a:r>
              <a:rPr lang="en-US" altLang="en-US" dirty="0">
                <a:solidFill>
                  <a:srgbClr val="FFFF00"/>
                </a:solidFill>
              </a:rPr>
              <a:t> </a:t>
            </a:r>
            <a:r>
              <a:rPr lang="en-US" altLang="en-US" dirty="0" err="1">
                <a:solidFill>
                  <a:srgbClr val="FFFF00"/>
                </a:solidFill>
              </a:rPr>
              <a:t>korelasi</a:t>
            </a:r>
            <a:r>
              <a:rPr lang="en-US" altLang="en-US" dirty="0">
                <a:solidFill>
                  <a:srgbClr val="FFFF00"/>
                </a:solidFill>
              </a:rPr>
              <a:t> </a:t>
            </a:r>
            <a:r>
              <a:rPr lang="en-US" altLang="en-US" dirty="0" err="1">
                <a:solidFill>
                  <a:srgbClr val="FFFF00"/>
                </a:solidFill>
              </a:rPr>
              <a:t>antara</a:t>
            </a:r>
            <a:r>
              <a:rPr lang="en-US" altLang="en-US" dirty="0">
                <a:solidFill>
                  <a:srgbClr val="FFFF00"/>
                </a:solidFill>
              </a:rPr>
              <a:t> </a:t>
            </a:r>
            <a:r>
              <a:rPr lang="en-US" altLang="en-US" dirty="0" err="1">
                <a:solidFill>
                  <a:srgbClr val="FFFF00"/>
                </a:solidFill>
              </a:rPr>
              <a:t>pendapatan</a:t>
            </a:r>
            <a:r>
              <a:rPr lang="en-US" altLang="en-US" dirty="0">
                <a:solidFill>
                  <a:srgbClr val="FFFF00"/>
                </a:solidFill>
              </a:rPr>
              <a:t> </a:t>
            </a:r>
            <a:r>
              <a:rPr lang="en-US" altLang="en-US" dirty="0" err="1">
                <a:solidFill>
                  <a:srgbClr val="FFFF00"/>
                </a:solidFill>
              </a:rPr>
              <a:t>mingguan</a:t>
            </a:r>
            <a:r>
              <a:rPr lang="en-US" altLang="en-US" dirty="0">
                <a:solidFill>
                  <a:srgbClr val="FFFF00"/>
                </a:solidFill>
              </a:rPr>
              <a:t> </a:t>
            </a:r>
            <a:r>
              <a:rPr lang="en-US" altLang="en-US" dirty="0" err="1">
                <a:solidFill>
                  <a:srgbClr val="FFFF00"/>
                </a:solidFill>
              </a:rPr>
              <a:t>dan</a:t>
            </a:r>
            <a:r>
              <a:rPr lang="en-US" altLang="en-US" dirty="0">
                <a:solidFill>
                  <a:srgbClr val="FFFF00"/>
                </a:solidFill>
              </a:rPr>
              <a:t> </a:t>
            </a:r>
            <a:r>
              <a:rPr lang="en-US" altLang="en-US" dirty="0" err="1">
                <a:solidFill>
                  <a:srgbClr val="FFFF00"/>
                </a:solidFill>
              </a:rPr>
              <a:t>besarnya</a:t>
            </a:r>
            <a:r>
              <a:rPr lang="en-US" altLang="en-US" dirty="0">
                <a:solidFill>
                  <a:srgbClr val="FFFF00"/>
                </a:solidFill>
              </a:rPr>
              <a:t> </a:t>
            </a:r>
            <a:r>
              <a:rPr lang="en-US" altLang="en-US" dirty="0" err="1">
                <a:solidFill>
                  <a:srgbClr val="FFFF00"/>
                </a:solidFill>
              </a:rPr>
              <a:t>tabungan</a:t>
            </a:r>
            <a:r>
              <a:rPr lang="en-US" altLang="en-US" dirty="0">
                <a:solidFill>
                  <a:srgbClr val="FFFF00"/>
                </a:solidFill>
              </a:rPr>
              <a:t> </a:t>
            </a:r>
            <a:r>
              <a:rPr lang="en-US" altLang="en-US" dirty="0" err="1">
                <a:solidFill>
                  <a:srgbClr val="FFFF00"/>
                </a:solidFill>
              </a:rPr>
              <a:t>mingguan</a:t>
            </a:r>
            <a:r>
              <a:rPr lang="en-US" altLang="en-US" dirty="0">
                <a:solidFill>
                  <a:srgbClr val="FFFF00"/>
                </a:solidFill>
              </a:rPr>
              <a:t> di </a:t>
            </a:r>
            <a:r>
              <a:rPr lang="en-US" altLang="en-US" dirty="0" err="1">
                <a:solidFill>
                  <a:srgbClr val="FFFF00"/>
                </a:solidFill>
              </a:rPr>
              <a:t>Tungkop</a:t>
            </a:r>
            <a:r>
              <a:rPr lang="en-US" altLang="en-US" dirty="0">
                <a:solidFill>
                  <a:srgbClr val="FFFF00"/>
                </a:solidFill>
              </a:rPr>
              <a:t>?</a:t>
            </a:r>
            <a:endParaRPr lang="en-US" altLang="en-US" dirty="0"/>
          </a:p>
          <a:p>
            <a:pPr algn="just" eaLnBrk="1" hangingPunct="1">
              <a:buFont typeface="Wingdings" panose="05000000000000000000" pitchFamily="2" charset="2"/>
              <a:buNone/>
            </a:pPr>
            <a:r>
              <a:rPr lang="en-US" altLang="en-US" dirty="0"/>
              <a:t>	</a:t>
            </a:r>
            <a:r>
              <a:rPr lang="en-US" altLang="en-US" dirty="0" err="1"/>
              <a:t>Untuk</a:t>
            </a:r>
            <a:r>
              <a:rPr lang="en-US" altLang="en-US" dirty="0"/>
              <a:t> </a:t>
            </a:r>
            <a:r>
              <a:rPr lang="en-US" altLang="en-US" dirty="0" err="1"/>
              <a:t>menjawab</a:t>
            </a:r>
            <a:r>
              <a:rPr lang="en-US" altLang="en-US" dirty="0"/>
              <a:t> </a:t>
            </a:r>
            <a:r>
              <a:rPr lang="en-US" altLang="en-US" dirty="0" err="1"/>
              <a:t>permasalahan</a:t>
            </a:r>
            <a:r>
              <a:rPr lang="en-US" altLang="en-US" dirty="0"/>
              <a:t> </a:t>
            </a:r>
            <a:r>
              <a:rPr lang="en-US" altLang="en-US" dirty="0" err="1"/>
              <a:t>tersebut</a:t>
            </a:r>
            <a:r>
              <a:rPr lang="en-US" altLang="en-US" dirty="0"/>
              <a:t> </a:t>
            </a:r>
            <a:r>
              <a:rPr lang="en-US" altLang="en-US" dirty="0" err="1"/>
              <a:t>Nurul</a:t>
            </a:r>
            <a:r>
              <a:rPr lang="en-US" altLang="en-US" dirty="0"/>
              <a:t> </a:t>
            </a:r>
            <a:r>
              <a:rPr lang="en-US" altLang="en-US" dirty="0" err="1"/>
              <a:t>ambil</a:t>
            </a:r>
            <a:r>
              <a:rPr lang="en-US" altLang="en-US" dirty="0"/>
              <a:t> </a:t>
            </a:r>
            <a:r>
              <a:rPr lang="en-US" altLang="en-US" dirty="0" err="1"/>
              <a:t>sampel</a:t>
            </a:r>
            <a:r>
              <a:rPr lang="en-US" altLang="en-US" dirty="0"/>
              <a:t> </a:t>
            </a:r>
            <a:r>
              <a:rPr lang="en-US" altLang="en-US" dirty="0" err="1"/>
              <a:t>sebanyak</a:t>
            </a:r>
            <a:r>
              <a:rPr lang="en-US" altLang="en-US" dirty="0"/>
              <a:t> 10 </a:t>
            </a:r>
            <a:r>
              <a:rPr lang="en-US" altLang="en-US" dirty="0" err="1"/>
              <a:t>kepala</a:t>
            </a:r>
            <a:r>
              <a:rPr lang="en-US" altLang="en-US" dirty="0"/>
              <a:t> </a:t>
            </a:r>
            <a:r>
              <a:rPr lang="en-US" altLang="en-US" dirty="0" err="1"/>
              <a:t>keluarga</a:t>
            </a:r>
            <a:r>
              <a:rPr lang="en-US" altLang="en-US" dirty="0"/>
              <a:t>. </a:t>
            </a:r>
          </a:p>
        </p:txBody>
      </p:sp>
    </p:spTree>
    <p:extLst>
      <p:ext uri="{BB962C8B-B14F-4D97-AF65-F5344CB8AC3E}">
        <p14:creationId xmlns:p14="http://schemas.microsoft.com/office/powerpoint/2010/main" val="1483870145"/>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stCondLst>
                                            <p:cond delay="0"/>
                                          </p:stCondLst>
                                        </p:cTn>
                                        <p:tgtEl>
                                          <p:spTgt spid="2048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2048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2048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2048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2048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0483">
                                            <p:txEl>
                                              <p:pRg st="0" end="0"/>
                                            </p:txEl>
                                          </p:spTgt>
                                        </p:tgtEl>
                                        <p:attrNameLst>
                                          <p:attrName>style.visibility</p:attrName>
                                        </p:attrNameLst>
                                      </p:cBhvr>
                                      <p:to>
                                        <p:strVal val="visible"/>
                                      </p:to>
                                    </p:set>
                                    <p:anim calcmode="lin" valueType="num">
                                      <p:cBhvr>
                                        <p:cTn id="16" dur="500" fill="hold"/>
                                        <p:tgtEl>
                                          <p:spTgt spid="2048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2048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2048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2048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2048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0483">
                                            <p:txEl>
                                              <p:pRg st="1" end="1"/>
                                            </p:txEl>
                                          </p:spTgt>
                                        </p:tgtEl>
                                        <p:attrNameLst>
                                          <p:attrName>style.visibility</p:attrName>
                                        </p:attrNameLst>
                                      </p:cBhvr>
                                      <p:to>
                                        <p:strVal val="visible"/>
                                      </p:to>
                                    </p:set>
                                    <p:anim calcmode="lin" valueType="num">
                                      <p:cBhvr>
                                        <p:cTn id="25" dur="500" fill="hold"/>
                                        <p:tgtEl>
                                          <p:spTgt spid="20483">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20483">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20483">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20483">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2048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5" presetClass="exit" presetSubtype="0" fill="hold" grpId="1" nodeType="clickEffect">
                                  <p:stCondLst>
                                    <p:cond delay="0"/>
                                  </p:stCondLst>
                                  <p:childTnLst>
                                    <p:anim calcmode="lin" valueType="num">
                                      <p:cBhvr>
                                        <p:cTn id="33" dur="2000" fill="hold"/>
                                        <p:tgtEl>
                                          <p:spTgt spid="20482"/>
                                        </p:tgtEl>
                                        <p:attrNameLst>
                                          <p:attrName>style.rotation</p:attrName>
                                        </p:attrNameLst>
                                      </p:cBhvr>
                                      <p:tavLst>
                                        <p:tav tm="0">
                                          <p:val>
                                            <p:fltVal val="0"/>
                                          </p:val>
                                        </p:tav>
                                        <p:tav tm="100000">
                                          <p:val>
                                            <p:fltVal val="-90"/>
                                          </p:val>
                                        </p:tav>
                                      </p:tavLst>
                                    </p:anim>
                                    <p:anim calcmode="lin" valueType="num">
                                      <p:cBhvr>
                                        <p:cTn id="34" dur="2000" fill="hold"/>
                                        <p:tgtEl>
                                          <p:spTgt spid="20482"/>
                                        </p:tgtEl>
                                        <p:attrNameLst>
                                          <p:attrName>ppt_w</p:attrName>
                                        </p:attrNameLst>
                                      </p:cBhvr>
                                      <p:tavLst>
                                        <p:tav tm="0">
                                          <p:val>
                                            <p:strVal val="ppt_w"/>
                                          </p:val>
                                        </p:tav>
                                        <p:tav tm="50000">
                                          <p:val>
                                            <p:strVal val="ppt_w-.5"/>
                                          </p:val>
                                        </p:tav>
                                        <p:tav tm="100000">
                                          <p:val>
                                            <p:strVal val="ppt_w-.5"/>
                                          </p:val>
                                        </p:tav>
                                      </p:tavLst>
                                    </p:anim>
                                    <p:anim calcmode="lin" valueType="num">
                                      <p:cBhvr>
                                        <p:cTn id="35" dur="2000" fill="hold"/>
                                        <p:tgtEl>
                                          <p:spTgt spid="20482"/>
                                        </p:tgtEl>
                                        <p:attrNameLst>
                                          <p:attrName>ppt_h</p:attrName>
                                        </p:attrNameLst>
                                      </p:cBhvr>
                                      <p:tavLst>
                                        <p:tav tm="0">
                                          <p:val>
                                            <p:strVal val="ppt_h"/>
                                          </p:val>
                                        </p:tav>
                                        <p:tav tm="100000">
                                          <p:val>
                                            <p:strVal val="ppt_h"/>
                                          </p:val>
                                        </p:tav>
                                      </p:tavLst>
                                    </p:anim>
                                    <p:anim calcmode="lin" valueType="num">
                                      <p:cBhvr>
                                        <p:cTn id="36" dur="2000" fill="hold"/>
                                        <p:tgtEl>
                                          <p:spTgt spid="20482"/>
                                        </p:tgtEl>
                                        <p:attrNameLst>
                                          <p:attrName>ppt_x</p:attrName>
                                        </p:attrNameLst>
                                      </p:cBhvr>
                                      <p:tavLst>
                                        <p:tav tm="0">
                                          <p:val>
                                            <p:strVal val="ppt_x"/>
                                          </p:val>
                                        </p:tav>
                                        <p:tav tm="100000">
                                          <p:val>
                                            <p:strVal val="ppt_x+.4"/>
                                          </p:val>
                                        </p:tav>
                                      </p:tavLst>
                                    </p:anim>
                                    <p:anim calcmode="lin" valueType="num">
                                      <p:cBhvr>
                                        <p:cTn id="37" dur="2000" fill="hold"/>
                                        <p:tgtEl>
                                          <p:spTgt spid="20482"/>
                                        </p:tgtEl>
                                        <p:attrNameLst>
                                          <p:attrName>ppt_y</p:attrName>
                                        </p:attrNameLst>
                                      </p:cBhvr>
                                      <p:tavLst>
                                        <p:tav tm="0">
                                          <p:val>
                                            <p:strVal val="ppt_y"/>
                                          </p:val>
                                        </p:tav>
                                        <p:tav tm="50000">
                                          <p:val>
                                            <p:strVal val="ppt_y+.1"/>
                                          </p:val>
                                        </p:tav>
                                        <p:tav tm="100000">
                                          <p:val>
                                            <p:strVal val="ppt_y-.2"/>
                                          </p:val>
                                        </p:tav>
                                      </p:tavLst>
                                    </p:anim>
                                    <p:set>
                                      <p:cBhvr>
                                        <p:cTn id="38" dur="1" fill="hold">
                                          <p:stCondLst>
                                            <p:cond delay="1998"/>
                                          </p:stCondLst>
                                        </p:cTn>
                                        <p:tgtEl>
                                          <p:spTgt spid="20482"/>
                                        </p:tgtEl>
                                        <p:attrNameLst>
                                          <p:attrName>style.visibility</p:attrName>
                                        </p:attrNameLst>
                                      </p:cBhvr>
                                      <p:to>
                                        <p:strVal val="hidden"/>
                                      </p:to>
                                    </p:set>
                                  </p:childTnLst>
                                </p:cTn>
                              </p:par>
                              <p:par>
                                <p:cTn id="39" presetID="22" presetClass="exit" presetSubtype="8" fill="hold" grpId="1" nodeType="withEffect">
                                  <p:stCondLst>
                                    <p:cond delay="0"/>
                                  </p:stCondLst>
                                  <p:childTnLst>
                                    <p:animEffect transition="out" filter="wipe(left)">
                                      <p:cBhvr>
                                        <p:cTn id="40" dur="500"/>
                                        <p:tgtEl>
                                          <p:spTgt spid="20483">
                                            <p:txEl>
                                              <p:pRg st="0" end="0"/>
                                            </p:txEl>
                                          </p:spTgt>
                                        </p:tgtEl>
                                      </p:cBhvr>
                                    </p:animEffect>
                                    <p:set>
                                      <p:cBhvr>
                                        <p:cTn id="41" dur="1" fill="hold">
                                          <p:stCondLst>
                                            <p:cond delay="499"/>
                                          </p:stCondLst>
                                        </p:cTn>
                                        <p:tgtEl>
                                          <p:spTgt spid="20483">
                                            <p:txEl>
                                              <p:pRg st="0" end="0"/>
                                            </p:txEl>
                                          </p:spTgt>
                                        </p:tgtEl>
                                        <p:attrNameLst>
                                          <p:attrName>style.visibility</p:attrName>
                                        </p:attrNameLst>
                                      </p:cBhvr>
                                      <p:to>
                                        <p:strVal val="hidden"/>
                                      </p:to>
                                    </p:set>
                                  </p:childTnLst>
                                </p:cTn>
                              </p:par>
                              <p:par>
                                <p:cTn id="42" presetID="22" presetClass="exit" presetSubtype="8" fill="hold" grpId="1" nodeType="withEffect">
                                  <p:stCondLst>
                                    <p:cond delay="0"/>
                                  </p:stCondLst>
                                  <p:childTnLst>
                                    <p:animEffect transition="out" filter="wipe(left)">
                                      <p:cBhvr>
                                        <p:cTn id="43" dur="500"/>
                                        <p:tgtEl>
                                          <p:spTgt spid="20483">
                                            <p:txEl>
                                              <p:pRg st="1" end="1"/>
                                            </p:txEl>
                                          </p:spTgt>
                                        </p:tgtEl>
                                      </p:cBhvr>
                                    </p:animEffect>
                                    <p:set>
                                      <p:cBhvr>
                                        <p:cTn id="44" dur="1" fill="hold">
                                          <p:stCondLst>
                                            <p:cond delay="499"/>
                                          </p:stCondLst>
                                        </p:cTn>
                                        <p:tgtEl>
                                          <p:spTgt spid="2048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2" grpId="1"/>
      <p:bldP spid="20483" grpId="0" build="p"/>
      <p:bldP spid="20483" grpId="1" build="allAtOnce"/>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type="body" sz="half" idx="1"/>
          </p:nvPr>
        </p:nvSpPr>
        <p:spPr>
          <a:xfrm>
            <a:off x="457200" y="577645"/>
            <a:ext cx="8686800" cy="2971800"/>
          </a:xfrm>
        </p:spPr>
        <p:txBody>
          <a:bodyPr/>
          <a:lstStyle/>
          <a:p>
            <a:pPr eaLnBrk="1" hangingPunct="1">
              <a:buFont typeface="Wingdings" panose="05000000000000000000" pitchFamily="2" charset="2"/>
              <a:buNone/>
            </a:pPr>
            <a:r>
              <a:rPr lang="en-US" altLang="en-US" sz="2800" dirty="0"/>
              <a:t>Data Yang </a:t>
            </a:r>
            <a:r>
              <a:rPr lang="en-US" altLang="en-US" sz="2800" dirty="0" err="1"/>
              <a:t>dikumpulkan</a:t>
            </a:r>
            <a:endParaRPr lang="en-US" altLang="en-US" sz="2800" dirty="0"/>
          </a:p>
          <a:p>
            <a:pPr eaLnBrk="1" hangingPunct="1">
              <a:buFont typeface="Wingdings" panose="05000000000000000000" pitchFamily="2" charset="2"/>
              <a:buNone/>
            </a:pPr>
            <a:endParaRPr lang="en-US" altLang="en-US" sz="2800" dirty="0"/>
          </a:p>
          <a:p>
            <a:pPr eaLnBrk="1" hangingPunct="1">
              <a:buFont typeface="Wingdings" panose="05000000000000000000" pitchFamily="2" charset="2"/>
              <a:buNone/>
            </a:pPr>
            <a:endParaRPr lang="en-US" altLang="en-US" sz="2800" dirty="0"/>
          </a:p>
        </p:txBody>
      </p:sp>
      <p:graphicFrame>
        <p:nvGraphicFramePr>
          <p:cNvPr id="23627" name="Group 75"/>
          <p:cNvGraphicFramePr>
            <a:graphicFrameLocks noGrp="1"/>
          </p:cNvGraphicFramePr>
          <p:nvPr>
            <p:ph sz="half" idx="2"/>
            <p:extLst>
              <p:ext uri="{D42A27DB-BD31-4B8C-83A1-F6EECF244321}">
                <p14:modId xmlns:p14="http://schemas.microsoft.com/office/powerpoint/2010/main" val="4198027152"/>
              </p:ext>
            </p:extLst>
          </p:nvPr>
        </p:nvGraphicFramePr>
        <p:xfrm>
          <a:off x="914400" y="1530145"/>
          <a:ext cx="7772400" cy="1066800"/>
        </p:xfrm>
        <a:graphic>
          <a:graphicData uri="http://schemas.openxmlformats.org/drawingml/2006/table">
            <a:tbl>
              <a:tblPr/>
              <a:tblGrid>
                <a:gridCol w="14478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5334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gridCol w="609600">
                  <a:extLst>
                    <a:ext uri="{9D8B030D-6E8A-4147-A177-3AD203B41FA5}">
                      <a16:colId xmlns:a16="http://schemas.microsoft.com/office/drawing/2014/main" val="20010"/>
                    </a:ext>
                  </a:extLst>
                </a:gridCol>
              </a:tblGrid>
              <a:tr h="533400">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dirty="0">
                          <a:ln>
                            <a:noFill/>
                          </a:ln>
                          <a:solidFill>
                            <a:schemeClr val="tx1"/>
                          </a:solidFill>
                          <a:effectLst/>
                          <a:latin typeface="Arial" charset="0"/>
                        </a:rPr>
                        <a:t>Tabungan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3400">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dirty="0" err="1">
                          <a:ln>
                            <a:noFill/>
                          </a:ln>
                          <a:solidFill>
                            <a:schemeClr val="tx1"/>
                          </a:solidFill>
                          <a:effectLst/>
                          <a:latin typeface="Arial" charset="0"/>
                        </a:rPr>
                        <a:t>Pendapatan</a:t>
                      </a:r>
                      <a:endParaRPr kumimoji="0" lang="en-US" sz="1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a:ln>
                            <a:noFill/>
                          </a:ln>
                          <a:solidFill>
                            <a:schemeClr val="tx1"/>
                          </a:solidFill>
                          <a:effectLst/>
                          <a:latin typeface="Arial" charset="0"/>
                        </a:rPr>
                        <a:t>81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dirty="0">
                          <a:ln>
                            <a:noFill/>
                          </a:ln>
                          <a:solidFill>
                            <a:schemeClr val="tx1"/>
                          </a:solidFill>
                          <a:effectLst/>
                          <a:latin typeface="Arial" charset="0"/>
                        </a:rPr>
                        <a:t>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Rectangle 2"/>
          <p:cNvSpPr/>
          <p:nvPr/>
        </p:nvSpPr>
        <p:spPr>
          <a:xfrm>
            <a:off x="685800" y="3276600"/>
            <a:ext cx="5867400" cy="2603790"/>
          </a:xfrm>
          <a:prstGeom prst="rect">
            <a:avLst/>
          </a:prstGeom>
        </p:spPr>
        <p:txBody>
          <a:bodyPr wrap="square">
            <a:spAutoFit/>
          </a:bodyPr>
          <a:lstStyle/>
          <a:p>
            <a:pPr marL="1265238" indent="-1265238" eaLnBrk="1" hangingPunct="1">
              <a:lnSpc>
                <a:spcPct val="80000"/>
              </a:lnSpc>
              <a:tabLst>
                <a:tab pos="1035050" algn="l"/>
              </a:tabLst>
            </a:pPr>
            <a:r>
              <a:rPr lang="en-US" altLang="en-US" sz="2800" dirty="0" err="1"/>
              <a:t>Kriteria</a:t>
            </a:r>
            <a:r>
              <a:rPr lang="en-US" altLang="en-US" sz="2800" dirty="0"/>
              <a:t>:</a:t>
            </a:r>
          </a:p>
          <a:p>
            <a:pPr marL="1265238" indent="-1265238" eaLnBrk="1" hangingPunct="1">
              <a:lnSpc>
                <a:spcPct val="80000"/>
              </a:lnSpc>
              <a:tabLst>
                <a:tab pos="1035050" algn="l"/>
              </a:tabLst>
            </a:pPr>
            <a:endParaRPr lang="en-US" altLang="en-US" sz="2800" dirty="0"/>
          </a:p>
          <a:p>
            <a:pPr marL="1265238" indent="-1265238" eaLnBrk="1" hangingPunct="1">
              <a:lnSpc>
                <a:spcPct val="80000"/>
              </a:lnSpc>
              <a:tabLst>
                <a:tab pos="1035050" algn="l"/>
              </a:tabLst>
            </a:pPr>
            <a:r>
              <a:rPr lang="en-US" altLang="en-US" sz="2800" dirty="0"/>
              <a:t>H</a:t>
            </a:r>
            <a:r>
              <a:rPr lang="en-US" altLang="en-US" sz="2800" baseline="-25000" dirty="0"/>
              <a:t>o</a:t>
            </a:r>
            <a:r>
              <a:rPr lang="en-US" altLang="en-US" sz="2800" dirty="0"/>
              <a:t> </a:t>
            </a:r>
            <a:r>
              <a:rPr lang="en-US" altLang="en-US" sz="2800" dirty="0" err="1"/>
              <a:t>diterima</a:t>
            </a:r>
            <a:r>
              <a:rPr lang="en-US" altLang="en-US" sz="2800" dirty="0"/>
              <a:t> </a:t>
            </a:r>
            <a:r>
              <a:rPr lang="en-US" altLang="en-US" sz="2800" dirty="0" err="1"/>
              <a:t>Jika</a:t>
            </a:r>
            <a:endParaRPr lang="en-US" altLang="en-US" sz="2800" dirty="0"/>
          </a:p>
          <a:p>
            <a:pPr marL="2124075" lvl="1" indent="-744538" eaLnBrk="1" hangingPunct="1">
              <a:lnSpc>
                <a:spcPct val="80000"/>
              </a:lnSpc>
              <a:tabLst>
                <a:tab pos="1035050" algn="l"/>
              </a:tabLst>
            </a:pPr>
            <a:r>
              <a:rPr lang="en-US" altLang="en-US" sz="2300" dirty="0"/>
              <a:t>r </a:t>
            </a:r>
            <a:r>
              <a:rPr lang="en-US" altLang="en-US" sz="2300" baseline="-25000" dirty="0" err="1"/>
              <a:t>hitung</a:t>
            </a:r>
            <a:r>
              <a:rPr lang="en-US" altLang="en-US" sz="2300" dirty="0"/>
              <a:t> ≤ r </a:t>
            </a:r>
            <a:r>
              <a:rPr lang="en-US" altLang="en-US" sz="2300" baseline="-25000" dirty="0" err="1"/>
              <a:t>tabel</a:t>
            </a:r>
            <a:r>
              <a:rPr lang="en-US" altLang="en-US" sz="2300" baseline="-25000" dirty="0"/>
              <a:t>(</a:t>
            </a:r>
            <a:r>
              <a:rPr lang="en-US" altLang="en-US" sz="2300" baseline="-25000" dirty="0">
                <a:sym typeface="Symbol" panose="05050102010706020507" pitchFamily="18" charset="2"/>
              </a:rPr>
              <a:t>, n-2)</a:t>
            </a:r>
            <a:r>
              <a:rPr lang="en-US" altLang="en-US" sz="2300" dirty="0"/>
              <a:t> </a:t>
            </a:r>
            <a:r>
              <a:rPr lang="en-US" altLang="en-US" sz="2300" dirty="0" err="1"/>
              <a:t>atau</a:t>
            </a:r>
            <a:endParaRPr lang="en-US" altLang="en-US" sz="2300" dirty="0"/>
          </a:p>
          <a:p>
            <a:pPr marL="2124075" lvl="1" indent="-744538" eaLnBrk="1" hangingPunct="1">
              <a:lnSpc>
                <a:spcPct val="80000"/>
              </a:lnSpc>
              <a:tabLst>
                <a:tab pos="1035050" algn="l"/>
              </a:tabLst>
            </a:pPr>
            <a:r>
              <a:rPr lang="en-US" altLang="en-US" sz="2300" dirty="0"/>
              <a:t>t </a:t>
            </a:r>
            <a:r>
              <a:rPr lang="en-US" altLang="en-US" sz="2300" baseline="-25000" dirty="0" err="1"/>
              <a:t>hitung</a:t>
            </a:r>
            <a:r>
              <a:rPr lang="en-US" altLang="en-US" sz="2300" dirty="0"/>
              <a:t> ≤ t </a:t>
            </a:r>
            <a:r>
              <a:rPr lang="en-US" altLang="en-US" sz="2300" baseline="-25000" dirty="0" err="1"/>
              <a:t>tabel</a:t>
            </a:r>
            <a:r>
              <a:rPr lang="en-US" altLang="en-US" sz="2300" dirty="0"/>
              <a:t> </a:t>
            </a:r>
            <a:r>
              <a:rPr lang="en-US" altLang="en-US" sz="2300" baseline="-25000" dirty="0"/>
              <a:t>(</a:t>
            </a:r>
            <a:r>
              <a:rPr lang="en-US" altLang="en-US" sz="2300" baseline="-25000" dirty="0">
                <a:sym typeface="Symbol" panose="05050102010706020507" pitchFamily="18" charset="2"/>
              </a:rPr>
              <a:t>, n-2)</a:t>
            </a:r>
            <a:endParaRPr lang="en-US" altLang="en-US" sz="2300" baseline="-25000" dirty="0"/>
          </a:p>
          <a:p>
            <a:pPr marL="1265238" indent="-1265238" eaLnBrk="1" hangingPunct="1">
              <a:lnSpc>
                <a:spcPct val="80000"/>
              </a:lnSpc>
              <a:tabLst>
                <a:tab pos="1035050" algn="l"/>
              </a:tabLst>
            </a:pPr>
            <a:r>
              <a:rPr lang="en-US" altLang="en-US" sz="2800" dirty="0"/>
              <a:t>H</a:t>
            </a:r>
            <a:r>
              <a:rPr lang="en-US" altLang="en-US" sz="2800" baseline="-25000" dirty="0"/>
              <a:t>a</a:t>
            </a:r>
            <a:r>
              <a:rPr lang="en-US" altLang="en-US" sz="2800" dirty="0"/>
              <a:t> </a:t>
            </a:r>
            <a:r>
              <a:rPr lang="en-US" altLang="en-US" sz="2800" dirty="0" err="1"/>
              <a:t>diterima</a:t>
            </a:r>
            <a:r>
              <a:rPr lang="en-US" altLang="en-US" sz="2800" dirty="0"/>
              <a:t> </a:t>
            </a:r>
            <a:r>
              <a:rPr lang="en-US" altLang="en-US" sz="2800" dirty="0" err="1"/>
              <a:t>Jika</a:t>
            </a:r>
            <a:endParaRPr lang="en-US" altLang="en-US" sz="2800" dirty="0"/>
          </a:p>
          <a:p>
            <a:pPr marL="2124075" lvl="1" indent="-744538" eaLnBrk="1" hangingPunct="1">
              <a:lnSpc>
                <a:spcPct val="80000"/>
              </a:lnSpc>
              <a:tabLst>
                <a:tab pos="1035050" algn="l"/>
              </a:tabLst>
            </a:pPr>
            <a:r>
              <a:rPr lang="en-US" altLang="en-US" sz="2300" dirty="0"/>
              <a:t>r </a:t>
            </a:r>
            <a:r>
              <a:rPr lang="en-US" altLang="en-US" sz="2300" baseline="-25000" dirty="0" err="1"/>
              <a:t>hitung</a:t>
            </a:r>
            <a:r>
              <a:rPr lang="en-US" altLang="en-US" sz="2300" dirty="0"/>
              <a:t> &gt; r </a:t>
            </a:r>
            <a:r>
              <a:rPr lang="en-US" altLang="en-US" sz="2300" baseline="-25000" dirty="0" err="1"/>
              <a:t>tabel</a:t>
            </a:r>
            <a:r>
              <a:rPr lang="en-US" altLang="en-US" sz="2300" baseline="-25000" dirty="0"/>
              <a:t>(</a:t>
            </a:r>
            <a:r>
              <a:rPr lang="en-US" altLang="en-US" sz="2300" baseline="-25000" dirty="0">
                <a:sym typeface="Symbol" panose="05050102010706020507" pitchFamily="18" charset="2"/>
              </a:rPr>
              <a:t>, n-2)</a:t>
            </a:r>
            <a:r>
              <a:rPr lang="en-US" altLang="en-US" sz="2300" dirty="0"/>
              <a:t> </a:t>
            </a:r>
            <a:r>
              <a:rPr lang="en-US" altLang="en-US" sz="2300" dirty="0" err="1"/>
              <a:t>atau</a:t>
            </a:r>
            <a:endParaRPr lang="en-US" altLang="en-US" sz="2300" dirty="0"/>
          </a:p>
          <a:p>
            <a:pPr marL="2124075" lvl="1" indent="-744538" eaLnBrk="1" hangingPunct="1">
              <a:lnSpc>
                <a:spcPct val="80000"/>
              </a:lnSpc>
              <a:tabLst>
                <a:tab pos="1035050" algn="l"/>
              </a:tabLst>
            </a:pPr>
            <a:r>
              <a:rPr lang="en-US" altLang="en-US" sz="2300" dirty="0"/>
              <a:t>t </a:t>
            </a:r>
            <a:r>
              <a:rPr lang="en-US" altLang="en-US" sz="2300" baseline="-25000" dirty="0" err="1"/>
              <a:t>hitung</a:t>
            </a:r>
            <a:r>
              <a:rPr lang="en-US" altLang="en-US" sz="2300" dirty="0"/>
              <a:t> &gt; t </a:t>
            </a:r>
            <a:r>
              <a:rPr lang="en-US" altLang="en-US" sz="2300" baseline="-25000" dirty="0" err="1"/>
              <a:t>tabel</a:t>
            </a:r>
            <a:r>
              <a:rPr lang="en-US" altLang="en-US" sz="2300" dirty="0"/>
              <a:t> </a:t>
            </a:r>
            <a:r>
              <a:rPr lang="en-US" altLang="en-US" sz="2300" baseline="-25000" dirty="0"/>
              <a:t>(</a:t>
            </a:r>
            <a:r>
              <a:rPr lang="en-US" altLang="en-US" sz="2300" baseline="-25000" dirty="0">
                <a:sym typeface="Symbol" panose="05050102010706020507" pitchFamily="18" charset="2"/>
              </a:rPr>
              <a:t>, n-2)</a:t>
            </a:r>
            <a:endParaRPr lang="en-US" altLang="en-US" sz="2300" baseline="-25000" dirty="0"/>
          </a:p>
        </p:txBody>
      </p:sp>
    </p:spTree>
    <p:extLst>
      <p:ext uri="{BB962C8B-B14F-4D97-AF65-F5344CB8AC3E}">
        <p14:creationId xmlns:p14="http://schemas.microsoft.com/office/powerpoint/2010/main" val="13423211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20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6125" y="1825625"/>
            <a:ext cx="7407275" cy="688975"/>
          </a:xfrm>
        </p:spPr>
        <p:txBody>
          <a:bodyPr rtlCol="0"/>
          <a:lstStyle/>
          <a:p>
            <a:pPr eaLnBrk="1" fontAlgn="auto" hangingPunct="1">
              <a:spcAft>
                <a:spcPts val="0"/>
              </a:spcAft>
              <a:defRPr/>
            </a:pPr>
            <a:r>
              <a:rPr lang="en-US" sz="3500" b="1" dirty="0" err="1">
                <a:solidFill>
                  <a:schemeClr val="tx2">
                    <a:satMod val="130000"/>
                  </a:schemeClr>
                </a:solidFill>
                <a:latin typeface="Times New Roman" pitchFamily="18" charset="0"/>
                <a:cs typeface="Times New Roman" pitchFamily="18" charset="0"/>
              </a:rPr>
              <a:t>Koefisien</a:t>
            </a:r>
            <a:r>
              <a:rPr lang="en-US" sz="3500" b="1" dirty="0">
                <a:solidFill>
                  <a:schemeClr val="tx2">
                    <a:satMod val="130000"/>
                  </a:schemeClr>
                </a:solidFill>
                <a:latin typeface="Times New Roman" pitchFamily="18" charset="0"/>
                <a:cs typeface="Times New Roman" pitchFamily="18" charset="0"/>
              </a:rPr>
              <a:t> </a:t>
            </a:r>
            <a:r>
              <a:rPr lang="en-US" sz="3500" b="1" dirty="0" err="1">
                <a:solidFill>
                  <a:schemeClr val="tx2">
                    <a:satMod val="130000"/>
                  </a:schemeClr>
                </a:solidFill>
                <a:latin typeface="Times New Roman" pitchFamily="18" charset="0"/>
                <a:cs typeface="Times New Roman" pitchFamily="18" charset="0"/>
              </a:rPr>
              <a:t>Korelasi</a:t>
            </a:r>
            <a:r>
              <a:rPr lang="en-US" sz="3500" b="1" dirty="0">
                <a:solidFill>
                  <a:schemeClr val="tx2">
                    <a:satMod val="130000"/>
                  </a:schemeClr>
                </a:solidFill>
                <a:latin typeface="Times New Roman" pitchFamily="18" charset="0"/>
                <a:cs typeface="Times New Roman" pitchFamily="18" charset="0"/>
              </a:rPr>
              <a:t> </a:t>
            </a:r>
            <a:r>
              <a:rPr lang="en-US" sz="3500" b="1" dirty="0" err="1">
                <a:solidFill>
                  <a:schemeClr val="tx2">
                    <a:satMod val="130000"/>
                  </a:schemeClr>
                </a:solidFill>
                <a:latin typeface="Times New Roman" pitchFamily="18" charset="0"/>
                <a:cs typeface="Times New Roman" pitchFamily="18" charset="0"/>
              </a:rPr>
              <a:t>Ganda</a:t>
            </a:r>
            <a:endParaRPr lang="en-US" sz="3500" b="1" dirty="0">
              <a:solidFill>
                <a:schemeClr val="tx2">
                  <a:satMod val="130000"/>
                </a:schemeClr>
              </a:solidFill>
              <a:latin typeface="Times New Roman" pitchFamily="18" charset="0"/>
              <a:cs typeface="Times New Roman" pitchFamily="18" charset="0"/>
            </a:endParaRPr>
          </a:p>
        </p:txBody>
      </p:sp>
      <p:grpSp>
        <p:nvGrpSpPr>
          <p:cNvPr id="3" name="Group 2"/>
          <p:cNvGrpSpPr/>
          <p:nvPr/>
        </p:nvGrpSpPr>
        <p:grpSpPr>
          <a:xfrm>
            <a:off x="1447800" y="3048000"/>
            <a:ext cx="6400800" cy="2133600"/>
            <a:chOff x="1447800" y="3048000"/>
            <a:chExt cx="6400800" cy="2133600"/>
          </a:xfrm>
        </p:grpSpPr>
        <p:sp>
          <p:nvSpPr>
            <p:cNvPr id="4" name="Rectangle 3"/>
            <p:cNvSpPr txBox="1">
              <a:spLocks noChangeArrowheads="1"/>
            </p:cNvSpPr>
            <p:nvPr/>
          </p:nvSpPr>
          <p:spPr>
            <a:xfrm>
              <a:off x="1447800" y="3048000"/>
              <a:ext cx="6400800" cy="2133600"/>
            </a:xfrm>
            <a:prstGeom prst="rect">
              <a:avLst/>
            </a:prstGeom>
          </p:spPr>
          <p:txBody>
            <a:bodyPr>
              <a:normAutofit fontScale="77500" lnSpcReduction="20000"/>
            </a:bodyPr>
            <a:lstStyle>
              <a:lvl1pPr marL="0" indent="0" algn="ctr" defTabSz="914400" rtl="0" eaLnBrk="1" latinLnBrk="0" hangingPunct="1">
                <a:lnSpc>
                  <a:spcPct val="150000"/>
                </a:lnSpc>
                <a:spcBef>
                  <a:spcPct val="20000"/>
                </a:spcBef>
                <a:buClrTx/>
                <a:buFont typeface="Wingdings" pitchFamily="2" charset="2"/>
                <a:buNone/>
                <a:defRPr sz="2000" i="1" kern="1200" baseline="0">
                  <a:solidFill>
                    <a:schemeClr val="tx1">
                      <a:lumMod val="65000"/>
                      <a:lumOff val="35000"/>
                    </a:schemeClr>
                  </a:solidFill>
                  <a:latin typeface="+mn-lt"/>
                  <a:ea typeface="+mn-ea"/>
                  <a:cs typeface="+mn-cs"/>
                </a:defRPr>
              </a:lvl1pPr>
              <a:lvl2pPr marL="457200" indent="0" algn="ctr" defTabSz="914400" rtl="0" eaLnBrk="1" latinLnBrk="0" hangingPunct="1">
                <a:spcBef>
                  <a:spcPct val="20000"/>
                </a:spcBef>
                <a:buClrTx/>
                <a:buFont typeface="Arial" pitchFamily="34" charset="0"/>
                <a:buNone/>
                <a:defRPr sz="1600" kern="12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4pPr>
              <a:lvl5pPr marL="1828800" indent="0" algn="ctr" defTabSz="914400" rtl="0" eaLnBrk="1" latinLnBrk="0" hangingPunct="1">
                <a:spcBef>
                  <a:spcPct val="20000"/>
                </a:spcBef>
                <a:buClrTx/>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Tx/>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Tx/>
                <a:buFont typeface="Arial" pitchFamily="34" charset="0"/>
                <a:buNone/>
                <a:defRPr sz="12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Tx/>
                <a:buFont typeface="Arial" pitchFamily="34" charset="0"/>
                <a:buNone/>
                <a:defRPr sz="1200" kern="1200">
                  <a:solidFill>
                    <a:schemeClr val="tx1">
                      <a:tint val="75000"/>
                    </a:schemeClr>
                  </a:solidFill>
                  <a:latin typeface="+mn-lt"/>
                  <a:ea typeface="+mn-ea"/>
                  <a:cs typeface="+mn-cs"/>
                </a:defRPr>
              </a:lvl9pPr>
            </a:lstStyle>
            <a:p>
              <a:pPr algn="l" fontAlgn="auto">
                <a:spcAft>
                  <a:spcPts val="0"/>
                </a:spcAft>
                <a:defRPr/>
              </a:pPr>
              <a:r>
                <a:rPr lang="en-US" altLang="en-US" sz="2900" b="1" dirty="0"/>
                <a:t>Khatib A. </a:t>
              </a:r>
              <a:r>
                <a:rPr lang="en-US" altLang="en-US" sz="2900" b="1" dirty="0" err="1"/>
                <a:t>Latief</a:t>
              </a:r>
              <a:endParaRPr lang="en-US" altLang="en-US" sz="2900" b="1" dirty="0"/>
            </a:p>
            <a:p>
              <a:pPr algn="l" fontAlgn="auto">
                <a:spcAft>
                  <a:spcPts val="0"/>
                </a:spcAft>
                <a:defRPr/>
              </a:pPr>
              <a:r>
                <a:rPr lang="en-US" altLang="en-US" b="1" dirty="0"/>
                <a:t>Email: </a:t>
              </a:r>
              <a:r>
                <a:rPr lang="en-US" altLang="en-US" b="1" dirty="0">
                  <a:hlinkClick r:id="rId2"/>
                </a:rPr>
                <a:t>kalatief@gmail.com</a:t>
              </a:r>
              <a:r>
                <a:rPr lang="en-US" altLang="en-US" b="1" dirty="0"/>
                <a:t>; khatibalatif@yahoo.com</a:t>
              </a:r>
            </a:p>
            <a:p>
              <a:pPr algn="l" fontAlgn="auto">
                <a:spcAft>
                  <a:spcPts val="0"/>
                </a:spcAft>
                <a:defRPr/>
              </a:pPr>
              <a:r>
                <a:rPr lang="en-US" altLang="en-US" b="1" dirty="0"/>
                <a:t>Twitter: @</a:t>
              </a:r>
              <a:r>
                <a:rPr lang="en-US" altLang="en-US" b="1" dirty="0" err="1"/>
                <a:t>khatibalatief</a:t>
              </a:r>
              <a:endParaRPr lang="en-US" altLang="en-US" b="1" dirty="0"/>
            </a:p>
            <a:p>
              <a:pPr algn="l" fontAlgn="auto">
                <a:spcAft>
                  <a:spcPts val="0"/>
                </a:spcAft>
                <a:defRPr/>
              </a:pPr>
              <a:r>
                <a:rPr lang="en-US" altLang="en-US" b="1" dirty="0"/>
                <a:t>	Khatib A. </a:t>
              </a:r>
              <a:r>
                <a:rPr lang="en-US" altLang="en-US" b="1" dirty="0" err="1"/>
                <a:t>Latief</a:t>
              </a:r>
              <a:endParaRPr lang="en-US" altLang="en-US" b="1" dirty="0"/>
            </a:p>
            <a:p>
              <a:pPr algn="l" fontAlgn="auto">
                <a:spcAft>
                  <a:spcPts val="0"/>
                </a:spcAft>
                <a:defRPr/>
              </a:pPr>
              <a:r>
                <a:rPr lang="en-US" altLang="en-US" b="1" dirty="0"/>
                <a:t>Mobile: +628 1168 3019</a:t>
              </a:r>
            </a:p>
            <a:p>
              <a:pPr algn="l" fontAlgn="auto">
                <a:spcAft>
                  <a:spcPts val="0"/>
                </a:spcAft>
                <a:defRPr/>
              </a:pPr>
              <a:endParaRPr lang="en-US" dirty="0"/>
            </a:p>
          </p:txBody>
        </p:sp>
        <p:pic>
          <p:nvPicPr>
            <p:cNvPr id="1126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4343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4427631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828800" y="457200"/>
            <a:ext cx="4267200" cy="944562"/>
          </a:xfrm>
        </p:spPr>
        <p:txBody>
          <a:bodyPr/>
          <a:lstStyle/>
          <a:p>
            <a:pPr eaLnBrk="1" fontAlgn="auto" hangingPunct="1">
              <a:spcAft>
                <a:spcPts val="0"/>
              </a:spcAft>
              <a:defRPr/>
            </a:pPr>
            <a:r>
              <a:rPr lang="en-US" dirty="0" err="1">
                <a:solidFill>
                  <a:schemeClr val="tx2">
                    <a:satMod val="130000"/>
                  </a:schemeClr>
                </a:solidFill>
                <a:effectLst/>
                <a:latin typeface="Times New Roman" pitchFamily="18" charset="0"/>
                <a:cs typeface="Times New Roman" pitchFamily="18" charset="0"/>
              </a:rPr>
              <a:t>Pengantar</a:t>
            </a:r>
            <a:endParaRPr lang="en-US" dirty="0">
              <a:solidFill>
                <a:schemeClr val="tx2">
                  <a:satMod val="130000"/>
                </a:schemeClr>
              </a:solidFill>
              <a:effectLst/>
              <a:latin typeface="Times New Roman" pitchFamily="18" charset="0"/>
              <a:cs typeface="Times New Roman" pitchFamily="18" charset="0"/>
            </a:endParaRPr>
          </a:p>
        </p:txBody>
      </p:sp>
      <p:sp>
        <p:nvSpPr>
          <p:cNvPr id="12291" name="Rectangle 3"/>
          <p:cNvSpPr>
            <a:spLocks noGrp="1" noChangeArrowheads="1"/>
          </p:cNvSpPr>
          <p:nvPr>
            <p:ph idx="1"/>
          </p:nvPr>
        </p:nvSpPr>
        <p:spPr>
          <a:xfrm>
            <a:off x="381000" y="1447800"/>
            <a:ext cx="8553450" cy="4800600"/>
          </a:xfrm>
        </p:spPr>
        <p:txBody>
          <a:bodyPr/>
          <a:lstStyle/>
          <a:p>
            <a:pPr marL="463550" lvl="1" indent="-457200">
              <a:buFont typeface="Wingdings" pitchFamily="2" charset="2"/>
              <a:buChar char="v"/>
            </a:pPr>
            <a:r>
              <a:rPr lang="en-US" dirty="0" err="1">
                <a:latin typeface="Times New Roman" pitchFamily="18" charset="0"/>
                <a:cs typeface="Times New Roman" pitchFamily="18" charset="0"/>
              </a:rPr>
              <a:t>Berkenaan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hubungan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lebih</a:t>
            </a:r>
            <a:r>
              <a:rPr lang="en-US" dirty="0">
                <a:latin typeface="Times New Roman" pitchFamily="18" charset="0"/>
                <a:cs typeface="Times New Roman" pitchFamily="18" charset="0"/>
              </a:rPr>
              <a:t> variable</a:t>
            </a:r>
          </a:p>
          <a:p>
            <a:pPr marL="463550" lvl="1" indent="-457200">
              <a:buFont typeface="Wingdings" pitchFamily="2" charset="2"/>
              <a:buChar char="v"/>
            </a:pPr>
            <a:r>
              <a:rPr lang="en-US" dirty="0" err="1">
                <a:latin typeface="Times New Roman" pitchFamily="18" charset="0"/>
                <a:cs typeface="Times New Roman" pitchFamily="18" charset="0"/>
              </a:rPr>
              <a:t>Sekurang-kurangnya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variabel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independen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dihubungkan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variabel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dependennya</a:t>
            </a:r>
            <a:endParaRPr lang="en-US" dirty="0">
              <a:latin typeface="Times New Roman" pitchFamily="18" charset="0"/>
              <a:cs typeface="Times New Roman" pitchFamily="18" charset="0"/>
            </a:endParaRPr>
          </a:p>
          <a:p>
            <a:pPr marL="463550" lvl="1" indent="-457200">
              <a:buFont typeface="Wingdings" pitchFamily="2" charset="2"/>
              <a:buChar char="v"/>
            </a:pP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korelasi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ganda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koefisien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korelasinya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dinyatakan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R.</a:t>
            </a:r>
          </a:p>
          <a:p>
            <a:pPr marL="463550" lvl="1" indent="-457200">
              <a:buFont typeface="Wingdings" pitchFamily="2" charset="2"/>
              <a:buChar char="v"/>
            </a:pPr>
            <a:r>
              <a:rPr lang="en-US" dirty="0" err="1">
                <a:latin typeface="Times New Roman" pitchFamily="18" charset="0"/>
                <a:cs typeface="Times New Roman" pitchFamily="18" charset="0"/>
              </a:rPr>
              <a:t>Analisis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Korelasi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Ganda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berfungsi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untuk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mencari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besar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hubungan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kontribusi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variabel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independen</a:t>
            </a:r>
            <a:r>
              <a:rPr lang="en-US" dirty="0">
                <a:latin typeface="Times New Roman" pitchFamily="18" charset="0"/>
                <a:cs typeface="Times New Roman" pitchFamily="18" charset="0"/>
              </a:rPr>
              <a:t> (X) </a:t>
            </a:r>
            <a:r>
              <a:rPr lang="en-US" dirty="0" err="1">
                <a:latin typeface="Times New Roman" pitchFamily="18" charset="0"/>
                <a:cs typeface="Times New Roman" pitchFamily="18" charset="0"/>
              </a:rPr>
              <a:t>atau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lebih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secara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simultan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bersama-sama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variable </a:t>
            </a:r>
            <a:r>
              <a:rPr lang="en-US" dirty="0" err="1">
                <a:latin typeface="Times New Roman" pitchFamily="18" charset="0"/>
                <a:cs typeface="Times New Roman" pitchFamily="18" charset="0"/>
              </a:rPr>
              <a:t>dependen</a:t>
            </a:r>
            <a:r>
              <a:rPr lang="en-US" dirty="0">
                <a:latin typeface="Times New Roman" pitchFamily="18" charset="0"/>
                <a:cs typeface="Times New Roman" pitchFamily="18" charset="0"/>
              </a:rPr>
              <a:t> (Y). </a:t>
            </a:r>
          </a:p>
          <a:p>
            <a:pPr marL="463550" lvl="1" indent="-457200">
              <a:buFont typeface="Wingdings" pitchFamily="2" charset="2"/>
              <a:buChar char="v"/>
            </a:pPr>
            <a:endParaRPr lang="en-US"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normAutofit/>
          </a:bodyPr>
          <a:lstStyle/>
          <a:p>
            <a:pPr>
              <a:defRPr/>
            </a:pPr>
            <a:fld id="{39BB36D8-2E19-4576-A08B-3057F54FDEC2}" type="slidenum">
              <a:rPr lang="en-US"/>
              <a:pPr>
                <a:defRPr/>
              </a:pPr>
              <a:t>33</a:t>
            </a:fld>
            <a:endParaRPr lang="en-US"/>
          </a:p>
        </p:txBody>
      </p:sp>
    </p:spTree>
    <p:extLst>
      <p:ext uri="{BB962C8B-B14F-4D97-AF65-F5344CB8AC3E}">
        <p14:creationId xmlns:p14="http://schemas.microsoft.com/office/powerpoint/2010/main" val="9357902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F5A6297D-DD52-41EE-B7EB-9AF09350F6F9}" type="slidenum">
              <a:rPr lang="en-US" sz="1400" smtClean="0">
                <a:latin typeface="Tahoma" pitchFamily="34" charset="0"/>
              </a:rPr>
              <a:pPr eaLnBrk="1" hangingPunct="1"/>
              <a:t>34</a:t>
            </a:fld>
            <a:endParaRPr lang="en-US" sz="1400">
              <a:latin typeface="Tahoma" pitchFamily="34" charset="0"/>
            </a:endParaRPr>
          </a:p>
        </p:txBody>
      </p:sp>
      <p:sp>
        <p:nvSpPr>
          <p:cNvPr id="26630" name="Rectangle 2"/>
          <p:cNvSpPr>
            <a:spLocks noGrp="1" noChangeArrowheads="1"/>
          </p:cNvSpPr>
          <p:nvPr>
            <p:ph type="title"/>
          </p:nvPr>
        </p:nvSpPr>
        <p:spPr>
          <a:xfrm>
            <a:off x="381000" y="762000"/>
            <a:ext cx="8763000" cy="762000"/>
          </a:xfrm>
        </p:spPr>
        <p:txBody>
          <a:bodyPr>
            <a:normAutofit fontScale="90000"/>
          </a:bodyPr>
          <a:lstStyle/>
          <a:p>
            <a:pPr algn="ctr" eaLnBrk="1" hangingPunct="1">
              <a:defRPr/>
            </a:pPr>
            <a:r>
              <a:rPr lang="en-US" sz="2400" b="1" dirty="0" err="1">
                <a:effectLst/>
              </a:rPr>
              <a:t>Bentuk</a:t>
            </a:r>
            <a:r>
              <a:rPr lang="en-US" sz="2400" b="1" dirty="0">
                <a:effectLst/>
              </a:rPr>
              <a:t> </a:t>
            </a:r>
            <a:r>
              <a:rPr lang="en-US" sz="2400" b="1" dirty="0" err="1">
                <a:effectLst/>
              </a:rPr>
              <a:t>Korelasi</a:t>
            </a:r>
            <a:r>
              <a:rPr lang="en-US" sz="2400" b="1" dirty="0">
                <a:effectLst/>
              </a:rPr>
              <a:t> </a:t>
            </a:r>
            <a:r>
              <a:rPr lang="en-US" sz="2400" b="1" dirty="0" err="1">
                <a:effectLst/>
              </a:rPr>
              <a:t>Ganda</a:t>
            </a:r>
            <a:r>
              <a:rPr lang="en-US" sz="2400" b="1" dirty="0">
                <a:effectLst/>
              </a:rPr>
              <a:t> </a:t>
            </a:r>
            <a:r>
              <a:rPr lang="en-US" sz="2400" b="1" dirty="0" err="1">
                <a:effectLst/>
              </a:rPr>
              <a:t>dua</a:t>
            </a:r>
            <a:r>
              <a:rPr lang="en-US" sz="2400" b="1" dirty="0">
                <a:effectLst/>
              </a:rPr>
              <a:t> </a:t>
            </a:r>
            <a:r>
              <a:rPr lang="en-US" sz="2400" b="1" dirty="0" err="1">
                <a:effectLst/>
              </a:rPr>
              <a:t>variabel</a:t>
            </a:r>
            <a:r>
              <a:rPr lang="en-US" sz="2400" b="1" dirty="0">
                <a:effectLst/>
              </a:rPr>
              <a:t> </a:t>
            </a:r>
            <a:r>
              <a:rPr lang="en-US" sz="2400" b="1" dirty="0" err="1">
                <a:effectLst/>
              </a:rPr>
              <a:t>independen</a:t>
            </a:r>
            <a:r>
              <a:rPr lang="en-US" sz="2400" b="1" dirty="0">
                <a:effectLst/>
              </a:rPr>
              <a:t> </a:t>
            </a:r>
            <a:r>
              <a:rPr lang="en-US" sz="2400" b="1" dirty="0" err="1">
                <a:effectLst/>
              </a:rPr>
              <a:t>dengan</a:t>
            </a:r>
            <a:br>
              <a:rPr lang="en-US" sz="2400" b="1" dirty="0">
                <a:effectLst/>
              </a:rPr>
            </a:br>
            <a:r>
              <a:rPr lang="en-US" sz="2400" b="1" dirty="0" err="1">
                <a:effectLst/>
              </a:rPr>
              <a:t>satu</a:t>
            </a:r>
            <a:r>
              <a:rPr lang="en-US" sz="2400" b="1" dirty="0">
                <a:effectLst/>
              </a:rPr>
              <a:t> </a:t>
            </a:r>
            <a:r>
              <a:rPr lang="en-US" sz="2400" b="1" dirty="0" err="1">
                <a:effectLst/>
              </a:rPr>
              <a:t>variabel</a:t>
            </a:r>
            <a:r>
              <a:rPr lang="en-US" sz="2400" b="1" dirty="0">
                <a:effectLst/>
              </a:rPr>
              <a:t> </a:t>
            </a:r>
            <a:r>
              <a:rPr lang="en-US" sz="2400" b="1" dirty="0" err="1">
                <a:effectLst/>
              </a:rPr>
              <a:t>dependen</a:t>
            </a:r>
            <a:endParaRPr lang="en-US" sz="2400" b="1" dirty="0">
              <a:effectLst/>
            </a:endParaRPr>
          </a:p>
        </p:txBody>
      </p:sp>
      <p:sp>
        <p:nvSpPr>
          <p:cNvPr id="13316" name="Line 9"/>
          <p:cNvSpPr>
            <a:spLocks noChangeShapeType="1"/>
          </p:cNvSpPr>
          <p:nvPr/>
        </p:nvSpPr>
        <p:spPr bwMode="auto">
          <a:xfrm flipV="1">
            <a:off x="3505200" y="4038600"/>
            <a:ext cx="3810000" cy="762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17" name="Text Box 12"/>
          <p:cNvSpPr txBox="1">
            <a:spLocks noChangeArrowheads="1"/>
          </p:cNvSpPr>
          <p:nvPr/>
        </p:nvSpPr>
        <p:spPr bwMode="auto">
          <a:xfrm>
            <a:off x="3917950" y="1785938"/>
            <a:ext cx="2982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400">
                <a:latin typeface="Tahoma" pitchFamily="34" charset="0"/>
              </a:rPr>
              <a:t>r</a:t>
            </a:r>
            <a:r>
              <a:rPr lang="en-US" sz="2400" baseline="-25000">
                <a:latin typeface="Tahoma" pitchFamily="34" charset="0"/>
              </a:rPr>
              <a:t>1</a:t>
            </a:r>
            <a:r>
              <a:rPr lang="en-US" sz="2400">
                <a:latin typeface="Tahoma" pitchFamily="34" charset="0"/>
              </a:rPr>
              <a:t> : korelasi X</a:t>
            </a:r>
            <a:r>
              <a:rPr lang="en-US" sz="2400" baseline="-25000">
                <a:latin typeface="Tahoma" pitchFamily="34" charset="0"/>
              </a:rPr>
              <a:t>1</a:t>
            </a:r>
            <a:r>
              <a:rPr lang="en-US" sz="2400">
                <a:latin typeface="Tahoma" pitchFamily="34" charset="0"/>
              </a:rPr>
              <a:t> dgn Y</a:t>
            </a:r>
          </a:p>
        </p:txBody>
      </p:sp>
      <p:sp>
        <p:nvSpPr>
          <p:cNvPr id="13318" name="Text Box 13"/>
          <p:cNvSpPr txBox="1">
            <a:spLocks noChangeArrowheads="1"/>
          </p:cNvSpPr>
          <p:nvPr/>
        </p:nvSpPr>
        <p:spPr bwMode="auto">
          <a:xfrm>
            <a:off x="3124200" y="6019800"/>
            <a:ext cx="44180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400">
                <a:latin typeface="Tahoma" pitchFamily="34" charset="0"/>
              </a:rPr>
              <a:t>R : korelasi X</a:t>
            </a:r>
            <a:r>
              <a:rPr lang="en-US" sz="2400" baseline="-25000">
                <a:latin typeface="Tahoma" pitchFamily="34" charset="0"/>
              </a:rPr>
              <a:t>1</a:t>
            </a:r>
            <a:r>
              <a:rPr lang="en-US" sz="2400">
                <a:latin typeface="Tahoma" pitchFamily="34" charset="0"/>
              </a:rPr>
              <a:t> dan X</a:t>
            </a:r>
            <a:r>
              <a:rPr lang="en-US" sz="2400" baseline="-25000">
                <a:latin typeface="Tahoma" pitchFamily="34" charset="0"/>
              </a:rPr>
              <a:t>2</a:t>
            </a:r>
            <a:r>
              <a:rPr lang="en-US" sz="2400">
                <a:latin typeface="Tahoma" pitchFamily="34" charset="0"/>
              </a:rPr>
              <a:t> dengan Y</a:t>
            </a:r>
          </a:p>
          <a:p>
            <a:pPr eaLnBrk="1" hangingPunct="1"/>
            <a:r>
              <a:rPr lang="en-US" sz="2400">
                <a:latin typeface="Tahoma" pitchFamily="34" charset="0"/>
              </a:rPr>
              <a:t>Tetapi  R </a:t>
            </a:r>
            <a:r>
              <a:rPr lang="en-US" sz="2400">
                <a:latin typeface="Tahoma" pitchFamily="34" charset="0"/>
                <a:cs typeface="Tahoma" pitchFamily="34" charset="0"/>
              </a:rPr>
              <a:t>≠ r</a:t>
            </a:r>
            <a:r>
              <a:rPr lang="en-US" sz="2400" baseline="-25000">
                <a:latin typeface="Tahoma" pitchFamily="34" charset="0"/>
                <a:cs typeface="Tahoma" pitchFamily="34" charset="0"/>
              </a:rPr>
              <a:t>1</a:t>
            </a:r>
            <a:r>
              <a:rPr lang="en-US" sz="2400">
                <a:latin typeface="Tahoma" pitchFamily="34" charset="0"/>
                <a:cs typeface="Tahoma" pitchFamily="34" charset="0"/>
              </a:rPr>
              <a:t> + r</a:t>
            </a:r>
            <a:r>
              <a:rPr lang="en-US" sz="2400" baseline="-25000">
                <a:latin typeface="Tahoma" pitchFamily="34" charset="0"/>
                <a:cs typeface="Tahoma" pitchFamily="34" charset="0"/>
              </a:rPr>
              <a:t>2</a:t>
            </a:r>
          </a:p>
        </p:txBody>
      </p:sp>
      <p:sp>
        <p:nvSpPr>
          <p:cNvPr id="13319" name="Text Box 14"/>
          <p:cNvSpPr txBox="1">
            <a:spLocks noChangeArrowheads="1"/>
          </p:cNvSpPr>
          <p:nvPr/>
        </p:nvSpPr>
        <p:spPr bwMode="auto">
          <a:xfrm>
            <a:off x="3951288" y="2438400"/>
            <a:ext cx="29829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400">
                <a:latin typeface="Tahoma" pitchFamily="34" charset="0"/>
              </a:rPr>
              <a:t>r</a:t>
            </a:r>
            <a:r>
              <a:rPr lang="en-US" sz="2400" baseline="-25000">
                <a:latin typeface="Tahoma" pitchFamily="34" charset="0"/>
              </a:rPr>
              <a:t>2</a:t>
            </a:r>
            <a:r>
              <a:rPr lang="en-US" sz="2400">
                <a:latin typeface="Tahoma" pitchFamily="34" charset="0"/>
              </a:rPr>
              <a:t> : korelasi X</a:t>
            </a:r>
            <a:r>
              <a:rPr lang="en-US" sz="2400" baseline="-25000">
                <a:latin typeface="Tahoma" pitchFamily="34" charset="0"/>
              </a:rPr>
              <a:t>2</a:t>
            </a:r>
            <a:r>
              <a:rPr lang="en-US" sz="2400">
                <a:latin typeface="Tahoma" pitchFamily="34" charset="0"/>
              </a:rPr>
              <a:t> dgn Y</a:t>
            </a:r>
          </a:p>
        </p:txBody>
      </p:sp>
      <p:grpSp>
        <p:nvGrpSpPr>
          <p:cNvPr id="13320" name="Group 6"/>
          <p:cNvGrpSpPr>
            <a:grpSpLocks/>
          </p:cNvGrpSpPr>
          <p:nvPr/>
        </p:nvGrpSpPr>
        <p:grpSpPr bwMode="auto">
          <a:xfrm>
            <a:off x="1447800" y="2514600"/>
            <a:ext cx="6781800" cy="3276600"/>
            <a:chOff x="1447800" y="2514600"/>
            <a:chExt cx="6781800" cy="3276600"/>
          </a:xfrm>
          <a:solidFill>
            <a:srgbClr val="FFC000"/>
          </a:solidFill>
        </p:grpSpPr>
        <p:sp>
          <p:nvSpPr>
            <p:cNvPr id="13321" name="Rectangle 6"/>
            <p:cNvSpPr>
              <a:spLocks noChangeArrowheads="1"/>
            </p:cNvSpPr>
            <p:nvPr/>
          </p:nvSpPr>
          <p:spPr bwMode="auto">
            <a:xfrm>
              <a:off x="7315200" y="3581400"/>
              <a:ext cx="914400" cy="914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500" b="1">
                  <a:latin typeface="Times New Roman" pitchFamily="18" charset="0"/>
                  <a:cs typeface="Times New Roman" pitchFamily="18" charset="0"/>
                </a:rPr>
                <a:t>Y</a:t>
              </a:r>
            </a:p>
          </p:txBody>
        </p:sp>
        <p:sp>
          <p:nvSpPr>
            <p:cNvPr id="13322" name="Rectangle 5"/>
            <p:cNvSpPr>
              <a:spLocks noChangeArrowheads="1"/>
            </p:cNvSpPr>
            <p:nvPr/>
          </p:nvSpPr>
          <p:spPr bwMode="auto">
            <a:xfrm>
              <a:off x="1447800" y="4876800"/>
              <a:ext cx="914400" cy="914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500" b="1">
                  <a:latin typeface="Times New Roman" pitchFamily="18" charset="0"/>
                  <a:cs typeface="Times New Roman" pitchFamily="18" charset="0"/>
                </a:rPr>
                <a:t>X</a:t>
              </a:r>
              <a:r>
                <a:rPr lang="en-US" sz="2500" b="1" baseline="-25000">
                  <a:latin typeface="Times New Roman" pitchFamily="18" charset="0"/>
                  <a:cs typeface="Times New Roman" pitchFamily="18" charset="0"/>
                </a:rPr>
                <a:t>2</a:t>
              </a:r>
            </a:p>
          </p:txBody>
        </p:sp>
        <p:sp>
          <p:nvSpPr>
            <p:cNvPr id="13323" name="Rectangle 4"/>
            <p:cNvSpPr>
              <a:spLocks noChangeArrowheads="1"/>
            </p:cNvSpPr>
            <p:nvPr/>
          </p:nvSpPr>
          <p:spPr bwMode="auto">
            <a:xfrm>
              <a:off x="1447800" y="2514600"/>
              <a:ext cx="914400" cy="914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500" b="1">
                  <a:latin typeface="Times New Roman" pitchFamily="18" charset="0"/>
                  <a:cs typeface="Times New Roman" pitchFamily="18" charset="0"/>
                </a:rPr>
                <a:t>X</a:t>
              </a:r>
              <a:r>
                <a:rPr lang="en-US" sz="2500" baseline="-25000">
                  <a:latin typeface="Times New Roman" pitchFamily="18" charset="0"/>
                  <a:cs typeface="Times New Roman" pitchFamily="18" charset="0"/>
                </a:rPr>
                <a:t>1</a:t>
              </a:r>
            </a:p>
          </p:txBody>
        </p:sp>
        <p:sp>
          <p:nvSpPr>
            <p:cNvPr id="13324" name="Line 7"/>
            <p:cNvSpPr>
              <a:spLocks noChangeShapeType="1"/>
            </p:cNvSpPr>
            <p:nvPr/>
          </p:nvSpPr>
          <p:spPr bwMode="auto">
            <a:xfrm>
              <a:off x="2362200" y="2971800"/>
              <a:ext cx="4953000" cy="990600"/>
            </a:xfrm>
            <a:prstGeom prst="line">
              <a:avLst/>
            </a:prstGeom>
            <a:grpFill/>
            <a:ln w="9525">
              <a:solidFill>
                <a:schemeClr val="tx1"/>
              </a:solidFill>
              <a:miter lim="800000"/>
              <a:headEnd/>
              <a:tailEnd type="triangle" w="med" len="med"/>
            </a:ln>
            <a:extLst/>
          </p:spPr>
          <p:txBody>
            <a:bodyPr wrap="none"/>
            <a:lstStyle/>
            <a:p>
              <a:endParaRPr lang="en-US"/>
            </a:p>
          </p:txBody>
        </p:sp>
        <p:sp>
          <p:nvSpPr>
            <p:cNvPr id="13325" name="Line 8"/>
            <p:cNvSpPr>
              <a:spLocks noChangeShapeType="1"/>
            </p:cNvSpPr>
            <p:nvPr/>
          </p:nvSpPr>
          <p:spPr bwMode="auto">
            <a:xfrm flipV="1">
              <a:off x="2286000" y="4191000"/>
              <a:ext cx="5029200" cy="1447800"/>
            </a:xfrm>
            <a:prstGeom prst="line">
              <a:avLst/>
            </a:prstGeom>
            <a:grpFill/>
            <a:ln w="9525">
              <a:solidFill>
                <a:schemeClr val="tx1"/>
              </a:solidFill>
              <a:miter lim="800000"/>
              <a:headEnd/>
              <a:tailEnd type="triangle" w="med" len="med"/>
            </a:ln>
            <a:extLst/>
          </p:spPr>
          <p:txBody>
            <a:bodyPr wrap="none"/>
            <a:lstStyle/>
            <a:p>
              <a:endParaRPr lang="en-US"/>
            </a:p>
          </p:txBody>
        </p:sp>
        <p:sp>
          <p:nvSpPr>
            <p:cNvPr id="13326" name="Line 10"/>
            <p:cNvSpPr>
              <a:spLocks noChangeShapeType="1"/>
            </p:cNvSpPr>
            <p:nvPr/>
          </p:nvSpPr>
          <p:spPr bwMode="auto">
            <a:xfrm>
              <a:off x="2362200" y="3429000"/>
              <a:ext cx="1219200" cy="685800"/>
            </a:xfrm>
            <a:prstGeom prst="line">
              <a:avLst/>
            </a:prstGeom>
            <a:grpFill/>
            <a:ln w="9525">
              <a:solidFill>
                <a:schemeClr val="tx1"/>
              </a:solidFill>
              <a:miter lim="800000"/>
              <a:headEnd/>
              <a:tailEnd/>
            </a:ln>
            <a:extLst/>
          </p:spPr>
          <p:txBody>
            <a:bodyPr wrap="none"/>
            <a:lstStyle/>
            <a:p>
              <a:endParaRPr lang="en-US"/>
            </a:p>
          </p:txBody>
        </p:sp>
        <p:sp>
          <p:nvSpPr>
            <p:cNvPr id="13327" name="Line 11"/>
            <p:cNvSpPr>
              <a:spLocks noChangeShapeType="1"/>
            </p:cNvSpPr>
            <p:nvPr/>
          </p:nvSpPr>
          <p:spPr bwMode="auto">
            <a:xfrm flipV="1">
              <a:off x="2362200" y="4114800"/>
              <a:ext cx="1143000" cy="762000"/>
            </a:xfrm>
            <a:prstGeom prst="line">
              <a:avLst/>
            </a:prstGeom>
            <a:grpFill/>
            <a:ln w="9525">
              <a:solidFill>
                <a:schemeClr val="tx1"/>
              </a:solidFill>
              <a:miter lim="800000"/>
              <a:headEnd/>
              <a:tailEnd/>
            </a:ln>
            <a:extLst/>
          </p:spPr>
          <p:txBody>
            <a:bodyPr wrap="none"/>
            <a:lstStyle/>
            <a:p>
              <a:endParaRPr lang="en-US"/>
            </a:p>
          </p:txBody>
        </p:sp>
        <p:sp>
          <p:nvSpPr>
            <p:cNvPr id="2" name="Oval 1"/>
            <p:cNvSpPr/>
            <p:nvPr/>
          </p:nvSpPr>
          <p:spPr>
            <a:xfrm>
              <a:off x="4495800" y="3124200"/>
              <a:ext cx="609600" cy="2514600"/>
            </a:xfrm>
            <a:prstGeom prst="ellipse">
              <a:avLst/>
            </a:prstGeom>
            <a:grpFill/>
            <a:ln>
              <a:solidFill>
                <a:schemeClr val="tx1"/>
              </a:solidFill>
            </a:ln>
            <a:scene3d>
              <a:camera prst="isometricOffAxis1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29" name="TextBox 2"/>
            <p:cNvSpPr txBox="1">
              <a:spLocks noChangeArrowheads="1"/>
            </p:cNvSpPr>
            <p:nvPr/>
          </p:nvSpPr>
          <p:spPr bwMode="auto">
            <a:xfrm>
              <a:off x="3581400" y="3713946"/>
              <a:ext cx="533400" cy="4770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500" b="1">
                  <a:latin typeface="Times New Roman" pitchFamily="18" charset="0"/>
                  <a:cs typeface="Times New Roman" pitchFamily="18" charset="0"/>
                </a:rPr>
                <a:t>R</a:t>
              </a:r>
            </a:p>
          </p:txBody>
        </p:sp>
        <p:sp>
          <p:nvSpPr>
            <p:cNvPr id="13330" name="TextBox 3"/>
            <p:cNvSpPr txBox="1">
              <a:spLocks noChangeArrowheads="1"/>
            </p:cNvSpPr>
            <p:nvPr/>
          </p:nvSpPr>
          <p:spPr bwMode="auto">
            <a:xfrm>
              <a:off x="4838700" y="3048000"/>
              <a:ext cx="494506" cy="4770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500">
                  <a:latin typeface="Times New Roman" pitchFamily="18" charset="0"/>
                  <a:cs typeface="Times New Roman" pitchFamily="18" charset="0"/>
                </a:rPr>
                <a:t>r</a:t>
              </a:r>
              <a:r>
                <a:rPr lang="en-US" sz="2500" baseline="-25000">
                  <a:latin typeface="Times New Roman" pitchFamily="18" charset="0"/>
                  <a:cs typeface="Times New Roman" pitchFamily="18" charset="0"/>
                </a:rPr>
                <a:t>1</a:t>
              </a:r>
            </a:p>
          </p:txBody>
        </p:sp>
        <p:sp>
          <p:nvSpPr>
            <p:cNvPr id="13331" name="TextBox 4"/>
            <p:cNvSpPr txBox="1">
              <a:spLocks noChangeArrowheads="1"/>
            </p:cNvSpPr>
            <p:nvPr/>
          </p:nvSpPr>
          <p:spPr bwMode="auto">
            <a:xfrm>
              <a:off x="5029200" y="4724400"/>
              <a:ext cx="476647" cy="4770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500">
                  <a:latin typeface="Times New Roman" pitchFamily="18" charset="0"/>
                  <a:cs typeface="Times New Roman" pitchFamily="18" charset="0"/>
                </a:rPr>
                <a:t>r</a:t>
              </a:r>
              <a:r>
                <a:rPr lang="en-US" sz="2500" baseline="-25000">
                  <a:latin typeface="Times New Roman" pitchFamily="18" charset="0"/>
                  <a:cs typeface="Times New Roman" pitchFamily="18" charset="0"/>
                </a:rPr>
                <a:t>2</a:t>
              </a:r>
            </a:p>
          </p:txBody>
        </p:sp>
      </p:grpSp>
    </p:spTree>
    <p:extLst>
      <p:ext uri="{BB962C8B-B14F-4D97-AF65-F5344CB8AC3E}">
        <p14:creationId xmlns:p14="http://schemas.microsoft.com/office/powerpoint/2010/main" val="18886947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790E1C4B-F1E9-4BED-9DC8-9C7F8D059FAA}" type="slidenum">
              <a:rPr lang="en-US" sz="1400" smtClean="0">
                <a:latin typeface="Tahoma" pitchFamily="34" charset="0"/>
              </a:rPr>
              <a:pPr eaLnBrk="1" hangingPunct="1"/>
              <a:t>35</a:t>
            </a:fld>
            <a:endParaRPr lang="en-US" sz="1400">
              <a:latin typeface="Tahoma" pitchFamily="34" charset="0"/>
            </a:endParaRPr>
          </a:p>
        </p:txBody>
      </p:sp>
      <p:sp>
        <p:nvSpPr>
          <p:cNvPr id="26630" name="Rectangle 2"/>
          <p:cNvSpPr>
            <a:spLocks noGrp="1" noChangeArrowheads="1"/>
          </p:cNvSpPr>
          <p:nvPr>
            <p:ph type="title"/>
          </p:nvPr>
        </p:nvSpPr>
        <p:spPr>
          <a:xfrm>
            <a:off x="1143000" y="381000"/>
            <a:ext cx="7239000" cy="838200"/>
          </a:xfrm>
        </p:spPr>
        <p:txBody>
          <a:bodyPr>
            <a:normAutofit fontScale="90000"/>
          </a:bodyPr>
          <a:lstStyle/>
          <a:p>
            <a:pPr algn="ctr" eaLnBrk="1" hangingPunct="1">
              <a:defRPr/>
            </a:pPr>
            <a:r>
              <a:rPr lang="en-US" sz="2500" b="1" dirty="0" err="1">
                <a:effectLst/>
              </a:rPr>
              <a:t>Bentuk</a:t>
            </a:r>
            <a:r>
              <a:rPr lang="en-US" sz="2500" b="1" dirty="0">
                <a:effectLst/>
              </a:rPr>
              <a:t> </a:t>
            </a:r>
            <a:r>
              <a:rPr lang="en-US" sz="2500" b="1" dirty="0" err="1">
                <a:effectLst/>
              </a:rPr>
              <a:t>Korelasi</a:t>
            </a:r>
            <a:r>
              <a:rPr lang="en-US" sz="2500" b="1" dirty="0">
                <a:effectLst/>
              </a:rPr>
              <a:t> </a:t>
            </a:r>
            <a:r>
              <a:rPr lang="en-US" sz="2500" b="1" dirty="0" err="1">
                <a:effectLst/>
              </a:rPr>
              <a:t>Ganda</a:t>
            </a:r>
            <a:r>
              <a:rPr lang="en-US" sz="2500" b="1" dirty="0">
                <a:effectLst/>
              </a:rPr>
              <a:t> </a:t>
            </a:r>
            <a:r>
              <a:rPr lang="en-US" sz="2500" b="1" dirty="0" err="1">
                <a:effectLst/>
              </a:rPr>
              <a:t>tiga</a:t>
            </a:r>
            <a:r>
              <a:rPr lang="en-US" sz="2500" b="1" dirty="0">
                <a:effectLst/>
              </a:rPr>
              <a:t> </a:t>
            </a:r>
            <a:r>
              <a:rPr lang="en-US" sz="2500" b="1" dirty="0" err="1">
                <a:effectLst/>
              </a:rPr>
              <a:t>variabel</a:t>
            </a:r>
            <a:r>
              <a:rPr lang="en-US" sz="2500" b="1" dirty="0">
                <a:effectLst/>
              </a:rPr>
              <a:t> </a:t>
            </a:r>
            <a:r>
              <a:rPr lang="en-US" sz="2500" b="1" dirty="0" err="1">
                <a:effectLst/>
              </a:rPr>
              <a:t>independen</a:t>
            </a:r>
            <a:r>
              <a:rPr lang="en-US" sz="2500" b="1" dirty="0">
                <a:effectLst/>
              </a:rPr>
              <a:t> </a:t>
            </a:r>
            <a:br>
              <a:rPr lang="en-US" sz="2500" b="1" dirty="0">
                <a:effectLst/>
              </a:rPr>
            </a:br>
            <a:r>
              <a:rPr lang="en-US" sz="2500" b="1" dirty="0" err="1">
                <a:effectLst/>
              </a:rPr>
              <a:t>dengan</a:t>
            </a:r>
            <a:r>
              <a:rPr lang="en-US" sz="2500" b="1" dirty="0">
                <a:effectLst/>
              </a:rPr>
              <a:t> </a:t>
            </a:r>
            <a:r>
              <a:rPr lang="en-US" sz="2500" b="1" dirty="0" err="1">
                <a:effectLst/>
              </a:rPr>
              <a:t>satu</a:t>
            </a:r>
            <a:r>
              <a:rPr lang="en-US" sz="2500" b="1" dirty="0">
                <a:effectLst/>
              </a:rPr>
              <a:t> </a:t>
            </a:r>
            <a:r>
              <a:rPr lang="en-US" sz="2500" b="1" dirty="0" err="1">
                <a:effectLst/>
              </a:rPr>
              <a:t>variabel</a:t>
            </a:r>
            <a:r>
              <a:rPr lang="en-US" sz="2500" b="1" dirty="0">
                <a:effectLst/>
              </a:rPr>
              <a:t> </a:t>
            </a:r>
            <a:r>
              <a:rPr lang="en-US" sz="2500" b="1" dirty="0" err="1">
                <a:effectLst/>
              </a:rPr>
              <a:t>dependen</a:t>
            </a:r>
            <a:endParaRPr lang="en-US" sz="2500" b="1" dirty="0">
              <a:effectLst/>
            </a:endParaRPr>
          </a:p>
        </p:txBody>
      </p:sp>
      <p:sp>
        <p:nvSpPr>
          <p:cNvPr id="14340" name="Line 9"/>
          <p:cNvSpPr>
            <a:spLocks noChangeShapeType="1"/>
          </p:cNvSpPr>
          <p:nvPr/>
        </p:nvSpPr>
        <p:spPr bwMode="auto">
          <a:xfrm flipV="1">
            <a:off x="3048000" y="4267200"/>
            <a:ext cx="3810000" cy="762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41" name="Text Box 12"/>
          <p:cNvSpPr txBox="1">
            <a:spLocks noChangeArrowheads="1"/>
          </p:cNvSpPr>
          <p:nvPr/>
        </p:nvSpPr>
        <p:spPr bwMode="auto">
          <a:xfrm>
            <a:off x="3886200" y="1566863"/>
            <a:ext cx="35020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400">
                <a:latin typeface="Tahoma" pitchFamily="34" charset="0"/>
              </a:rPr>
              <a:t>r</a:t>
            </a:r>
            <a:r>
              <a:rPr lang="en-US" sz="2400" baseline="-25000">
                <a:latin typeface="Tahoma" pitchFamily="34" charset="0"/>
              </a:rPr>
              <a:t>1</a:t>
            </a:r>
            <a:r>
              <a:rPr lang="en-US" sz="2400">
                <a:latin typeface="Tahoma" pitchFamily="34" charset="0"/>
              </a:rPr>
              <a:t> : korelasi X</a:t>
            </a:r>
            <a:r>
              <a:rPr lang="en-US" sz="2400" baseline="-25000">
                <a:latin typeface="Tahoma" pitchFamily="34" charset="0"/>
              </a:rPr>
              <a:t>1</a:t>
            </a:r>
            <a:r>
              <a:rPr lang="en-US" sz="2400">
                <a:latin typeface="Tahoma" pitchFamily="34" charset="0"/>
              </a:rPr>
              <a:t> dengan Y</a:t>
            </a:r>
          </a:p>
          <a:p>
            <a:pPr eaLnBrk="1" hangingPunct="1"/>
            <a:r>
              <a:rPr lang="en-US" sz="2400">
                <a:latin typeface="Tahoma" pitchFamily="34" charset="0"/>
              </a:rPr>
              <a:t>r</a:t>
            </a:r>
            <a:r>
              <a:rPr lang="en-US" sz="2400" baseline="-25000">
                <a:latin typeface="Tahoma" pitchFamily="34" charset="0"/>
              </a:rPr>
              <a:t>2</a:t>
            </a:r>
            <a:r>
              <a:rPr lang="en-US" sz="2400">
                <a:latin typeface="Tahoma" pitchFamily="34" charset="0"/>
              </a:rPr>
              <a:t> : korelasi X</a:t>
            </a:r>
            <a:r>
              <a:rPr lang="en-US" sz="2400" baseline="-25000">
                <a:latin typeface="Tahoma" pitchFamily="34" charset="0"/>
              </a:rPr>
              <a:t>2</a:t>
            </a:r>
            <a:r>
              <a:rPr lang="en-US" sz="2400">
                <a:latin typeface="Tahoma" pitchFamily="34" charset="0"/>
              </a:rPr>
              <a:t> dengan Y</a:t>
            </a:r>
          </a:p>
          <a:p>
            <a:pPr eaLnBrk="1" hangingPunct="1"/>
            <a:r>
              <a:rPr lang="en-US" sz="2400">
                <a:latin typeface="Tahoma" pitchFamily="34" charset="0"/>
              </a:rPr>
              <a:t>r</a:t>
            </a:r>
            <a:r>
              <a:rPr lang="en-US" sz="2400" baseline="-25000">
                <a:latin typeface="Tahoma" pitchFamily="34" charset="0"/>
              </a:rPr>
              <a:t>3</a:t>
            </a:r>
            <a:r>
              <a:rPr lang="en-US" sz="2400">
                <a:latin typeface="Tahoma" pitchFamily="34" charset="0"/>
              </a:rPr>
              <a:t> : korelasi X</a:t>
            </a:r>
            <a:r>
              <a:rPr lang="en-US" sz="2400" baseline="-25000">
                <a:latin typeface="Tahoma" pitchFamily="34" charset="0"/>
              </a:rPr>
              <a:t>3</a:t>
            </a:r>
            <a:r>
              <a:rPr lang="en-US" sz="2400">
                <a:latin typeface="Tahoma" pitchFamily="34" charset="0"/>
              </a:rPr>
              <a:t> dengan Y</a:t>
            </a:r>
          </a:p>
        </p:txBody>
      </p:sp>
      <p:sp>
        <p:nvSpPr>
          <p:cNvPr id="14342" name="Text Box 13"/>
          <p:cNvSpPr txBox="1">
            <a:spLocks noChangeArrowheads="1"/>
          </p:cNvSpPr>
          <p:nvPr/>
        </p:nvSpPr>
        <p:spPr bwMode="auto">
          <a:xfrm>
            <a:off x="3124200" y="5943600"/>
            <a:ext cx="50847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400">
                <a:latin typeface="Tahoma" pitchFamily="34" charset="0"/>
              </a:rPr>
              <a:t>R : korelasi X</a:t>
            </a:r>
            <a:r>
              <a:rPr lang="en-US" sz="2400" baseline="-25000">
                <a:latin typeface="Tahoma" pitchFamily="34" charset="0"/>
              </a:rPr>
              <a:t>1</a:t>
            </a:r>
            <a:r>
              <a:rPr lang="en-US" sz="2400">
                <a:latin typeface="Tahoma" pitchFamily="34" charset="0"/>
              </a:rPr>
              <a:t>, X</a:t>
            </a:r>
            <a:r>
              <a:rPr lang="en-US" sz="2400" baseline="-25000">
                <a:latin typeface="Tahoma" pitchFamily="34" charset="0"/>
              </a:rPr>
              <a:t>2</a:t>
            </a:r>
            <a:r>
              <a:rPr lang="en-US" sz="2400">
                <a:latin typeface="Tahoma" pitchFamily="34" charset="0"/>
              </a:rPr>
              <a:t>, dan X</a:t>
            </a:r>
            <a:r>
              <a:rPr lang="en-US" sz="2400" baseline="-25000">
                <a:latin typeface="Tahoma" pitchFamily="34" charset="0"/>
              </a:rPr>
              <a:t>3</a:t>
            </a:r>
            <a:r>
              <a:rPr lang="en-US" sz="2400">
                <a:latin typeface="Tahoma" pitchFamily="34" charset="0"/>
              </a:rPr>
              <a:t> dengan Y</a:t>
            </a:r>
          </a:p>
          <a:p>
            <a:pPr eaLnBrk="1" hangingPunct="1"/>
            <a:r>
              <a:rPr lang="en-US" sz="2400">
                <a:latin typeface="Tahoma" pitchFamily="34" charset="0"/>
              </a:rPr>
              <a:t>Tetapi  R </a:t>
            </a:r>
            <a:r>
              <a:rPr lang="en-US" sz="2400">
                <a:latin typeface="Tahoma" pitchFamily="34" charset="0"/>
                <a:cs typeface="Tahoma" pitchFamily="34" charset="0"/>
              </a:rPr>
              <a:t>≠ r</a:t>
            </a:r>
            <a:r>
              <a:rPr lang="en-US" sz="2400" baseline="-25000">
                <a:latin typeface="Tahoma" pitchFamily="34" charset="0"/>
                <a:cs typeface="Tahoma" pitchFamily="34" charset="0"/>
              </a:rPr>
              <a:t>1</a:t>
            </a:r>
            <a:r>
              <a:rPr lang="en-US" sz="2400">
                <a:latin typeface="Tahoma" pitchFamily="34" charset="0"/>
                <a:cs typeface="Tahoma" pitchFamily="34" charset="0"/>
              </a:rPr>
              <a:t> + r</a:t>
            </a:r>
            <a:r>
              <a:rPr lang="en-US" sz="2400" baseline="-25000">
                <a:latin typeface="Tahoma" pitchFamily="34" charset="0"/>
                <a:cs typeface="Tahoma" pitchFamily="34" charset="0"/>
              </a:rPr>
              <a:t>2</a:t>
            </a:r>
            <a:r>
              <a:rPr lang="en-US" sz="2400">
                <a:latin typeface="Tahoma" pitchFamily="34" charset="0"/>
                <a:cs typeface="Tahoma" pitchFamily="34" charset="0"/>
              </a:rPr>
              <a:t>+r3</a:t>
            </a:r>
          </a:p>
        </p:txBody>
      </p:sp>
      <p:grpSp>
        <p:nvGrpSpPr>
          <p:cNvPr id="14343" name="Group 3"/>
          <p:cNvGrpSpPr>
            <a:grpSpLocks/>
          </p:cNvGrpSpPr>
          <p:nvPr/>
        </p:nvGrpSpPr>
        <p:grpSpPr bwMode="auto">
          <a:xfrm>
            <a:off x="533400" y="2743200"/>
            <a:ext cx="7239000" cy="3276600"/>
            <a:chOff x="990600" y="2514600"/>
            <a:chExt cx="7239000" cy="3276600"/>
          </a:xfrm>
        </p:grpSpPr>
        <p:sp>
          <p:nvSpPr>
            <p:cNvPr id="3" name="Oval 2"/>
            <p:cNvSpPr/>
            <p:nvPr/>
          </p:nvSpPr>
          <p:spPr>
            <a:xfrm>
              <a:off x="990600" y="2895600"/>
              <a:ext cx="1752600" cy="2743200"/>
            </a:xfrm>
            <a:prstGeom prst="ellipse">
              <a:avLst/>
            </a:prstGeom>
            <a:solidFill>
              <a:schemeClr val="accent2">
                <a:lumMod val="20000"/>
                <a:lumOff val="80000"/>
                <a:alpha val="46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45" name="Rectangle 6"/>
            <p:cNvSpPr>
              <a:spLocks noChangeArrowheads="1"/>
            </p:cNvSpPr>
            <p:nvPr/>
          </p:nvSpPr>
          <p:spPr bwMode="auto">
            <a:xfrm>
              <a:off x="7315200" y="3581400"/>
              <a:ext cx="914400" cy="914400"/>
            </a:xfrm>
            <a:prstGeom prst="rect">
              <a:avLst/>
            </a:prstGeom>
            <a:solidFill>
              <a:srgbClr val="15FF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500" b="1">
                  <a:latin typeface="Times New Roman" pitchFamily="18" charset="0"/>
                  <a:cs typeface="Times New Roman" pitchFamily="18" charset="0"/>
                </a:rPr>
                <a:t>Y</a:t>
              </a:r>
            </a:p>
          </p:txBody>
        </p:sp>
        <p:sp>
          <p:nvSpPr>
            <p:cNvPr id="14346" name="Rectangle 5"/>
            <p:cNvSpPr>
              <a:spLocks noChangeArrowheads="1"/>
            </p:cNvSpPr>
            <p:nvPr/>
          </p:nvSpPr>
          <p:spPr bwMode="auto">
            <a:xfrm>
              <a:off x="1447800" y="4876800"/>
              <a:ext cx="914400" cy="914400"/>
            </a:xfrm>
            <a:prstGeom prst="rect">
              <a:avLst/>
            </a:prstGeom>
            <a:solidFill>
              <a:srgbClr val="15FF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500" b="1">
                  <a:latin typeface="Times New Roman" pitchFamily="18" charset="0"/>
                  <a:cs typeface="Times New Roman" pitchFamily="18" charset="0"/>
                </a:rPr>
                <a:t>X</a:t>
              </a:r>
              <a:r>
                <a:rPr lang="en-US" sz="2500" b="1" baseline="-25000">
                  <a:latin typeface="Times New Roman" pitchFamily="18" charset="0"/>
                  <a:cs typeface="Times New Roman" pitchFamily="18" charset="0"/>
                </a:rPr>
                <a:t>3</a:t>
              </a:r>
            </a:p>
          </p:txBody>
        </p:sp>
        <p:sp>
          <p:nvSpPr>
            <p:cNvPr id="14347" name="Rectangle 4"/>
            <p:cNvSpPr>
              <a:spLocks noChangeArrowheads="1"/>
            </p:cNvSpPr>
            <p:nvPr/>
          </p:nvSpPr>
          <p:spPr bwMode="auto">
            <a:xfrm>
              <a:off x="1447800" y="2514600"/>
              <a:ext cx="914400" cy="914400"/>
            </a:xfrm>
            <a:prstGeom prst="rect">
              <a:avLst/>
            </a:prstGeom>
            <a:solidFill>
              <a:srgbClr val="15FF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500" b="1">
                  <a:latin typeface="Times New Roman" pitchFamily="18" charset="0"/>
                  <a:cs typeface="Times New Roman" pitchFamily="18" charset="0"/>
                </a:rPr>
                <a:t>X</a:t>
              </a:r>
              <a:r>
                <a:rPr lang="en-US" sz="2500" baseline="-25000">
                  <a:latin typeface="Times New Roman" pitchFamily="18" charset="0"/>
                  <a:cs typeface="Times New Roman" pitchFamily="18" charset="0"/>
                </a:rPr>
                <a:t>1</a:t>
              </a:r>
            </a:p>
          </p:txBody>
        </p:sp>
        <p:sp>
          <p:nvSpPr>
            <p:cNvPr id="14348" name="Line 7"/>
            <p:cNvSpPr>
              <a:spLocks noChangeShapeType="1"/>
            </p:cNvSpPr>
            <p:nvPr/>
          </p:nvSpPr>
          <p:spPr bwMode="auto">
            <a:xfrm>
              <a:off x="2362200" y="2971800"/>
              <a:ext cx="4953000" cy="9906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49" name="Line 8"/>
            <p:cNvSpPr>
              <a:spLocks noChangeShapeType="1"/>
            </p:cNvSpPr>
            <p:nvPr/>
          </p:nvSpPr>
          <p:spPr bwMode="auto">
            <a:xfrm flipV="1">
              <a:off x="2286000" y="4191000"/>
              <a:ext cx="5029200" cy="14478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350" name="Line 10"/>
            <p:cNvSpPr>
              <a:spLocks noChangeShapeType="1"/>
            </p:cNvSpPr>
            <p:nvPr/>
          </p:nvSpPr>
          <p:spPr bwMode="auto">
            <a:xfrm>
              <a:off x="2362200" y="3429000"/>
              <a:ext cx="1219200" cy="6858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351" name="Line 11"/>
            <p:cNvSpPr>
              <a:spLocks noChangeShapeType="1"/>
            </p:cNvSpPr>
            <p:nvPr/>
          </p:nvSpPr>
          <p:spPr bwMode="auto">
            <a:xfrm flipV="1">
              <a:off x="2362200" y="4114800"/>
              <a:ext cx="1143000" cy="762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 name="Oval 1"/>
            <p:cNvSpPr/>
            <p:nvPr/>
          </p:nvSpPr>
          <p:spPr bwMode="auto">
            <a:xfrm>
              <a:off x="4495800" y="3124200"/>
              <a:ext cx="609600" cy="2514600"/>
            </a:xfrm>
            <a:prstGeom prst="ellipse">
              <a:avLst/>
            </a:prstGeom>
            <a:noFill/>
            <a:ln>
              <a:solidFill>
                <a:schemeClr val="tx1"/>
              </a:solidFill>
            </a:ln>
            <a:scene3d>
              <a:camera prst="isometricOffAxis1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353" name="TextBox 2"/>
            <p:cNvSpPr txBox="1">
              <a:spLocks noChangeArrowheads="1"/>
            </p:cNvSpPr>
            <p:nvPr/>
          </p:nvSpPr>
          <p:spPr bwMode="auto">
            <a:xfrm>
              <a:off x="3429000" y="3560763"/>
              <a:ext cx="5334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500" b="1">
                  <a:latin typeface="Times New Roman" pitchFamily="18" charset="0"/>
                  <a:cs typeface="Times New Roman" pitchFamily="18" charset="0"/>
                </a:rPr>
                <a:t>R</a:t>
              </a:r>
            </a:p>
          </p:txBody>
        </p:sp>
        <p:sp>
          <p:nvSpPr>
            <p:cNvPr id="14354" name="TextBox 3"/>
            <p:cNvSpPr txBox="1">
              <a:spLocks noChangeArrowheads="1"/>
            </p:cNvSpPr>
            <p:nvPr/>
          </p:nvSpPr>
          <p:spPr bwMode="auto">
            <a:xfrm>
              <a:off x="4838700" y="3048000"/>
              <a:ext cx="49371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500">
                  <a:latin typeface="Times New Roman" pitchFamily="18" charset="0"/>
                  <a:cs typeface="Times New Roman" pitchFamily="18" charset="0"/>
                </a:rPr>
                <a:t>r</a:t>
              </a:r>
              <a:r>
                <a:rPr lang="en-US" sz="2500" baseline="-25000">
                  <a:latin typeface="Times New Roman" pitchFamily="18" charset="0"/>
                  <a:cs typeface="Times New Roman" pitchFamily="18" charset="0"/>
                </a:rPr>
                <a:t>1</a:t>
              </a:r>
            </a:p>
          </p:txBody>
        </p:sp>
        <p:sp>
          <p:nvSpPr>
            <p:cNvPr id="14355" name="TextBox 4"/>
            <p:cNvSpPr txBox="1">
              <a:spLocks noChangeArrowheads="1"/>
            </p:cNvSpPr>
            <p:nvPr/>
          </p:nvSpPr>
          <p:spPr bwMode="auto">
            <a:xfrm>
              <a:off x="5029200" y="4724400"/>
              <a:ext cx="47625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500">
                  <a:latin typeface="Times New Roman" pitchFamily="18" charset="0"/>
                  <a:cs typeface="Times New Roman" pitchFamily="18" charset="0"/>
                </a:rPr>
                <a:t>r</a:t>
              </a:r>
              <a:r>
                <a:rPr lang="en-US" sz="2500" baseline="-25000">
                  <a:latin typeface="Times New Roman" pitchFamily="18" charset="0"/>
                  <a:cs typeface="Times New Roman" pitchFamily="18" charset="0"/>
                </a:rPr>
                <a:t>3</a:t>
              </a:r>
            </a:p>
          </p:txBody>
        </p:sp>
        <p:sp>
          <p:nvSpPr>
            <p:cNvPr id="14356" name="Rectangle 4"/>
            <p:cNvSpPr>
              <a:spLocks noChangeArrowheads="1"/>
            </p:cNvSpPr>
            <p:nvPr/>
          </p:nvSpPr>
          <p:spPr bwMode="auto">
            <a:xfrm>
              <a:off x="1447800" y="3657600"/>
              <a:ext cx="914400" cy="914400"/>
            </a:xfrm>
            <a:prstGeom prst="rect">
              <a:avLst/>
            </a:prstGeom>
            <a:solidFill>
              <a:srgbClr val="15FF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500" b="1">
                  <a:latin typeface="Times New Roman" pitchFamily="18" charset="0"/>
                  <a:cs typeface="Times New Roman" pitchFamily="18" charset="0"/>
                </a:rPr>
                <a:t>X2</a:t>
              </a:r>
              <a:endParaRPr lang="en-US" sz="2500" baseline="-25000">
                <a:latin typeface="Times New Roman" pitchFamily="18" charset="0"/>
                <a:cs typeface="Times New Roman" pitchFamily="18" charset="0"/>
              </a:endParaRPr>
            </a:p>
          </p:txBody>
        </p:sp>
        <p:sp>
          <p:nvSpPr>
            <p:cNvPr id="14357" name="TextBox 3"/>
            <p:cNvSpPr txBox="1">
              <a:spLocks noChangeArrowheads="1"/>
            </p:cNvSpPr>
            <p:nvPr/>
          </p:nvSpPr>
          <p:spPr bwMode="auto">
            <a:xfrm>
              <a:off x="5029200" y="3941763"/>
              <a:ext cx="4762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3000"/>
                <a:t>r</a:t>
              </a:r>
              <a:r>
                <a:rPr lang="en-US" sz="3000" baseline="-25000"/>
                <a:t>2</a:t>
              </a:r>
            </a:p>
          </p:txBody>
        </p:sp>
        <p:sp>
          <p:nvSpPr>
            <p:cNvPr id="14358" name="TextBox 4"/>
            <p:cNvSpPr txBox="1">
              <a:spLocks noChangeArrowheads="1"/>
            </p:cNvSpPr>
            <p:nvPr/>
          </p:nvSpPr>
          <p:spPr bwMode="auto">
            <a:xfrm>
              <a:off x="1066800" y="2590800"/>
              <a:ext cx="4572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500"/>
                <a:t>r</a:t>
              </a:r>
              <a:r>
                <a:rPr lang="en-US" sz="2500" baseline="-25000"/>
                <a:t>5</a:t>
              </a:r>
            </a:p>
          </p:txBody>
        </p:sp>
        <p:sp>
          <p:nvSpPr>
            <p:cNvPr id="14359" name="TextBox 23"/>
            <p:cNvSpPr txBox="1">
              <a:spLocks noChangeArrowheads="1"/>
            </p:cNvSpPr>
            <p:nvPr/>
          </p:nvSpPr>
          <p:spPr bwMode="auto">
            <a:xfrm>
              <a:off x="1066800" y="3865563"/>
              <a:ext cx="4572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2500"/>
                <a:t>r</a:t>
              </a:r>
              <a:r>
                <a:rPr lang="en-US" sz="2500" baseline="-25000"/>
                <a:t>4</a:t>
              </a:r>
            </a:p>
          </p:txBody>
        </p:sp>
        <p:sp>
          <p:nvSpPr>
            <p:cNvPr id="14360" name="TextBox 24"/>
            <p:cNvSpPr txBox="1">
              <a:spLocks noChangeArrowheads="1"/>
            </p:cNvSpPr>
            <p:nvPr/>
          </p:nvSpPr>
          <p:spPr bwMode="auto">
            <a:xfrm>
              <a:off x="1066800" y="4648200"/>
              <a:ext cx="4572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r>
                <a:rPr lang="en-US" sz="3000"/>
                <a:t>r</a:t>
              </a:r>
              <a:r>
                <a:rPr lang="en-US" sz="3000" baseline="-25000"/>
                <a:t>6</a:t>
              </a:r>
            </a:p>
          </p:txBody>
        </p:sp>
      </p:grpSp>
    </p:spTree>
    <p:extLst>
      <p:ext uri="{BB962C8B-B14F-4D97-AF65-F5344CB8AC3E}">
        <p14:creationId xmlns:p14="http://schemas.microsoft.com/office/powerpoint/2010/main" val="111093597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685800" y="685800"/>
            <a:ext cx="7772400" cy="4724400"/>
          </a:xfrm>
        </p:spPr>
        <p:txBody>
          <a:bodyPr/>
          <a:lstStyle/>
          <a:p>
            <a:pPr eaLnBrk="1" hangingPunct="1"/>
            <a:r>
              <a:rPr lang="en-US" sz="2800" dirty="0" err="1"/>
              <a:t>Rumus</a:t>
            </a:r>
            <a:r>
              <a:rPr lang="en-US" sz="2800" dirty="0"/>
              <a:t> </a:t>
            </a:r>
            <a:r>
              <a:rPr lang="en-US" sz="2800" dirty="0" err="1"/>
              <a:t>Korelasi</a:t>
            </a:r>
            <a:r>
              <a:rPr lang="en-US" sz="2800" dirty="0"/>
              <a:t> </a:t>
            </a:r>
            <a:r>
              <a:rPr lang="en-US" sz="2800" dirty="0" err="1"/>
              <a:t>Ganda</a:t>
            </a:r>
            <a:r>
              <a:rPr lang="en-US" sz="2800" dirty="0"/>
              <a:t> (</a:t>
            </a:r>
            <a:r>
              <a:rPr lang="en-US" sz="2800" dirty="0" err="1"/>
              <a:t>dua</a:t>
            </a:r>
            <a:r>
              <a:rPr lang="en-US" sz="2800" dirty="0"/>
              <a:t> variable </a:t>
            </a:r>
            <a:r>
              <a:rPr lang="en-US" sz="2800" dirty="0" err="1"/>
              <a:t>independen</a:t>
            </a:r>
            <a:r>
              <a:rPr lang="en-US" sz="2800" dirty="0"/>
              <a:t>)</a:t>
            </a:r>
          </a:p>
          <a:p>
            <a:pPr eaLnBrk="1" hangingPunct="1"/>
            <a:endParaRPr lang="en-US" sz="4000" dirty="0"/>
          </a:p>
        </p:txBody>
      </p:sp>
      <p:sp>
        <p:nvSpPr>
          <p:cNvPr id="2" name="Slide Number Placeholder 1"/>
          <p:cNvSpPr>
            <a:spLocks noGrp="1"/>
          </p:cNvSpPr>
          <p:nvPr>
            <p:ph type="sldNum" sz="quarter" idx="12"/>
          </p:nvPr>
        </p:nvSpPr>
        <p:spPr/>
        <p:txBody>
          <a:bodyPr>
            <a:normAutofit/>
          </a:bodyPr>
          <a:lstStyle/>
          <a:p>
            <a:pPr>
              <a:defRPr/>
            </a:pPr>
            <a:fld id="{50665110-AF74-478B-A42E-A53750113ED3}" type="slidenum">
              <a:rPr lang="en-US"/>
              <a:pPr>
                <a:defRPr/>
              </a:pPr>
              <a:t>36</a:t>
            </a:fld>
            <a:endParaRPr lang="en-US"/>
          </a:p>
        </p:txBody>
      </p:sp>
      <p:sp>
        <p:nvSpPr>
          <p:cNvPr id="1536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5365" name="Object 3"/>
          <p:cNvGraphicFramePr>
            <a:graphicFrameLocks noChangeAspect="1"/>
          </p:cNvGraphicFramePr>
          <p:nvPr>
            <p:extLst>
              <p:ext uri="{D42A27DB-BD31-4B8C-83A1-F6EECF244321}">
                <p14:modId xmlns:p14="http://schemas.microsoft.com/office/powerpoint/2010/main" val="2162045984"/>
              </p:ext>
            </p:extLst>
          </p:nvPr>
        </p:nvGraphicFramePr>
        <p:xfrm>
          <a:off x="685800" y="1951038"/>
          <a:ext cx="7815262" cy="3459162"/>
        </p:xfrm>
        <a:graphic>
          <a:graphicData uri="http://schemas.openxmlformats.org/presentationml/2006/ole">
            <mc:AlternateContent xmlns:mc="http://schemas.openxmlformats.org/markup-compatibility/2006">
              <mc:Choice xmlns:v="urn:schemas-microsoft-com:vml" Requires="v">
                <p:oleObj spid="_x0000_s73748" name="Equation" r:id="rId3" imgW="3632200" imgH="1549400" progId="Equation.3">
                  <p:embed/>
                </p:oleObj>
              </mc:Choice>
              <mc:Fallback>
                <p:oleObj name="Equation" r:id="rId3" imgW="3632200" imgH="1549400" progId="Equation.3">
                  <p:embed/>
                  <p:pic>
                    <p:nvPicPr>
                      <p:cNvPr id="15365"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951038"/>
                        <a:ext cx="7815262" cy="3459162"/>
                      </a:xfrm>
                      <a:prstGeom prst="rect">
                        <a:avLst/>
                      </a:prstGeom>
                      <a:solidFill>
                        <a:srgbClr val="FFC000"/>
                      </a:solidFill>
                      <a:ln>
                        <a:noFill/>
                      </a:ln>
                      <a:extLst/>
                    </p:spPr>
                  </p:pic>
                </p:oleObj>
              </mc:Fallback>
            </mc:AlternateContent>
          </a:graphicData>
        </a:graphic>
      </p:graphicFrame>
    </p:spTree>
    <p:extLst>
      <p:ext uri="{BB962C8B-B14F-4D97-AF65-F5344CB8AC3E}">
        <p14:creationId xmlns:p14="http://schemas.microsoft.com/office/powerpoint/2010/main" val="41012111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381000" y="838200"/>
            <a:ext cx="8553450" cy="579438"/>
          </a:xfrm>
        </p:spPr>
        <p:txBody>
          <a:bodyPr/>
          <a:lstStyle/>
          <a:p>
            <a:pPr eaLnBrk="1" fontAlgn="auto" hangingPunct="1">
              <a:spcAft>
                <a:spcPts val="0"/>
              </a:spcAft>
              <a:defRPr/>
            </a:pPr>
            <a:r>
              <a:rPr lang="en-US" sz="3000" dirty="0" err="1">
                <a:solidFill>
                  <a:schemeClr val="tx2">
                    <a:satMod val="130000"/>
                  </a:schemeClr>
                </a:solidFill>
                <a:effectLst/>
                <a:latin typeface="Times New Roman" pitchFamily="18" charset="0"/>
                <a:cs typeface="Times New Roman" pitchFamily="18" charset="0"/>
              </a:rPr>
              <a:t>Langkah-langkah</a:t>
            </a:r>
            <a:r>
              <a:rPr lang="en-US" sz="3000" dirty="0">
                <a:solidFill>
                  <a:schemeClr val="tx2">
                    <a:satMod val="130000"/>
                  </a:schemeClr>
                </a:solidFill>
                <a:effectLst/>
                <a:latin typeface="Times New Roman" pitchFamily="18" charset="0"/>
                <a:cs typeface="Times New Roman" pitchFamily="18" charset="0"/>
              </a:rPr>
              <a:t> </a:t>
            </a:r>
            <a:r>
              <a:rPr lang="en-US" sz="3000" dirty="0" err="1">
                <a:solidFill>
                  <a:schemeClr val="tx2">
                    <a:satMod val="130000"/>
                  </a:schemeClr>
                </a:solidFill>
                <a:effectLst/>
                <a:latin typeface="Times New Roman" pitchFamily="18" charset="0"/>
                <a:cs typeface="Times New Roman" pitchFamily="18" charset="0"/>
              </a:rPr>
              <a:t>menghitung</a:t>
            </a:r>
            <a:r>
              <a:rPr lang="en-US" sz="3000" dirty="0">
                <a:solidFill>
                  <a:schemeClr val="tx2">
                    <a:satMod val="130000"/>
                  </a:schemeClr>
                </a:solidFill>
                <a:effectLst/>
                <a:latin typeface="Times New Roman" pitchFamily="18" charset="0"/>
                <a:cs typeface="Times New Roman" pitchFamily="18" charset="0"/>
              </a:rPr>
              <a:t> </a:t>
            </a:r>
            <a:r>
              <a:rPr lang="en-US" sz="3000" dirty="0" err="1">
                <a:solidFill>
                  <a:schemeClr val="tx2">
                    <a:satMod val="130000"/>
                  </a:schemeClr>
                </a:solidFill>
                <a:effectLst/>
                <a:latin typeface="Times New Roman" pitchFamily="18" charset="0"/>
                <a:cs typeface="Times New Roman" pitchFamily="18" charset="0"/>
              </a:rPr>
              <a:t>Korelasi</a:t>
            </a:r>
            <a:r>
              <a:rPr lang="en-US" sz="3000" dirty="0">
                <a:solidFill>
                  <a:schemeClr val="tx2">
                    <a:satMod val="130000"/>
                  </a:schemeClr>
                </a:solidFill>
                <a:effectLst/>
                <a:latin typeface="Times New Roman" pitchFamily="18" charset="0"/>
                <a:cs typeface="Times New Roman" pitchFamily="18" charset="0"/>
              </a:rPr>
              <a:t> </a:t>
            </a:r>
            <a:r>
              <a:rPr lang="en-US" sz="3000" dirty="0" err="1">
                <a:solidFill>
                  <a:schemeClr val="tx2">
                    <a:satMod val="130000"/>
                  </a:schemeClr>
                </a:solidFill>
                <a:effectLst/>
                <a:latin typeface="Times New Roman" pitchFamily="18" charset="0"/>
                <a:cs typeface="Times New Roman" pitchFamily="18" charset="0"/>
              </a:rPr>
              <a:t>Ganda</a:t>
            </a:r>
            <a:endParaRPr lang="en-US" sz="3000" dirty="0">
              <a:solidFill>
                <a:schemeClr val="tx2">
                  <a:satMod val="130000"/>
                </a:schemeClr>
              </a:solidFill>
              <a:effectLst/>
              <a:latin typeface="Times New Roman" pitchFamily="18" charset="0"/>
              <a:cs typeface="Times New Roman" pitchFamily="18" charset="0"/>
            </a:endParaRPr>
          </a:p>
        </p:txBody>
      </p:sp>
      <p:sp>
        <p:nvSpPr>
          <p:cNvPr id="16387" name="Rectangle 3"/>
          <p:cNvSpPr>
            <a:spLocks noGrp="1" noChangeArrowheads="1"/>
          </p:cNvSpPr>
          <p:nvPr>
            <p:ph idx="1"/>
          </p:nvPr>
        </p:nvSpPr>
        <p:spPr>
          <a:xfrm>
            <a:off x="381000" y="1447800"/>
            <a:ext cx="8553450" cy="4800600"/>
          </a:xfrm>
        </p:spPr>
        <p:txBody>
          <a:bodyPr/>
          <a:lstStyle/>
          <a:p>
            <a:pPr marL="596900" indent="-514350">
              <a:buFont typeface="Gill Sans MT" pitchFamily="34" charset="0"/>
              <a:buAutoNum type="arabicPeriod"/>
            </a:pPr>
            <a:r>
              <a:rPr lang="en-US" sz="2800">
                <a:latin typeface="Times New Roman" pitchFamily="18" charset="0"/>
                <a:cs typeface="Times New Roman" pitchFamily="18" charset="0"/>
              </a:rPr>
              <a:t>Jika harga r belum diketahui, maka hitunglah harga r.  </a:t>
            </a:r>
            <a:r>
              <a:rPr lang="fi-FI" sz="2800" i="1">
                <a:latin typeface="Times New Roman" pitchFamily="18" charset="0"/>
                <a:cs typeface="Times New Roman" pitchFamily="18" charset="0"/>
              </a:rPr>
              <a:t>Biasanya sudah ada karena kelanjutan dari korelasi tunggal.</a:t>
            </a:r>
            <a:endParaRPr lang="en-US" sz="2800" i="1">
              <a:latin typeface="Times New Roman" pitchFamily="18" charset="0"/>
              <a:cs typeface="Times New Roman" pitchFamily="18" charset="0"/>
            </a:endParaRPr>
          </a:p>
          <a:p>
            <a:pPr marL="596900" indent="-514350">
              <a:buFont typeface="Gill Sans MT" pitchFamily="34" charset="0"/>
              <a:buAutoNum type="arabicPeriod"/>
            </a:pPr>
            <a:r>
              <a:rPr lang="fi-FI" sz="2800">
                <a:latin typeface="Times New Roman" pitchFamily="18" charset="0"/>
                <a:cs typeface="Times New Roman" pitchFamily="18" charset="0"/>
              </a:rPr>
              <a:t>hitunglah r</a:t>
            </a:r>
            <a:r>
              <a:rPr lang="fi-FI" sz="2800" baseline="-25000">
                <a:latin typeface="Times New Roman" pitchFamily="18" charset="0"/>
                <a:cs typeface="Times New Roman" pitchFamily="18" charset="0"/>
              </a:rPr>
              <a:t>hitung</a:t>
            </a:r>
            <a:r>
              <a:rPr lang="fi-FI" sz="2800">
                <a:latin typeface="Times New Roman" pitchFamily="18" charset="0"/>
                <a:cs typeface="Times New Roman" pitchFamily="18" charset="0"/>
              </a:rPr>
              <a:t> dengan rumus sebagai berikut : untuk dua variabel bebas :</a:t>
            </a:r>
            <a:endParaRPr lang="en-US" sz="280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normAutofit/>
          </a:bodyPr>
          <a:lstStyle/>
          <a:p>
            <a:pPr>
              <a:defRPr/>
            </a:pPr>
            <a:fld id="{0B041FE2-C68B-4E2A-9A00-590BDAD5FBA6}" type="slidenum">
              <a:rPr lang="en-US"/>
              <a:pPr>
                <a:defRPr/>
              </a:pPr>
              <a:t>37</a:t>
            </a:fld>
            <a:endParaRPr lang="en-US"/>
          </a:p>
        </p:txBody>
      </p:sp>
      <p:graphicFrame>
        <p:nvGraphicFramePr>
          <p:cNvPr id="16389" name="Object 2"/>
          <p:cNvGraphicFramePr>
            <a:graphicFrameLocks noChangeAspect="1"/>
          </p:cNvGraphicFramePr>
          <p:nvPr/>
        </p:nvGraphicFramePr>
        <p:xfrm>
          <a:off x="2800350" y="4060825"/>
          <a:ext cx="4262438" cy="1219200"/>
        </p:xfrm>
        <a:graphic>
          <a:graphicData uri="http://schemas.openxmlformats.org/presentationml/2006/ole">
            <mc:AlternateContent xmlns:mc="http://schemas.openxmlformats.org/markup-compatibility/2006">
              <mc:Choice xmlns:v="urn:schemas-microsoft-com:vml" Requires="v">
                <p:oleObj spid="_x0000_s74771" name="Equation" r:id="rId3" imgW="1981200" imgH="546100" progId="Equation.3">
                  <p:embed/>
                </p:oleObj>
              </mc:Choice>
              <mc:Fallback>
                <p:oleObj name="Equation" r:id="rId3" imgW="1981200" imgH="546100" progId="Equation.3">
                  <p:embed/>
                  <p:pic>
                    <p:nvPicPr>
                      <p:cNvPr id="16389"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0350" y="4060825"/>
                        <a:ext cx="426243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1820257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763000" cy="5867400"/>
          </a:xfrm>
        </p:spPr>
        <p:txBody>
          <a:bodyPr>
            <a:normAutofit fontScale="92500" lnSpcReduction="20000"/>
          </a:bodyPr>
          <a:lstStyle/>
          <a:p>
            <a:pPr marL="596900" indent="-514350">
              <a:buFont typeface="+mj-lt"/>
              <a:buAutoNum type="arabicPeriod" startAt="3"/>
              <a:defRPr/>
            </a:pPr>
            <a:r>
              <a:rPr lang="fi-FI" dirty="0">
                <a:latin typeface="Times New Roman" pitchFamily="18" charset="0"/>
                <a:cs typeface="Times New Roman" pitchFamily="18" charset="0"/>
              </a:rPr>
              <a:t>tetapkan taraf signifikansi (α), sebaiknya disamakan dengan α terdahulu</a:t>
            </a:r>
            <a:r>
              <a:rPr lang="en-US" dirty="0">
                <a:latin typeface="Times New Roman" pitchFamily="18" charset="0"/>
                <a:cs typeface="Times New Roman" pitchFamily="18" charset="0"/>
              </a:rPr>
              <a:t>;</a:t>
            </a:r>
          </a:p>
          <a:p>
            <a:pPr marL="596900" indent="-514350">
              <a:buFont typeface="+mj-lt"/>
              <a:buAutoNum type="arabicPeriod" startAt="3"/>
              <a:defRPr/>
            </a:pPr>
            <a:r>
              <a:rPr lang="fi-FI" dirty="0">
                <a:latin typeface="Times New Roman" pitchFamily="18" charset="0"/>
                <a:cs typeface="Times New Roman" pitchFamily="18" charset="0"/>
              </a:rPr>
              <a:t>Rumuskan hipotesis, yaitu :</a:t>
            </a:r>
          </a:p>
          <a:p>
            <a:pPr marL="568325" indent="0">
              <a:buFont typeface="Wingdings 2" pitchFamily="18" charset="2"/>
              <a:buNone/>
              <a:defRPr/>
            </a:pPr>
            <a:r>
              <a:rPr lang="fi-FI" dirty="0">
                <a:latin typeface="Times New Roman" pitchFamily="18" charset="0"/>
                <a:cs typeface="Times New Roman" pitchFamily="18" charset="0"/>
              </a:rPr>
              <a:t>a. Membuat hipotesis riset Ha dan Ho;</a:t>
            </a:r>
          </a:p>
          <a:p>
            <a:pPr marL="966788" indent="0">
              <a:buFont typeface="Wingdings 2" pitchFamily="18" charset="2"/>
              <a:buNone/>
              <a:tabLst>
                <a:tab pos="914400" algn="l"/>
                <a:tab pos="1489075" algn="l"/>
                <a:tab pos="1946275" algn="l"/>
              </a:tabLst>
              <a:defRPr/>
            </a:pPr>
            <a:r>
              <a:rPr lang="fi-FI" dirty="0">
                <a:latin typeface="Times New Roman" pitchFamily="18" charset="0"/>
                <a:cs typeface="Times New Roman" pitchFamily="18" charset="0"/>
              </a:rPr>
              <a:t>Ha	=	terdapat hubungan yang signifikan antara 		X1, X2 dengan Y</a:t>
            </a:r>
          </a:p>
          <a:p>
            <a:pPr marL="966788" indent="0">
              <a:buFont typeface="Wingdings 2" pitchFamily="18" charset="2"/>
              <a:buNone/>
              <a:tabLst>
                <a:tab pos="914400" algn="l"/>
                <a:tab pos="1489075" algn="l"/>
                <a:tab pos="1946275" algn="l"/>
              </a:tabLst>
              <a:defRPr/>
            </a:pPr>
            <a:r>
              <a:rPr lang="fi-FI" dirty="0">
                <a:latin typeface="Times New Roman" pitchFamily="18" charset="0"/>
                <a:cs typeface="Times New Roman" pitchFamily="18" charset="0"/>
              </a:rPr>
              <a:t>Ho	= 	tidak terdapat yang signifikan antara X1, 		X2 dengan Y</a:t>
            </a:r>
          </a:p>
          <a:p>
            <a:pPr marL="633413" indent="-65088">
              <a:buFont typeface="Wingdings 2" pitchFamily="18" charset="2"/>
              <a:buNone/>
              <a:tabLst>
                <a:tab pos="1652588" algn="l"/>
              </a:tabLst>
              <a:defRPr/>
            </a:pPr>
            <a:r>
              <a:rPr lang="fi-FI" dirty="0">
                <a:latin typeface="Times New Roman" pitchFamily="18" charset="0"/>
                <a:cs typeface="Times New Roman" pitchFamily="18" charset="0"/>
              </a:rPr>
              <a:t>b. Buat hipotesis statistik:</a:t>
            </a:r>
          </a:p>
          <a:p>
            <a:pPr marL="1028700">
              <a:defRPr/>
            </a:pPr>
            <a:r>
              <a:rPr lang="en-US" dirty="0">
                <a:latin typeface="Times New Roman" pitchFamily="18" charset="0"/>
                <a:cs typeface="Times New Roman" pitchFamily="18" charset="0"/>
              </a:rPr>
              <a:t>H</a:t>
            </a:r>
            <a:r>
              <a:rPr lang="en-US" baseline="-25000" dirty="0">
                <a:latin typeface="Times New Roman" pitchFamily="18" charset="0"/>
                <a:cs typeface="Times New Roman" pitchFamily="18" charset="0"/>
              </a:rPr>
              <a:t>a	</a:t>
            </a:r>
            <a:r>
              <a:rPr lang="en-US" dirty="0">
                <a:latin typeface="Times New Roman" pitchFamily="18" charset="0"/>
                <a:cs typeface="Times New Roman" pitchFamily="18" charset="0"/>
              </a:rPr>
              <a:t>: R</a:t>
            </a:r>
            <a:r>
              <a:rPr lang="en-US" baseline="-25000" dirty="0">
                <a:latin typeface="Times New Roman" pitchFamily="18" charset="0"/>
                <a:cs typeface="Times New Roman" pitchFamily="18" charset="0"/>
              </a:rPr>
              <a:t>yx1x2 </a:t>
            </a:r>
            <a:r>
              <a:rPr lang="en-US" dirty="0">
                <a:latin typeface="Times New Roman" pitchFamily="18" charset="0"/>
                <a:cs typeface="Times New Roman" pitchFamily="18" charset="0"/>
              </a:rPr>
              <a:t>≠  0</a:t>
            </a:r>
          </a:p>
          <a:p>
            <a:pPr marL="1028700">
              <a:defRPr/>
            </a:pPr>
            <a:r>
              <a:rPr lang="en-US" dirty="0">
                <a:latin typeface="Times New Roman" pitchFamily="18" charset="0"/>
                <a:cs typeface="Times New Roman" pitchFamily="18" charset="0"/>
              </a:rPr>
              <a:t>H</a:t>
            </a:r>
            <a:r>
              <a:rPr lang="en-US" baseline="-25000" dirty="0">
                <a:latin typeface="Times New Roman" pitchFamily="18" charset="0"/>
                <a:cs typeface="Times New Roman" pitchFamily="18" charset="0"/>
              </a:rPr>
              <a:t>0	</a:t>
            </a:r>
            <a:r>
              <a:rPr lang="en-US" dirty="0">
                <a:latin typeface="Times New Roman" pitchFamily="18" charset="0"/>
                <a:cs typeface="Times New Roman" pitchFamily="18" charset="0"/>
              </a:rPr>
              <a:t>: R</a:t>
            </a:r>
            <a:r>
              <a:rPr lang="en-US" baseline="-25000" dirty="0">
                <a:latin typeface="Times New Roman" pitchFamily="18" charset="0"/>
                <a:cs typeface="Times New Roman" pitchFamily="18" charset="0"/>
              </a:rPr>
              <a:t>yx1x2 = </a:t>
            </a:r>
            <a:r>
              <a:rPr lang="en-US" dirty="0">
                <a:latin typeface="Times New Roman" pitchFamily="18" charset="0"/>
                <a:cs typeface="Times New Roman" pitchFamily="18" charset="0"/>
              </a:rPr>
              <a:t>0</a:t>
            </a:r>
          </a:p>
          <a:p>
            <a:pPr marL="514350" indent="-514350">
              <a:buFont typeface="+mj-lt"/>
              <a:buAutoNum type="arabicPeriod" startAt="5"/>
              <a:defRPr/>
            </a:pPr>
            <a:r>
              <a:rPr lang="en-US" dirty="0" err="1">
                <a:latin typeface="Times New Roman" pitchFamily="18" charset="0"/>
                <a:cs typeface="Times New Roman" pitchFamily="18" charset="0"/>
              </a:rPr>
              <a:t>Tentukan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kriteria</a:t>
            </a:r>
            <a:r>
              <a:rPr lang="en-US" dirty="0">
                <a:latin typeface="Times New Roman" pitchFamily="18" charset="0"/>
                <a:cs typeface="Times New Roman" pitchFamily="18" charset="0"/>
              </a:rPr>
              <a:t> R, </a:t>
            </a:r>
            <a:r>
              <a:rPr lang="en-US" dirty="0" err="1">
                <a:latin typeface="Times New Roman" pitchFamily="18" charset="0"/>
                <a:cs typeface="Times New Roman" pitchFamily="18" charset="0"/>
              </a:rPr>
              <a:t>yaitu</a:t>
            </a:r>
            <a:r>
              <a:rPr lang="en-US" dirty="0">
                <a:latin typeface="Times New Roman" pitchFamily="18" charset="0"/>
                <a:cs typeface="Times New Roman" pitchFamily="18" charset="0"/>
              </a:rPr>
              <a:t>:</a:t>
            </a:r>
          </a:p>
          <a:p>
            <a:pPr marL="0" indent="0">
              <a:buFont typeface="Wingdings 2" pitchFamily="18" charset="2"/>
              <a:buNone/>
              <a:defRPr/>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Jika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t>
            </a:r>
            <a:r>
              <a:rPr lang="en-US" baseline="-25000" dirty="0" err="1">
                <a:latin typeface="Times New Roman" pitchFamily="18" charset="0"/>
                <a:cs typeface="Times New Roman" pitchFamily="18" charset="0"/>
              </a:rPr>
              <a:t>hitung</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F</a:t>
            </a:r>
            <a:r>
              <a:rPr lang="en-US" baseline="-25000" dirty="0" err="1">
                <a:latin typeface="Times New Roman" pitchFamily="18" charset="0"/>
                <a:cs typeface="Times New Roman" pitchFamily="18" charset="0"/>
              </a:rPr>
              <a:t>tabel</a:t>
            </a:r>
            <a:r>
              <a:rPr lang="en-US" baseline="-25000" dirty="0">
                <a:latin typeface="Times New Roman" pitchFamily="18" charset="0"/>
                <a:cs typeface="Times New Roman" pitchFamily="18" charset="0"/>
              </a:rPr>
              <a:t> </a:t>
            </a:r>
            <a:r>
              <a:rPr lang="en-US" dirty="0" err="1">
                <a:latin typeface="Times New Roman" pitchFamily="18" charset="0"/>
                <a:cs typeface="Times New Roman" pitchFamily="18" charset="0"/>
              </a:rPr>
              <a:t>maka</a:t>
            </a:r>
            <a:r>
              <a:rPr lang="en-US" dirty="0">
                <a:latin typeface="Times New Roman" pitchFamily="18" charset="0"/>
                <a:cs typeface="Times New Roman" pitchFamily="18" charset="0"/>
              </a:rPr>
              <a:t> H</a:t>
            </a:r>
            <a:r>
              <a:rPr lang="en-US" baseline="-25000" dirty="0">
                <a:latin typeface="Times New Roman" pitchFamily="18" charset="0"/>
                <a:cs typeface="Times New Roman" pitchFamily="18" charset="0"/>
              </a:rPr>
              <a:t>0</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diterima</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normAutofit/>
          </a:bodyPr>
          <a:lstStyle/>
          <a:p>
            <a:pPr>
              <a:defRPr/>
            </a:pPr>
            <a:fld id="{F0768781-F6CA-4901-9FC2-B113AA63BB73}" type="slidenum">
              <a:rPr lang="en-US"/>
              <a:pPr>
                <a:defRPr/>
              </a:pPr>
              <a:t>38</a:t>
            </a:fld>
            <a:endParaRPr lang="en-US"/>
          </a:p>
        </p:txBody>
      </p:sp>
      <p:sp>
        <p:nvSpPr>
          <p:cNvPr id="17412" name="TextBox 1"/>
          <p:cNvSpPr txBox="1">
            <a:spLocks noChangeArrowheads="1"/>
          </p:cNvSpPr>
          <p:nvPr/>
        </p:nvSpPr>
        <p:spPr bwMode="auto">
          <a:xfrm>
            <a:off x="1447800" y="304800"/>
            <a:ext cx="6248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algn="ctr" eaLnBrk="1" hangingPunct="1"/>
            <a:r>
              <a:rPr lang="en-US" sz="3000" dirty="0" err="1">
                <a:latin typeface="Times New Roman" pitchFamily="18" charset="0"/>
                <a:cs typeface="Times New Roman" pitchFamily="18" charset="0"/>
              </a:rPr>
              <a:t>Langkah-langkah</a:t>
            </a:r>
            <a:r>
              <a:rPr lang="en-US" sz="3000" dirty="0">
                <a:latin typeface="Times New Roman" pitchFamily="18" charset="0"/>
                <a:cs typeface="Times New Roman" pitchFamily="18" charset="0"/>
              </a:rPr>
              <a:t>…continued</a:t>
            </a:r>
          </a:p>
        </p:txBody>
      </p:sp>
    </p:spTree>
    <p:extLst>
      <p:ext uri="{BB962C8B-B14F-4D97-AF65-F5344CB8AC3E}">
        <p14:creationId xmlns:p14="http://schemas.microsoft.com/office/powerpoint/2010/main" val="283813187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381000" y="274638"/>
            <a:ext cx="8553450" cy="715962"/>
          </a:xfrm>
        </p:spPr>
        <p:txBody>
          <a:bodyPr/>
          <a:lstStyle/>
          <a:p>
            <a:pPr algn="ctr" eaLnBrk="1" fontAlgn="auto" hangingPunct="1">
              <a:spcAft>
                <a:spcPts val="0"/>
              </a:spcAft>
              <a:defRPr/>
            </a:pPr>
            <a:r>
              <a:rPr lang="en-US" sz="3200" dirty="0" err="1">
                <a:solidFill>
                  <a:schemeClr val="tx2">
                    <a:satMod val="130000"/>
                  </a:schemeClr>
                </a:solidFill>
                <a:effectLst/>
                <a:latin typeface="Times New Roman" pitchFamily="18" charset="0"/>
                <a:cs typeface="Times New Roman" pitchFamily="18" charset="0"/>
              </a:rPr>
              <a:t>Langkah-langkah</a:t>
            </a:r>
            <a:r>
              <a:rPr lang="en-US" sz="3200" dirty="0">
                <a:solidFill>
                  <a:schemeClr val="tx2">
                    <a:satMod val="130000"/>
                  </a:schemeClr>
                </a:solidFill>
                <a:effectLst/>
                <a:latin typeface="Times New Roman" pitchFamily="18" charset="0"/>
                <a:cs typeface="Times New Roman" pitchFamily="18" charset="0"/>
              </a:rPr>
              <a:t> …continued </a:t>
            </a:r>
          </a:p>
        </p:txBody>
      </p:sp>
      <p:sp>
        <p:nvSpPr>
          <p:cNvPr id="16387" name="Rectangle 3"/>
          <p:cNvSpPr>
            <a:spLocks noGrp="1" noRot="1" noChangeAspect="1" noMove="1" noResize="1" noEditPoints="1" noAdjustHandles="1" noChangeArrowheads="1" noChangeShapeType="1" noTextEdit="1"/>
          </p:cNvSpPr>
          <p:nvPr>
            <p:ph idx="1"/>
          </p:nvPr>
        </p:nvSpPr>
        <p:spPr>
          <a:xfrm>
            <a:off x="381000" y="1066800"/>
            <a:ext cx="8553450" cy="5257800"/>
          </a:xfrm>
          <a:blipFill rotWithShape="1">
            <a:blip r:embed="rId3"/>
            <a:stretch>
              <a:fillRect l="-1140" t="-927"/>
            </a:stretch>
          </a:blipFill>
          <a:extLst/>
        </p:spPr>
        <p:txBody>
          <a:bodyPr/>
          <a:lstStyle/>
          <a:p>
            <a:pPr>
              <a:defRPr/>
            </a:pPr>
            <a:r>
              <a:rPr lang="en-US">
                <a:noFill/>
              </a:rPr>
              <a:t> </a:t>
            </a:r>
          </a:p>
        </p:txBody>
      </p:sp>
      <p:sp>
        <p:nvSpPr>
          <p:cNvPr id="2" name="Slide Number Placeholder 1"/>
          <p:cNvSpPr>
            <a:spLocks noGrp="1"/>
          </p:cNvSpPr>
          <p:nvPr>
            <p:ph type="sldNum" sz="quarter" idx="12"/>
          </p:nvPr>
        </p:nvSpPr>
        <p:spPr/>
        <p:txBody>
          <a:bodyPr>
            <a:normAutofit/>
          </a:bodyPr>
          <a:lstStyle/>
          <a:p>
            <a:pPr>
              <a:defRPr/>
            </a:pPr>
            <a:fld id="{4F3F3FA0-306D-4DE0-8C36-B904A168BF7F}" type="slidenum">
              <a:rPr lang="en-US"/>
              <a:pPr>
                <a:defRPr/>
              </a:pPr>
              <a:t>39</a:t>
            </a:fld>
            <a:endParaRPr lang="en-US"/>
          </a:p>
        </p:txBody>
      </p:sp>
      <p:sp>
        <p:nvSpPr>
          <p:cNvPr id="1843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latin typeface="Tw Cen MT" pitchFamily="34" charset="0"/>
            </a:endParaRPr>
          </a:p>
        </p:txBody>
      </p:sp>
      <p:sp>
        <p:nvSpPr>
          <p:cNvPr id="1843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8439" name="Object 3"/>
          <p:cNvGraphicFramePr>
            <a:graphicFrameLocks noChangeAspect="1"/>
          </p:cNvGraphicFramePr>
          <p:nvPr/>
        </p:nvGraphicFramePr>
        <p:xfrm>
          <a:off x="2286000" y="2590800"/>
          <a:ext cx="3810000" cy="3581400"/>
        </p:xfrm>
        <a:graphic>
          <a:graphicData uri="http://schemas.openxmlformats.org/presentationml/2006/ole">
            <mc:AlternateContent xmlns:mc="http://schemas.openxmlformats.org/markup-compatibility/2006">
              <mc:Choice xmlns:v="urn:schemas-microsoft-com:vml" Requires="v">
                <p:oleObj spid="_x0000_s75795" name="Equation" r:id="rId4" imgW="2235200" imgH="2006600" progId="Equation.3">
                  <p:embed/>
                </p:oleObj>
              </mc:Choice>
              <mc:Fallback>
                <p:oleObj name="Equation" r:id="rId4" imgW="2235200" imgH="2006600" progId="Equation.3">
                  <p:embed/>
                  <p:pic>
                    <p:nvPicPr>
                      <p:cNvPr id="18439"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2590800"/>
                        <a:ext cx="3810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128564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57200" y="304800"/>
            <a:ext cx="8458200" cy="6553200"/>
          </a:xfrm>
        </p:spPr>
        <p:txBody>
          <a:bodyPr/>
          <a:lstStyle/>
          <a:p>
            <a:r>
              <a:rPr lang="en-US" altLang="en-US">
                <a:latin typeface="Times New Roman" panose="02020603050405020304" pitchFamily="18" charset="0"/>
                <a:cs typeface="Times New Roman" panose="02020603050405020304" pitchFamily="18" charset="0"/>
              </a:rPr>
              <a:t>Korelasi digunakan sebagai teknik analisis yang  termasuk dalam kelompok pengukuran hubungan atau asosiasi (</a:t>
            </a:r>
            <a:r>
              <a:rPr lang="en-US" altLang="en-US" i="1">
                <a:latin typeface="Times New Roman" panose="02020603050405020304" pitchFamily="18" charset="0"/>
                <a:cs typeface="Times New Roman" panose="02020603050405020304" pitchFamily="18" charset="0"/>
              </a:rPr>
              <a:t>measures of association</a:t>
            </a:r>
            <a:r>
              <a:rPr lang="en-US" altLang="en-US">
                <a:latin typeface="Times New Roman" panose="02020603050405020304" pitchFamily="18" charset="0"/>
                <a:cs typeface="Times New Roman" panose="02020603050405020304" pitchFamily="18" charset="0"/>
              </a:rPr>
              <a:t>). </a:t>
            </a:r>
          </a:p>
          <a:p>
            <a:r>
              <a:rPr lang="en-US" altLang="en-US">
                <a:latin typeface="Times New Roman" panose="02020603050405020304" pitchFamily="18" charset="0"/>
                <a:cs typeface="Times New Roman" panose="02020603050405020304" pitchFamily="18" charset="0"/>
              </a:rPr>
              <a:t>Di antara sekian banyak teknik-teknik pengukuran asosiasi, terdapat dua teknik korelasi yang sangat populer yaitu Korelasi Pearson Product Moment dan Korelasi Rank Spearman. </a:t>
            </a:r>
          </a:p>
          <a:p>
            <a:r>
              <a:rPr lang="en-US" altLang="en-US">
                <a:latin typeface="Times New Roman" panose="02020603050405020304" pitchFamily="18" charset="0"/>
                <a:cs typeface="Times New Roman" panose="02020603050405020304" pitchFamily="18" charset="0"/>
              </a:rPr>
              <a:t>Selain kedua teknik tersebut, terdapat pula teknik-teknik korelasi lain, seperti Kendal, Chi-Square, Phi Coefficient, Goodman-Kruskal, Somer, dan Wilson.</a:t>
            </a:r>
          </a:p>
          <a:p>
            <a:pPr>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title"/>
          </p:nvPr>
        </p:nvSpPr>
        <p:spPr>
          <a:xfrm>
            <a:off x="381000" y="304800"/>
            <a:ext cx="8153400" cy="609600"/>
          </a:xfrm>
        </p:spPr>
        <p:txBody>
          <a:bodyPr/>
          <a:lstStyle/>
          <a:p>
            <a:pPr algn="ctr" eaLnBrk="1" fontAlgn="auto" hangingPunct="1">
              <a:spcAft>
                <a:spcPts val="0"/>
              </a:spcAft>
              <a:defRPr/>
            </a:pPr>
            <a:r>
              <a:rPr lang="en-US" sz="3200" dirty="0" err="1">
                <a:solidFill>
                  <a:schemeClr val="tx2">
                    <a:satMod val="130000"/>
                  </a:schemeClr>
                </a:solidFill>
                <a:effectLst/>
                <a:latin typeface="Times New Roman" pitchFamily="18" charset="0"/>
                <a:cs typeface="Times New Roman" pitchFamily="18" charset="0"/>
              </a:rPr>
              <a:t>Langkah-langkah</a:t>
            </a:r>
            <a:r>
              <a:rPr lang="en-US" sz="3200" dirty="0">
                <a:solidFill>
                  <a:schemeClr val="tx2">
                    <a:satMod val="130000"/>
                  </a:schemeClr>
                </a:solidFill>
                <a:effectLst/>
                <a:latin typeface="Times New Roman" pitchFamily="18" charset="0"/>
                <a:cs typeface="Times New Roman" pitchFamily="18" charset="0"/>
              </a:rPr>
              <a:t>…continued</a:t>
            </a:r>
          </a:p>
        </p:txBody>
      </p:sp>
      <p:sp>
        <p:nvSpPr>
          <p:cNvPr id="45058" name="Rectangle 2"/>
          <p:cNvSpPr>
            <a:spLocks noGrp="1" noChangeArrowheads="1"/>
          </p:cNvSpPr>
          <p:nvPr>
            <p:ph type="body" sz="half" idx="1"/>
          </p:nvPr>
        </p:nvSpPr>
        <p:spPr>
          <a:xfrm>
            <a:off x="533400" y="1295400"/>
            <a:ext cx="7772400" cy="4800600"/>
          </a:xfrm>
        </p:spPr>
        <p:txBody>
          <a:bodyPr>
            <a:normAutofit/>
          </a:bodyPr>
          <a:lstStyle/>
          <a:p>
            <a:pPr marL="539750" indent="-457200">
              <a:buSzPct val="97000"/>
              <a:buFont typeface="+mj-lt"/>
              <a:buAutoNum type="arabicPeriod" startAt="7"/>
              <a:defRPr/>
            </a:pPr>
            <a:r>
              <a:rPr lang="en-US" sz="2400" dirty="0" err="1">
                <a:latin typeface="Times New Roman" pitchFamily="18" charset="0"/>
                <a:cs typeface="Times New Roman" pitchFamily="18" charset="0"/>
              </a:rPr>
              <a:t>Cari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a:t>
            </a:r>
            <a:r>
              <a:rPr lang="en-US" sz="2400" baseline="-25000" dirty="0" err="1">
                <a:latin typeface="Times New Roman" pitchFamily="18" charset="0"/>
                <a:cs typeface="Times New Roman" pitchFamily="18" charset="0"/>
              </a:rPr>
              <a:t>tabel</a:t>
            </a:r>
            <a:r>
              <a:rPr lang="en-US" sz="2400" baseline="-25000" dirty="0">
                <a:latin typeface="Times New Roman" pitchFamily="18" charset="0"/>
                <a:cs typeface="Times New Roman" pitchFamily="18" charset="0"/>
              </a:rPr>
              <a:t> </a:t>
            </a:r>
            <a:r>
              <a:rPr lang="en-US" sz="2400" dirty="0">
                <a:latin typeface="Times New Roman" pitchFamily="18" charset="0"/>
                <a:cs typeface="Times New Roman" pitchFamily="18" charset="0"/>
              </a:rPr>
              <a:t>= F</a:t>
            </a:r>
            <a:r>
              <a:rPr lang="en-US" sz="2400" baseline="-25000" dirty="0">
                <a:latin typeface="Times New Roman" pitchFamily="18" charset="0"/>
                <a:cs typeface="Times New Roman" pitchFamily="18" charset="0"/>
              </a:rPr>
              <a:t>(1-α)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kemudian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p>
          <a:p>
            <a:pPr marL="82550" indent="0">
              <a:buFont typeface="Wingdings 2" pitchFamily="18" charset="2"/>
              <a:buNone/>
              <a:defRPr/>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dk</a:t>
            </a:r>
            <a:r>
              <a:rPr lang="en-US" sz="2400" baseline="-25000" dirty="0" err="1">
                <a:latin typeface="Times New Roman" pitchFamily="18" charset="0"/>
                <a:cs typeface="Times New Roman" pitchFamily="18" charset="0"/>
              </a:rPr>
              <a:t>pembilang</a:t>
            </a:r>
            <a:r>
              <a:rPr lang="en-US" sz="2400" baseline="-25000" dirty="0">
                <a:latin typeface="Times New Roman" pitchFamily="18" charset="0"/>
                <a:cs typeface="Times New Roman" pitchFamily="18" charset="0"/>
              </a:rPr>
              <a:t> </a:t>
            </a:r>
            <a:r>
              <a:rPr lang="en-US" sz="2400" dirty="0">
                <a:latin typeface="Times New Roman" pitchFamily="18" charset="0"/>
                <a:cs typeface="Times New Roman" pitchFamily="18" charset="0"/>
              </a:rPr>
              <a:t>= k</a:t>
            </a:r>
          </a:p>
          <a:p>
            <a:pPr marL="82550" indent="0">
              <a:buFont typeface="Wingdings 2" pitchFamily="18" charset="2"/>
              <a:buNone/>
              <a:defRPr/>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dk</a:t>
            </a:r>
            <a:r>
              <a:rPr lang="en-US" sz="2400" baseline="-25000" dirty="0" err="1">
                <a:latin typeface="Times New Roman" pitchFamily="18" charset="0"/>
                <a:cs typeface="Times New Roman" pitchFamily="18" charset="0"/>
              </a:rPr>
              <a:t>penyebut</a:t>
            </a:r>
            <a:r>
              <a:rPr lang="en-US" sz="2400" dirty="0">
                <a:latin typeface="Times New Roman" pitchFamily="18" charset="0"/>
                <a:cs typeface="Times New Roman" pitchFamily="18" charset="0"/>
              </a:rPr>
              <a:t> = n-k-1</a:t>
            </a:r>
          </a:p>
          <a:p>
            <a:pPr marL="82550" indent="0">
              <a:buFont typeface="Wingdings 2" pitchFamily="18" charset="2"/>
              <a:buNone/>
              <a:defRPr/>
            </a:pPr>
            <a:endParaRPr lang="en-US" sz="2400" dirty="0">
              <a:latin typeface="Times New Roman" pitchFamily="18" charset="0"/>
              <a:cs typeface="Times New Roman" pitchFamily="18" charset="0"/>
            </a:endParaRPr>
          </a:p>
          <a:p>
            <a:pPr marL="82550" indent="0">
              <a:buFont typeface="Wingdings 2" pitchFamily="18" charset="2"/>
              <a:buNone/>
              <a:defRPr/>
            </a:pPr>
            <a:r>
              <a:rPr lang="en-US" sz="2400" dirty="0">
                <a:latin typeface="Times New Roman" pitchFamily="18" charset="0"/>
                <a:cs typeface="Times New Roman" pitchFamily="18" charset="0"/>
              </a:rPr>
              <a:t>	di </a:t>
            </a:r>
            <a:r>
              <a:rPr lang="en-US" sz="2400" dirty="0" err="1">
                <a:latin typeface="Times New Roman" pitchFamily="18" charset="0"/>
                <a:cs typeface="Times New Roman" pitchFamily="18" charset="0"/>
              </a:rPr>
              <a:t>mana</a:t>
            </a:r>
            <a:r>
              <a:rPr lang="en-US" sz="2400" dirty="0">
                <a:latin typeface="Times New Roman" pitchFamily="18" charset="0"/>
                <a:cs typeface="Times New Roman" pitchFamily="18" charset="0"/>
              </a:rPr>
              <a:t> </a:t>
            </a:r>
          </a:p>
          <a:p>
            <a:pPr marL="82550" indent="0">
              <a:buFont typeface="Wingdings 2" pitchFamily="18" charset="2"/>
              <a:buNone/>
              <a:defRPr/>
            </a:pPr>
            <a:r>
              <a:rPr lang="en-US" sz="2400" dirty="0">
                <a:latin typeface="Times New Roman" pitchFamily="18" charset="0"/>
                <a:cs typeface="Times New Roman" pitchFamily="18" charset="0"/>
              </a:rPr>
              <a:t>	k = </a:t>
            </a:r>
            <a:r>
              <a:rPr lang="en-US" sz="2400" dirty="0" err="1">
                <a:latin typeface="Times New Roman" pitchFamily="18" charset="0"/>
                <a:cs typeface="Times New Roman" pitchFamily="18" charset="0"/>
              </a:rPr>
              <a:t>banyaknya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variabel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bebas</a:t>
            </a:r>
            <a:endParaRPr lang="en-US" sz="2400" dirty="0">
              <a:latin typeface="Times New Roman" pitchFamily="18" charset="0"/>
              <a:cs typeface="Times New Roman" pitchFamily="18" charset="0"/>
            </a:endParaRPr>
          </a:p>
          <a:p>
            <a:pPr marL="82550" indent="0">
              <a:buFont typeface="Wingdings 2" pitchFamily="18" charset="2"/>
              <a:buNone/>
              <a:defRPr/>
            </a:pPr>
            <a:r>
              <a:rPr lang="en-US" sz="2400" dirty="0">
                <a:latin typeface="Times New Roman" pitchFamily="18" charset="0"/>
                <a:cs typeface="Times New Roman" pitchFamily="18" charset="0"/>
              </a:rPr>
              <a:t> 	n = </a:t>
            </a:r>
            <a:r>
              <a:rPr lang="en-US" sz="2400" dirty="0" err="1">
                <a:latin typeface="Times New Roman" pitchFamily="18" charset="0"/>
                <a:cs typeface="Times New Roman" pitchFamily="18" charset="0"/>
              </a:rPr>
              <a:t>banyaknya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anggota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sampel</a:t>
            </a:r>
            <a:r>
              <a:rPr lang="en-US" sz="2400" dirty="0">
                <a:latin typeface="Times New Roman" pitchFamily="18" charset="0"/>
                <a:cs typeface="Times New Roman" pitchFamily="18" charset="0"/>
              </a:rPr>
              <a:t> </a:t>
            </a:r>
          </a:p>
          <a:p>
            <a:pPr marL="82550" indent="0">
              <a:buFont typeface="Wingdings 2" pitchFamily="18" charset="2"/>
              <a:buNone/>
              <a:defRPr/>
            </a:pP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melihat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tabel</a:t>
            </a:r>
            <a:r>
              <a:rPr lang="en-US" sz="2400" dirty="0">
                <a:latin typeface="Times New Roman" pitchFamily="18" charset="0"/>
                <a:cs typeface="Times New Roman" pitchFamily="18" charset="0"/>
              </a:rPr>
              <a:t> f </a:t>
            </a:r>
            <a:r>
              <a:rPr lang="en-US" sz="2400" dirty="0" err="1">
                <a:latin typeface="Times New Roman" pitchFamily="18" charset="0"/>
                <a:cs typeface="Times New Roman" pitchFamily="18" charset="0"/>
              </a:rPr>
              <a:t>didapat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nilai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a:t>
            </a:r>
            <a:r>
              <a:rPr lang="en-US" sz="2400" baseline="-25000" dirty="0" err="1">
                <a:latin typeface="Times New Roman" pitchFamily="18" charset="0"/>
                <a:cs typeface="Times New Roman" pitchFamily="18" charset="0"/>
              </a:rPr>
              <a:t>tabel</a:t>
            </a:r>
            <a:endParaRPr lang="en-US" sz="2400" baseline="-25000" dirty="0">
              <a:latin typeface="Times New Roman" pitchFamily="18" charset="0"/>
              <a:cs typeface="Times New Roman" pitchFamily="18" charset="0"/>
            </a:endParaRPr>
          </a:p>
          <a:p>
            <a:pPr marL="82550" indent="0">
              <a:buFont typeface="Wingdings 2" pitchFamily="18" charset="2"/>
              <a:buNone/>
              <a:defRPr/>
            </a:pPr>
            <a:endParaRPr lang="en-US" sz="2400" baseline="-25000" dirty="0">
              <a:latin typeface="Times New Roman" pitchFamily="18" charset="0"/>
              <a:cs typeface="Times New Roman" pitchFamily="18" charset="0"/>
            </a:endParaRPr>
          </a:p>
          <a:p>
            <a:pPr marL="539750" indent="-457200">
              <a:buClrTx/>
              <a:buFont typeface="+mj-lt"/>
              <a:buAutoNum type="arabicPeriod" startAt="9"/>
              <a:defRPr/>
            </a:pPr>
            <a:r>
              <a:rPr lang="nl-NL" sz="2400" dirty="0">
                <a:latin typeface="Times New Roman" pitchFamily="18" charset="0"/>
                <a:cs typeface="Times New Roman" pitchFamily="18" charset="0"/>
              </a:rPr>
              <a:t>Bandingkan f</a:t>
            </a:r>
            <a:r>
              <a:rPr lang="nl-NL" sz="2400" baseline="-25000" dirty="0">
                <a:latin typeface="Times New Roman" pitchFamily="18" charset="0"/>
                <a:cs typeface="Times New Roman" pitchFamily="18" charset="0"/>
              </a:rPr>
              <a:t>hitung</a:t>
            </a:r>
            <a:r>
              <a:rPr lang="nl-NL" sz="2400" dirty="0">
                <a:latin typeface="Times New Roman" pitchFamily="18" charset="0"/>
                <a:cs typeface="Times New Roman" pitchFamily="18" charset="0"/>
              </a:rPr>
              <a:t> dan f</a:t>
            </a:r>
            <a:r>
              <a:rPr lang="nl-NL" sz="2400" baseline="-25000" dirty="0">
                <a:latin typeface="Times New Roman" pitchFamily="18" charset="0"/>
                <a:cs typeface="Times New Roman" pitchFamily="18" charset="0"/>
              </a:rPr>
              <a:t>tabel </a:t>
            </a:r>
          </a:p>
          <a:p>
            <a:pPr marL="539750" indent="-457200">
              <a:buFont typeface="+mj-lt"/>
              <a:buAutoNum type="arabicPeriod" startAt="9"/>
              <a:defRPr/>
            </a:pPr>
            <a:r>
              <a:rPr lang="en-US" sz="2400" dirty="0" err="1">
                <a:latin typeface="Times New Roman" pitchFamily="18" charset="0"/>
                <a:cs typeface="Times New Roman" pitchFamily="18" charset="0"/>
              </a:rPr>
              <a:t>Buat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kesimpulannya</a:t>
            </a:r>
            <a:r>
              <a:rPr lang="en-US" sz="2400" dirty="0">
                <a:latin typeface="Times New Roman" pitchFamily="18" charset="0"/>
                <a:cs typeface="Times New Roman" pitchFamily="18" charset="0"/>
              </a:rPr>
              <a:t>	</a:t>
            </a:r>
          </a:p>
          <a:p>
            <a:pPr marL="82550" indent="0">
              <a:buFont typeface="Wingdings 2" pitchFamily="18" charset="2"/>
              <a:buNone/>
              <a:defRPr/>
            </a:pPr>
            <a:endParaRPr lang="en-US" sz="2400" baseline="-25000" dirty="0">
              <a:latin typeface="Times New Roman" pitchFamily="18" charset="0"/>
              <a:cs typeface="Times New Roman" pitchFamily="18" charset="0"/>
            </a:endParaRPr>
          </a:p>
          <a:p>
            <a:pPr marL="82550" indent="0">
              <a:buFont typeface="Wingdings 2" pitchFamily="18" charset="2"/>
              <a:buNone/>
              <a:defRPr/>
            </a:pPr>
            <a:endParaRPr lang="en-US" sz="2400" dirty="0">
              <a:latin typeface="Times New Roman" pitchFamily="18" charset="0"/>
              <a:cs typeface="Times New Roman" pitchFamily="18" charset="0"/>
            </a:endParaRPr>
          </a:p>
        </p:txBody>
      </p:sp>
      <p:sp>
        <p:nvSpPr>
          <p:cNvPr id="1946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4DDABBFF-2F8E-4D7D-93EE-ED4BABEEB0ED}" type="slidenum">
              <a:rPr lang="en-US" smtClean="0">
                <a:solidFill>
                  <a:srgbClr val="FFFFFF"/>
                </a:solidFill>
                <a:latin typeface="Arial" pitchFamily="34" charset="0"/>
              </a:rPr>
              <a:pPr eaLnBrk="1" hangingPunct="1"/>
              <a:t>40</a:t>
            </a:fld>
            <a:endParaRPr lang="en-US">
              <a:solidFill>
                <a:srgbClr val="FFFFFF"/>
              </a:solidFill>
              <a:latin typeface="Arial" pitchFamily="34" charset="0"/>
            </a:endParaRPr>
          </a:p>
        </p:txBody>
      </p:sp>
    </p:spTree>
    <p:extLst>
      <p:ext uri="{BB962C8B-B14F-4D97-AF65-F5344CB8AC3E}">
        <p14:creationId xmlns:p14="http://schemas.microsoft.com/office/powerpoint/2010/main" val="19815978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title"/>
          </p:nvPr>
        </p:nvSpPr>
        <p:spPr>
          <a:xfrm>
            <a:off x="381000" y="304800"/>
            <a:ext cx="8763000" cy="1524000"/>
          </a:xfrm>
        </p:spPr>
        <p:txBody>
          <a:bodyPr>
            <a:noAutofit/>
          </a:bodyPr>
          <a:lstStyle/>
          <a:p>
            <a:pPr eaLnBrk="1" fontAlgn="auto" hangingPunct="1">
              <a:spcAft>
                <a:spcPts val="0"/>
              </a:spcAft>
              <a:defRPr/>
            </a:pPr>
            <a:r>
              <a:rPr lang="en-US" sz="2500" dirty="0" err="1">
                <a:solidFill>
                  <a:schemeClr val="tx2">
                    <a:satMod val="130000"/>
                  </a:schemeClr>
                </a:solidFill>
                <a:effectLst/>
                <a:latin typeface="Times New Roman" pitchFamily="18" charset="0"/>
                <a:cs typeface="Times New Roman" pitchFamily="18" charset="0"/>
              </a:rPr>
              <a:t>Contoh</a:t>
            </a:r>
            <a:r>
              <a:rPr lang="en-US" sz="2500" dirty="0">
                <a:solidFill>
                  <a:schemeClr val="tx2">
                    <a:satMod val="130000"/>
                  </a:schemeClr>
                </a:solidFill>
                <a:effectLst/>
                <a:latin typeface="Times New Roman" pitchFamily="18" charset="0"/>
                <a:cs typeface="Times New Roman" pitchFamily="18" charset="0"/>
              </a:rPr>
              <a:t> </a:t>
            </a:r>
            <a:r>
              <a:rPr lang="en-US" sz="2500" dirty="0" err="1">
                <a:solidFill>
                  <a:schemeClr val="tx2">
                    <a:satMod val="130000"/>
                  </a:schemeClr>
                </a:solidFill>
                <a:effectLst/>
                <a:latin typeface="Times New Roman" pitchFamily="18" charset="0"/>
                <a:cs typeface="Times New Roman" pitchFamily="18" charset="0"/>
              </a:rPr>
              <a:t>Judul</a:t>
            </a:r>
            <a:r>
              <a:rPr lang="en-US" sz="2500" dirty="0">
                <a:solidFill>
                  <a:schemeClr val="tx2">
                    <a:satMod val="130000"/>
                  </a:schemeClr>
                </a:solidFill>
                <a:effectLst/>
                <a:latin typeface="Times New Roman" pitchFamily="18" charset="0"/>
                <a:cs typeface="Times New Roman" pitchFamily="18" charset="0"/>
              </a:rPr>
              <a:t> </a:t>
            </a:r>
            <a:r>
              <a:rPr lang="en-US" sz="2500" dirty="0" err="1">
                <a:solidFill>
                  <a:schemeClr val="tx2">
                    <a:satMod val="130000"/>
                  </a:schemeClr>
                </a:solidFill>
                <a:effectLst/>
                <a:latin typeface="Times New Roman" pitchFamily="18" charset="0"/>
                <a:cs typeface="Times New Roman" pitchFamily="18" charset="0"/>
              </a:rPr>
              <a:t>Penelitian</a:t>
            </a:r>
            <a:r>
              <a:rPr lang="en-US" sz="2500" dirty="0">
                <a:solidFill>
                  <a:schemeClr val="tx2">
                    <a:satMod val="130000"/>
                  </a:schemeClr>
                </a:solidFill>
                <a:effectLst/>
                <a:latin typeface="Times New Roman" pitchFamily="18" charset="0"/>
                <a:cs typeface="Times New Roman" pitchFamily="18" charset="0"/>
              </a:rPr>
              <a:t>: </a:t>
            </a:r>
            <a:br>
              <a:rPr lang="en-US" sz="2500" dirty="0">
                <a:solidFill>
                  <a:schemeClr val="tx2">
                    <a:satMod val="130000"/>
                  </a:schemeClr>
                </a:solidFill>
                <a:effectLst/>
                <a:latin typeface="Times New Roman" pitchFamily="18" charset="0"/>
                <a:cs typeface="Times New Roman" pitchFamily="18" charset="0"/>
              </a:rPr>
            </a:br>
            <a:br>
              <a:rPr lang="en-US" sz="2500" dirty="0">
                <a:solidFill>
                  <a:schemeClr val="tx2">
                    <a:satMod val="130000"/>
                  </a:schemeClr>
                </a:solidFill>
                <a:effectLst/>
                <a:latin typeface="Times New Roman" pitchFamily="18" charset="0"/>
                <a:cs typeface="Times New Roman" pitchFamily="18" charset="0"/>
              </a:rPr>
            </a:br>
            <a:r>
              <a:rPr lang="en-US" sz="2500" i="1" dirty="0" err="1">
                <a:solidFill>
                  <a:schemeClr val="tx2">
                    <a:satMod val="130000"/>
                  </a:schemeClr>
                </a:solidFill>
                <a:effectLst/>
                <a:latin typeface="Times New Roman" pitchFamily="18" charset="0"/>
                <a:cs typeface="Times New Roman" pitchFamily="18" charset="0"/>
              </a:rPr>
              <a:t>Korelasi</a:t>
            </a:r>
            <a:r>
              <a:rPr lang="en-US" sz="2500" i="1" dirty="0">
                <a:solidFill>
                  <a:schemeClr val="tx2">
                    <a:satMod val="130000"/>
                  </a:schemeClr>
                </a:solidFill>
                <a:effectLst/>
                <a:latin typeface="Times New Roman" pitchFamily="18" charset="0"/>
                <a:cs typeface="Times New Roman" pitchFamily="18" charset="0"/>
              </a:rPr>
              <a:t> </a:t>
            </a:r>
            <a:r>
              <a:rPr lang="en-US" sz="2500" i="1" dirty="0" err="1">
                <a:solidFill>
                  <a:schemeClr val="tx2">
                    <a:satMod val="130000"/>
                  </a:schemeClr>
                </a:solidFill>
                <a:effectLst/>
                <a:latin typeface="Times New Roman" pitchFamily="18" charset="0"/>
                <a:cs typeface="Times New Roman" pitchFamily="18" charset="0"/>
              </a:rPr>
              <a:t>Kepuasan</a:t>
            </a:r>
            <a:r>
              <a:rPr lang="en-US" sz="2500" i="1" dirty="0">
                <a:solidFill>
                  <a:schemeClr val="tx2">
                    <a:satMod val="130000"/>
                  </a:schemeClr>
                </a:solidFill>
                <a:effectLst/>
                <a:latin typeface="Times New Roman" pitchFamily="18" charset="0"/>
                <a:cs typeface="Times New Roman" pitchFamily="18" charset="0"/>
              </a:rPr>
              <a:t> </a:t>
            </a:r>
            <a:r>
              <a:rPr lang="en-US" sz="2500" i="1" dirty="0" err="1">
                <a:solidFill>
                  <a:schemeClr val="tx2">
                    <a:satMod val="130000"/>
                  </a:schemeClr>
                </a:solidFill>
                <a:effectLst/>
                <a:latin typeface="Times New Roman" pitchFamily="18" charset="0"/>
                <a:cs typeface="Times New Roman" pitchFamily="18" charset="0"/>
              </a:rPr>
              <a:t>Kerja</a:t>
            </a:r>
            <a:r>
              <a:rPr lang="en-US" sz="2500" i="1" dirty="0">
                <a:solidFill>
                  <a:schemeClr val="tx2">
                    <a:satMod val="130000"/>
                  </a:schemeClr>
                </a:solidFill>
                <a:effectLst/>
                <a:latin typeface="Times New Roman" pitchFamily="18" charset="0"/>
                <a:cs typeface="Times New Roman" pitchFamily="18" charset="0"/>
              </a:rPr>
              <a:t> </a:t>
            </a:r>
            <a:r>
              <a:rPr lang="en-US" sz="2500" i="1" dirty="0" err="1">
                <a:solidFill>
                  <a:schemeClr val="tx2">
                    <a:satMod val="130000"/>
                  </a:schemeClr>
                </a:solidFill>
                <a:effectLst/>
                <a:latin typeface="Times New Roman" pitchFamily="18" charset="0"/>
                <a:cs typeface="Times New Roman" pitchFamily="18" charset="0"/>
              </a:rPr>
              <a:t>dan</a:t>
            </a:r>
            <a:r>
              <a:rPr lang="en-US" sz="2500" i="1" dirty="0">
                <a:solidFill>
                  <a:schemeClr val="tx2">
                    <a:satMod val="130000"/>
                  </a:schemeClr>
                </a:solidFill>
                <a:effectLst/>
                <a:latin typeface="Times New Roman" pitchFamily="18" charset="0"/>
                <a:cs typeface="Times New Roman" pitchFamily="18" charset="0"/>
              </a:rPr>
              <a:t> </a:t>
            </a:r>
            <a:r>
              <a:rPr lang="en-US" sz="2500" i="1" dirty="0" err="1">
                <a:solidFill>
                  <a:schemeClr val="tx2">
                    <a:satMod val="130000"/>
                  </a:schemeClr>
                </a:solidFill>
                <a:effectLst/>
                <a:latin typeface="Times New Roman" pitchFamily="18" charset="0"/>
                <a:cs typeface="Times New Roman" pitchFamily="18" charset="0"/>
              </a:rPr>
              <a:t>Disiplin</a:t>
            </a:r>
            <a:r>
              <a:rPr lang="en-US" sz="2500" i="1" dirty="0">
                <a:solidFill>
                  <a:schemeClr val="tx2">
                    <a:satMod val="130000"/>
                  </a:schemeClr>
                </a:solidFill>
                <a:effectLst/>
                <a:latin typeface="Times New Roman" pitchFamily="18" charset="0"/>
                <a:cs typeface="Times New Roman" pitchFamily="18" charset="0"/>
              </a:rPr>
              <a:t> </a:t>
            </a:r>
            <a:r>
              <a:rPr lang="en-US" sz="2500" i="1" dirty="0" err="1">
                <a:solidFill>
                  <a:schemeClr val="tx2">
                    <a:satMod val="130000"/>
                  </a:schemeClr>
                </a:solidFill>
                <a:effectLst/>
                <a:latin typeface="Times New Roman" pitchFamily="18" charset="0"/>
                <a:cs typeface="Times New Roman" pitchFamily="18" charset="0"/>
              </a:rPr>
              <a:t>Kerja</a:t>
            </a:r>
            <a:r>
              <a:rPr lang="en-US" sz="2500" i="1" dirty="0">
                <a:solidFill>
                  <a:schemeClr val="tx2">
                    <a:satMod val="130000"/>
                  </a:schemeClr>
                </a:solidFill>
                <a:effectLst/>
                <a:latin typeface="Times New Roman" pitchFamily="18" charset="0"/>
                <a:cs typeface="Times New Roman" pitchFamily="18" charset="0"/>
              </a:rPr>
              <a:t> </a:t>
            </a:r>
            <a:r>
              <a:rPr lang="en-US" sz="2500" i="1" dirty="0" err="1">
                <a:solidFill>
                  <a:schemeClr val="tx2">
                    <a:satMod val="130000"/>
                  </a:schemeClr>
                </a:solidFill>
                <a:effectLst/>
                <a:latin typeface="Times New Roman" pitchFamily="18" charset="0"/>
                <a:cs typeface="Times New Roman" pitchFamily="18" charset="0"/>
              </a:rPr>
              <a:t>Terhadap</a:t>
            </a:r>
            <a:r>
              <a:rPr lang="en-US" sz="2500" i="1" dirty="0">
                <a:solidFill>
                  <a:schemeClr val="tx2">
                    <a:satMod val="130000"/>
                  </a:schemeClr>
                </a:solidFill>
                <a:effectLst/>
                <a:latin typeface="Times New Roman" pitchFamily="18" charset="0"/>
                <a:cs typeface="Times New Roman" pitchFamily="18" charset="0"/>
              </a:rPr>
              <a:t> </a:t>
            </a:r>
            <a:r>
              <a:rPr lang="en-US" sz="2500" i="1" dirty="0" err="1">
                <a:solidFill>
                  <a:schemeClr val="tx2">
                    <a:satMod val="130000"/>
                  </a:schemeClr>
                </a:solidFill>
                <a:effectLst/>
                <a:latin typeface="Times New Roman" pitchFamily="18" charset="0"/>
                <a:cs typeface="Times New Roman" pitchFamily="18" charset="0"/>
              </a:rPr>
              <a:t>Produktivitas</a:t>
            </a:r>
            <a:r>
              <a:rPr lang="en-US" sz="2500" i="1" dirty="0">
                <a:solidFill>
                  <a:schemeClr val="tx2">
                    <a:satMod val="130000"/>
                  </a:schemeClr>
                </a:solidFill>
                <a:effectLst/>
                <a:latin typeface="Times New Roman" pitchFamily="18" charset="0"/>
                <a:cs typeface="Times New Roman" pitchFamily="18" charset="0"/>
              </a:rPr>
              <a:t> </a:t>
            </a:r>
            <a:r>
              <a:rPr lang="en-US" sz="2500" i="1" dirty="0" err="1">
                <a:solidFill>
                  <a:schemeClr val="tx2">
                    <a:satMod val="130000"/>
                  </a:schemeClr>
                </a:solidFill>
                <a:effectLst/>
                <a:latin typeface="Times New Roman" pitchFamily="18" charset="0"/>
                <a:cs typeface="Times New Roman" pitchFamily="18" charset="0"/>
              </a:rPr>
              <a:t>Kerja</a:t>
            </a:r>
            <a:r>
              <a:rPr lang="en-US" sz="2500" i="1" dirty="0">
                <a:solidFill>
                  <a:schemeClr val="tx2">
                    <a:satMod val="130000"/>
                  </a:schemeClr>
                </a:solidFill>
                <a:effectLst/>
                <a:latin typeface="Times New Roman" pitchFamily="18" charset="0"/>
                <a:cs typeface="Times New Roman" pitchFamily="18" charset="0"/>
              </a:rPr>
              <a:t> </a:t>
            </a:r>
            <a:r>
              <a:rPr lang="en-US" sz="2500" i="1" dirty="0" err="1">
                <a:solidFill>
                  <a:schemeClr val="tx2">
                    <a:satMod val="130000"/>
                  </a:schemeClr>
                </a:solidFill>
                <a:effectLst/>
                <a:latin typeface="Times New Roman" pitchFamily="18" charset="0"/>
                <a:cs typeface="Times New Roman" pitchFamily="18" charset="0"/>
              </a:rPr>
              <a:t>Pustakawan</a:t>
            </a:r>
            <a:r>
              <a:rPr lang="en-US" sz="2500" i="1" dirty="0">
                <a:solidFill>
                  <a:schemeClr val="tx2">
                    <a:satMod val="130000"/>
                  </a:schemeClr>
                </a:solidFill>
                <a:effectLst/>
                <a:latin typeface="Times New Roman" pitchFamily="18" charset="0"/>
                <a:cs typeface="Times New Roman" pitchFamily="18" charset="0"/>
              </a:rPr>
              <a:t> UIN </a:t>
            </a:r>
            <a:r>
              <a:rPr lang="en-US" sz="2500" i="1" dirty="0" err="1">
                <a:solidFill>
                  <a:schemeClr val="tx2">
                    <a:satMod val="130000"/>
                  </a:schemeClr>
                </a:solidFill>
                <a:effectLst/>
                <a:latin typeface="Times New Roman" pitchFamily="18" charset="0"/>
                <a:cs typeface="Times New Roman" pitchFamily="18" charset="0"/>
              </a:rPr>
              <a:t>Ar-Raniry</a:t>
            </a:r>
            <a:endParaRPr lang="en-US" sz="2500" i="1" dirty="0">
              <a:solidFill>
                <a:schemeClr val="tx2">
                  <a:satMod val="130000"/>
                </a:schemeClr>
              </a:solidFill>
              <a:effectLst/>
              <a:latin typeface="Times New Roman" pitchFamily="18" charset="0"/>
              <a:cs typeface="Times New Roman" pitchFamily="18" charset="0"/>
            </a:endParaRPr>
          </a:p>
        </p:txBody>
      </p:sp>
      <p:sp>
        <p:nvSpPr>
          <p:cNvPr id="18435" name="Rectangle 2"/>
          <p:cNvSpPr>
            <a:spLocks noGrp="1" noChangeArrowheads="1"/>
          </p:cNvSpPr>
          <p:nvPr>
            <p:ph type="body" sz="half" idx="1"/>
          </p:nvPr>
        </p:nvSpPr>
        <p:spPr>
          <a:xfrm>
            <a:off x="381000" y="2514600"/>
            <a:ext cx="8610600" cy="4114800"/>
          </a:xfrm>
        </p:spPr>
        <p:txBody>
          <a:bodyPr/>
          <a:lstStyle/>
          <a:p>
            <a:pPr marL="82550" indent="0">
              <a:buFont typeface="Wingdings 2" pitchFamily="18" charset="2"/>
              <a:buNone/>
              <a:defRPr/>
            </a:pPr>
            <a:r>
              <a:rPr lang="en-US" sz="2400" dirty="0">
                <a:latin typeface="Times New Roman" pitchFamily="18" charset="0"/>
                <a:cs typeface="Times New Roman" pitchFamily="18" charset="0"/>
              </a:rPr>
              <a:t>Dari </a:t>
            </a:r>
            <a:r>
              <a:rPr lang="en-US" sz="2400" dirty="0" err="1">
                <a:latin typeface="Times New Roman" pitchFamily="18" charset="0"/>
                <a:cs typeface="Times New Roman" pitchFamily="18" charset="0"/>
              </a:rPr>
              <a:t>judul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tersebut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diketahui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bahwa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penelitian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memiliki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variabel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yaitu</a:t>
            </a:r>
            <a:r>
              <a:rPr lang="en-US" sz="2400" dirty="0">
                <a:latin typeface="Times New Roman" pitchFamily="18" charset="0"/>
                <a:cs typeface="Times New Roman" pitchFamily="18" charset="0"/>
              </a:rPr>
              <a:t>:</a:t>
            </a:r>
          </a:p>
          <a:p>
            <a:pPr marL="539750" indent="-457200">
              <a:buFont typeface="Wingdings 2" pitchFamily="18" charset="2"/>
              <a:buAutoNum type="arabicPeriod"/>
              <a:defRPr/>
            </a:pPr>
            <a:r>
              <a:rPr lang="en-US" sz="2400" dirty="0" err="1">
                <a:latin typeface="Times New Roman" pitchFamily="18" charset="0"/>
                <a:cs typeface="Times New Roman" pitchFamily="18" charset="0"/>
              </a:rPr>
              <a:t>Variabel</a:t>
            </a:r>
            <a:r>
              <a:rPr lang="en-US" sz="2400" dirty="0">
                <a:latin typeface="Times New Roman" pitchFamily="18" charset="0"/>
                <a:cs typeface="Times New Roman" pitchFamily="18" charset="0"/>
              </a:rPr>
              <a:t> X</a:t>
            </a:r>
            <a:r>
              <a:rPr lang="en-US" sz="2400" baseline="-25000" dirty="0">
                <a:latin typeface="Times New Roman" pitchFamily="18" charset="0"/>
                <a:cs typeface="Times New Roman" pitchFamily="18" charset="0"/>
              </a:rPr>
              <a:t>1</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Kepuasan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Kerja</a:t>
            </a:r>
            <a:endParaRPr lang="en-US" sz="2400" dirty="0">
              <a:latin typeface="Times New Roman" pitchFamily="18" charset="0"/>
              <a:cs typeface="Times New Roman" pitchFamily="18" charset="0"/>
            </a:endParaRPr>
          </a:p>
          <a:p>
            <a:pPr marL="539750" indent="-457200">
              <a:buFont typeface="Wingdings 2" pitchFamily="18" charset="2"/>
              <a:buAutoNum type="arabicPeriod"/>
              <a:defRPr/>
            </a:pPr>
            <a:r>
              <a:rPr lang="en-US" sz="2400" dirty="0">
                <a:latin typeface="Times New Roman" pitchFamily="18" charset="0"/>
                <a:cs typeface="Times New Roman" pitchFamily="18" charset="0"/>
              </a:rPr>
              <a:t>Variable X</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Disiplin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Kerja</a:t>
            </a:r>
            <a:endParaRPr lang="en-US" sz="2400" dirty="0">
              <a:latin typeface="Times New Roman" pitchFamily="18" charset="0"/>
              <a:cs typeface="Times New Roman" pitchFamily="18" charset="0"/>
            </a:endParaRPr>
          </a:p>
          <a:p>
            <a:pPr marL="539750" indent="-457200">
              <a:buFont typeface="Wingdings 2" pitchFamily="18" charset="2"/>
              <a:buAutoNum type="arabicPeriod"/>
              <a:defRPr/>
            </a:pPr>
            <a:r>
              <a:rPr lang="en-US" sz="2400" dirty="0" err="1">
                <a:latin typeface="Times New Roman" pitchFamily="18" charset="0"/>
                <a:cs typeface="Times New Roman" pitchFamily="18" charset="0"/>
              </a:rPr>
              <a:t>Variabel</a:t>
            </a:r>
            <a:r>
              <a:rPr lang="en-US" sz="2400" dirty="0">
                <a:latin typeface="Times New Roman" pitchFamily="18" charset="0"/>
                <a:cs typeface="Times New Roman" pitchFamily="18" charset="0"/>
              </a:rPr>
              <a:t> Y – </a:t>
            </a:r>
            <a:r>
              <a:rPr lang="en-US" sz="2400" dirty="0" err="1">
                <a:latin typeface="Times New Roman" pitchFamily="18" charset="0"/>
                <a:cs typeface="Times New Roman" pitchFamily="18" charset="0"/>
              </a:rPr>
              <a:t>Produktivitas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Kerja</a:t>
            </a:r>
            <a:endParaRPr lang="en-US" sz="2400" dirty="0">
              <a:latin typeface="Times New Roman" pitchFamily="18" charset="0"/>
              <a:cs typeface="Times New Roman" pitchFamily="18" charset="0"/>
            </a:endParaRPr>
          </a:p>
          <a:p>
            <a:pPr marL="539750" indent="-457200">
              <a:buFont typeface="Wingdings 2" pitchFamily="18" charset="2"/>
              <a:buAutoNum type="arabicPeriod"/>
              <a:defRPr/>
            </a:pPr>
            <a:endParaRPr lang="en-US" sz="2400" dirty="0">
              <a:latin typeface="Times New Roman" pitchFamily="18" charset="0"/>
              <a:cs typeface="Times New Roman" pitchFamily="18" charset="0"/>
            </a:endParaRPr>
          </a:p>
          <a:p>
            <a:pPr marL="82550" indent="0">
              <a:buFont typeface="Wingdings 2" pitchFamily="18" charset="2"/>
              <a:buNone/>
              <a:defRPr/>
            </a:pPr>
            <a:r>
              <a:rPr lang="en-US" sz="2400" dirty="0" err="1">
                <a:latin typeface="Times New Roman" pitchFamily="18" charset="0"/>
                <a:cs typeface="Times New Roman" pitchFamily="18" charset="0"/>
              </a:rPr>
              <a:t>Untuk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mendapatkan</a:t>
            </a:r>
            <a:r>
              <a:rPr lang="en-US" sz="2400" dirty="0">
                <a:latin typeface="Times New Roman" pitchFamily="18" charset="0"/>
                <a:cs typeface="Times New Roman" pitchFamily="18" charset="0"/>
              </a:rPr>
              <a:t> data </a:t>
            </a:r>
            <a:r>
              <a:rPr lang="en-US" sz="2400" dirty="0" err="1">
                <a:latin typeface="Times New Roman" pitchFamily="18" charset="0"/>
                <a:cs typeface="Times New Roman" pitchFamily="18" charset="0"/>
              </a:rPr>
              <a:t>dilakukan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penelitian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terhadap</a:t>
            </a:r>
            <a:r>
              <a:rPr lang="en-US" sz="2400" dirty="0">
                <a:latin typeface="Times New Roman" pitchFamily="18" charset="0"/>
                <a:cs typeface="Times New Roman" pitchFamily="18" charset="0"/>
              </a:rPr>
              <a:t> 21 </a:t>
            </a:r>
            <a:r>
              <a:rPr lang="en-US" sz="2400" dirty="0" err="1">
                <a:latin typeface="Times New Roman" pitchFamily="18" charset="0"/>
                <a:cs typeface="Times New Roman" pitchFamily="18" charset="0"/>
              </a:rPr>
              <a:t>Pustakawan</a:t>
            </a:r>
            <a:r>
              <a:rPr lang="en-US" sz="2400" dirty="0">
                <a:latin typeface="Times New Roman" pitchFamily="18" charset="0"/>
                <a:cs typeface="Times New Roman" pitchFamily="18" charset="0"/>
              </a:rPr>
              <a:t> UIN </a:t>
            </a:r>
            <a:r>
              <a:rPr lang="en-US" sz="2400" dirty="0" err="1">
                <a:latin typeface="Times New Roman" pitchFamily="18" charset="0"/>
                <a:cs typeface="Times New Roman" pitchFamily="18" charset="0"/>
              </a:rPr>
              <a:t>Ar-Raniry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taraf</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sigfinifkan</a:t>
            </a:r>
            <a:r>
              <a:rPr lang="en-US" sz="2400" dirty="0">
                <a:latin typeface="Times New Roman" pitchFamily="18" charset="0"/>
                <a:cs typeface="Times New Roman" pitchFamily="18" charset="0"/>
              </a:rPr>
              <a:t> 5%. </a:t>
            </a:r>
            <a:r>
              <a:rPr lang="en-US" sz="2400" dirty="0" err="1">
                <a:latin typeface="Times New Roman" pitchFamily="18" charset="0"/>
                <a:cs typeface="Times New Roman" pitchFamily="18" charset="0"/>
              </a:rPr>
              <a:t>Hasil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penelitian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ditemukan</a:t>
            </a:r>
            <a:r>
              <a:rPr lang="en-US" sz="2400" dirty="0">
                <a:latin typeface="Times New Roman" pitchFamily="18" charset="0"/>
                <a:cs typeface="Times New Roman" pitchFamily="18" charset="0"/>
              </a:rPr>
              <a:t> data </a:t>
            </a:r>
            <a:r>
              <a:rPr lang="en-US" sz="2400" dirty="0" err="1">
                <a:latin typeface="Times New Roman" pitchFamily="18" charset="0"/>
                <a:cs typeface="Times New Roman" pitchFamily="18" charset="0"/>
              </a:rPr>
              <a:t>seperti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berikut</a:t>
            </a:r>
            <a:r>
              <a:rPr lang="en-US" sz="2400" dirty="0">
                <a:latin typeface="Times New Roman" pitchFamily="18" charset="0"/>
                <a:cs typeface="Times New Roman" pitchFamily="18" charset="0"/>
              </a:rPr>
              <a:t>.</a:t>
            </a:r>
          </a:p>
        </p:txBody>
      </p:sp>
      <p:sp>
        <p:nvSpPr>
          <p:cNvPr id="2048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a:solidFill>
                  <a:schemeClr val="tx1"/>
                </a:solidFill>
                <a:latin typeface="Garamond" pitchFamily="18" charset="0"/>
                <a:cs typeface="Arial" pitchFamily="34" charset="0"/>
              </a:defRPr>
            </a:lvl1pPr>
            <a:lvl2pPr marL="742950" indent="-285750" eaLnBrk="0" hangingPunct="0">
              <a:defRPr>
                <a:solidFill>
                  <a:schemeClr val="tx1"/>
                </a:solidFill>
                <a:latin typeface="Garamond" pitchFamily="18" charset="0"/>
                <a:cs typeface="Arial" pitchFamily="34" charset="0"/>
              </a:defRPr>
            </a:lvl2pPr>
            <a:lvl3pPr marL="1143000" indent="-228600" eaLnBrk="0" hangingPunct="0">
              <a:defRPr>
                <a:solidFill>
                  <a:schemeClr val="tx1"/>
                </a:solidFill>
                <a:latin typeface="Garamond" pitchFamily="18" charset="0"/>
                <a:cs typeface="Arial" pitchFamily="34" charset="0"/>
              </a:defRPr>
            </a:lvl3pPr>
            <a:lvl4pPr marL="1600200" indent="-228600" eaLnBrk="0" hangingPunct="0">
              <a:defRPr>
                <a:solidFill>
                  <a:schemeClr val="tx1"/>
                </a:solidFill>
                <a:latin typeface="Garamond" pitchFamily="18" charset="0"/>
                <a:cs typeface="Arial" pitchFamily="34" charset="0"/>
              </a:defRPr>
            </a:lvl4pPr>
            <a:lvl5pPr marL="2057400" indent="-228600" eaLnBrk="0" hangingPunct="0">
              <a:defRPr>
                <a:solidFill>
                  <a:schemeClr val="tx1"/>
                </a:solidFill>
                <a:latin typeface="Garamond" pitchFamily="18" charset="0"/>
                <a:cs typeface="Arial" pitchFamily="34" charset="0"/>
              </a:defRPr>
            </a:lvl5pPr>
            <a:lvl6pPr marL="2514600" indent="-228600" eaLnBrk="0" fontAlgn="base" hangingPunct="0">
              <a:spcBef>
                <a:spcPct val="0"/>
              </a:spcBef>
              <a:spcAft>
                <a:spcPct val="0"/>
              </a:spcAft>
              <a:defRPr>
                <a:solidFill>
                  <a:schemeClr val="tx1"/>
                </a:solidFill>
                <a:latin typeface="Garamond" pitchFamily="18" charset="0"/>
                <a:cs typeface="Arial" pitchFamily="34" charset="0"/>
              </a:defRPr>
            </a:lvl6pPr>
            <a:lvl7pPr marL="2971800" indent="-228600" eaLnBrk="0" fontAlgn="base" hangingPunct="0">
              <a:spcBef>
                <a:spcPct val="0"/>
              </a:spcBef>
              <a:spcAft>
                <a:spcPct val="0"/>
              </a:spcAft>
              <a:defRPr>
                <a:solidFill>
                  <a:schemeClr val="tx1"/>
                </a:solidFill>
                <a:latin typeface="Garamond" pitchFamily="18" charset="0"/>
                <a:cs typeface="Arial" pitchFamily="34" charset="0"/>
              </a:defRPr>
            </a:lvl7pPr>
            <a:lvl8pPr marL="3429000" indent="-228600" eaLnBrk="0" fontAlgn="base" hangingPunct="0">
              <a:spcBef>
                <a:spcPct val="0"/>
              </a:spcBef>
              <a:spcAft>
                <a:spcPct val="0"/>
              </a:spcAft>
              <a:defRPr>
                <a:solidFill>
                  <a:schemeClr val="tx1"/>
                </a:solidFill>
                <a:latin typeface="Garamond" pitchFamily="18" charset="0"/>
                <a:cs typeface="Arial" pitchFamily="34" charset="0"/>
              </a:defRPr>
            </a:lvl8pPr>
            <a:lvl9pPr marL="3886200" indent="-228600" eaLnBrk="0" fontAlgn="base" hangingPunct="0">
              <a:spcBef>
                <a:spcPct val="0"/>
              </a:spcBef>
              <a:spcAft>
                <a:spcPct val="0"/>
              </a:spcAft>
              <a:defRPr>
                <a:solidFill>
                  <a:schemeClr val="tx1"/>
                </a:solidFill>
                <a:latin typeface="Garamond" pitchFamily="18" charset="0"/>
                <a:cs typeface="Arial" pitchFamily="34" charset="0"/>
              </a:defRPr>
            </a:lvl9pPr>
          </a:lstStyle>
          <a:p>
            <a:pPr eaLnBrk="1" hangingPunct="1"/>
            <a:fld id="{3CD9B15E-EAD9-4FEC-A15A-EAB7CB1FE13C}" type="slidenum">
              <a:rPr lang="en-US" smtClean="0">
                <a:solidFill>
                  <a:srgbClr val="FFFFFF"/>
                </a:solidFill>
                <a:latin typeface="Arial" pitchFamily="34" charset="0"/>
              </a:rPr>
              <a:pPr eaLnBrk="1" hangingPunct="1"/>
              <a:t>41</a:t>
            </a:fld>
            <a:endParaRPr lang="en-US">
              <a:solidFill>
                <a:srgbClr val="FFFFFF"/>
              </a:solidFill>
              <a:latin typeface="Arial" pitchFamily="34" charset="0"/>
            </a:endParaRPr>
          </a:p>
        </p:txBody>
      </p:sp>
    </p:spTree>
    <p:extLst>
      <p:ext uri="{BB962C8B-B14F-4D97-AF65-F5344CB8AC3E}">
        <p14:creationId xmlns:p14="http://schemas.microsoft.com/office/powerpoint/2010/main" val="34279060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0" y="152400"/>
            <a:ext cx="3962400" cy="533400"/>
          </a:xfrm>
          <a:solidFill>
            <a:srgbClr val="FFC000"/>
          </a:solidFill>
        </p:spPr>
        <p:txBody>
          <a:bodyPr vert="horz" wrap="square" lIns="91440" tIns="45720" rIns="91440" bIns="45720" numCol="1" anchorCtr="0" compatLnSpc="1">
            <a:prstTxWarp prst="textNoShape">
              <a:avLst/>
            </a:prstTxWarp>
          </a:bodyPr>
          <a:lstStyle/>
          <a:p>
            <a:r>
              <a:rPr lang="en-US" sz="3000" dirty="0">
                <a:effectLst/>
              </a:rPr>
              <a:t>Data </a:t>
            </a:r>
            <a:r>
              <a:rPr lang="en-US" sz="3000" dirty="0" err="1">
                <a:effectLst/>
              </a:rPr>
              <a:t>hasil</a:t>
            </a:r>
            <a:r>
              <a:rPr lang="en-US" sz="3000" dirty="0">
                <a:effectLst/>
              </a:rPr>
              <a:t> </a:t>
            </a:r>
            <a:r>
              <a:rPr lang="en-US" sz="3000" dirty="0" err="1">
                <a:effectLst/>
              </a:rPr>
              <a:t>penelitian</a:t>
            </a:r>
            <a:endParaRPr lang="en-US" sz="3000" dirty="0">
              <a:effectLst/>
            </a:endParaRPr>
          </a:p>
        </p:txBody>
      </p:sp>
      <p:sp>
        <p:nvSpPr>
          <p:cNvPr id="5" name="Slide Number Placeholder 4"/>
          <p:cNvSpPr>
            <a:spLocks noGrp="1"/>
          </p:cNvSpPr>
          <p:nvPr>
            <p:ph type="sldNum" sz="quarter" idx="12"/>
          </p:nvPr>
        </p:nvSpPr>
        <p:spPr/>
        <p:txBody>
          <a:bodyPr/>
          <a:lstStyle/>
          <a:p>
            <a:pPr>
              <a:defRPr/>
            </a:pPr>
            <a:fld id="{67CE85CC-1E94-4199-B62C-656A2C6EE2FB}" type="slidenum">
              <a:rPr lang="en-US" smtClean="0"/>
              <a:pPr>
                <a:defRPr/>
              </a:pPr>
              <a:t>42</a:t>
            </a:fld>
            <a:endParaRPr lang="en-US"/>
          </a:p>
        </p:txBody>
      </p:sp>
      <p:graphicFrame>
        <p:nvGraphicFramePr>
          <p:cNvPr id="8" name="Content Placeholder 7"/>
          <p:cNvGraphicFramePr>
            <a:graphicFrameLocks noGrp="1"/>
          </p:cNvGraphicFramePr>
          <p:nvPr>
            <p:ph sz="half" idx="2"/>
            <p:extLst/>
          </p:nvPr>
        </p:nvGraphicFramePr>
        <p:xfrm>
          <a:off x="685800" y="1143000"/>
          <a:ext cx="3276600" cy="5310448"/>
        </p:xfrm>
        <a:graphic>
          <a:graphicData uri="http://schemas.openxmlformats.org/drawingml/2006/table">
            <a:tbl>
              <a:tblPr>
                <a:tableStyleId>{5C22544A-7EE6-4342-B048-85BDC9FD1C3A}</a:tableStyleId>
              </a:tblPr>
              <a:tblGrid>
                <a:gridCol w="819150">
                  <a:extLst>
                    <a:ext uri="{9D8B030D-6E8A-4147-A177-3AD203B41FA5}">
                      <a16:colId xmlns:a16="http://schemas.microsoft.com/office/drawing/2014/main" val="20000"/>
                    </a:ext>
                  </a:extLst>
                </a:gridCol>
                <a:gridCol w="819150">
                  <a:extLst>
                    <a:ext uri="{9D8B030D-6E8A-4147-A177-3AD203B41FA5}">
                      <a16:colId xmlns:a16="http://schemas.microsoft.com/office/drawing/2014/main" val="20001"/>
                    </a:ext>
                  </a:extLst>
                </a:gridCol>
                <a:gridCol w="819150">
                  <a:extLst>
                    <a:ext uri="{9D8B030D-6E8A-4147-A177-3AD203B41FA5}">
                      <a16:colId xmlns:a16="http://schemas.microsoft.com/office/drawing/2014/main" val="20002"/>
                    </a:ext>
                  </a:extLst>
                </a:gridCol>
                <a:gridCol w="819150">
                  <a:extLst>
                    <a:ext uri="{9D8B030D-6E8A-4147-A177-3AD203B41FA5}">
                      <a16:colId xmlns:a16="http://schemas.microsoft.com/office/drawing/2014/main" val="20003"/>
                    </a:ext>
                  </a:extLst>
                </a:gridCol>
              </a:tblGrid>
              <a:tr h="309928">
                <a:tc>
                  <a:txBody>
                    <a:bodyPr/>
                    <a:lstStyle/>
                    <a:p>
                      <a:pPr algn="ctr" fontAlgn="ctr"/>
                      <a:r>
                        <a:rPr lang="en-US" sz="1500" u="none" strike="noStrike" dirty="0" err="1">
                          <a:effectLst/>
                        </a:rPr>
                        <a:t>Resp</a:t>
                      </a:r>
                      <a:endParaRPr lang="en-US" sz="1500" b="1" i="0" u="none" strike="noStrike" dirty="0">
                        <a:solidFill>
                          <a:srgbClr val="000000"/>
                        </a:solidFill>
                        <a:effectLst/>
                        <a:latin typeface="Calibri"/>
                      </a:endParaRPr>
                    </a:p>
                  </a:txBody>
                  <a:tcPr marL="9525" marR="9525"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500" u="none" strike="noStrike">
                          <a:effectLst/>
                        </a:rPr>
                        <a:t>X</a:t>
                      </a:r>
                      <a:r>
                        <a:rPr lang="en-US" sz="1500" u="none" strike="noStrike" baseline="-25000">
                          <a:effectLst/>
                        </a:rPr>
                        <a:t>1</a:t>
                      </a:r>
                      <a:r>
                        <a:rPr lang="en-US" sz="1500" u="none" strike="noStrike">
                          <a:effectLst/>
                        </a:rPr>
                        <a:t> </a:t>
                      </a:r>
                      <a:endParaRPr lang="en-US" sz="1500" b="1" i="0" u="none" strike="noStrike">
                        <a:solidFill>
                          <a:srgbClr val="000000"/>
                        </a:solidFill>
                        <a:effectLst/>
                        <a:latin typeface="Calibri"/>
                      </a:endParaRPr>
                    </a:p>
                  </a:txBody>
                  <a:tcPr marL="9525" marR="9525"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500" u="none" strike="noStrike">
                          <a:effectLst/>
                        </a:rPr>
                        <a:t>X</a:t>
                      </a:r>
                      <a:r>
                        <a:rPr lang="en-US" sz="1500" u="none" strike="noStrike" baseline="-25000">
                          <a:effectLst/>
                        </a:rPr>
                        <a:t>2</a:t>
                      </a:r>
                      <a:endParaRPr lang="en-US" sz="1500" b="1" i="0" u="none" strike="noStrike">
                        <a:solidFill>
                          <a:srgbClr val="000000"/>
                        </a:solidFill>
                        <a:effectLst/>
                        <a:latin typeface="Calibri"/>
                      </a:endParaRPr>
                    </a:p>
                  </a:txBody>
                  <a:tcPr marL="9525" marR="9525"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500" u="none" strike="noStrike">
                          <a:effectLst/>
                        </a:rPr>
                        <a:t>Y</a:t>
                      </a:r>
                      <a:endParaRPr lang="en-US" sz="1500" b="1" i="0" u="none" strike="noStrike">
                        <a:solidFill>
                          <a:srgbClr val="000000"/>
                        </a:solidFill>
                        <a:effectLst/>
                        <a:latin typeface="Calibri"/>
                      </a:endParaRPr>
                    </a:p>
                  </a:txBody>
                  <a:tcPr marL="9525" marR="9525" marT="95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8108">
                <a:tc>
                  <a:txBody>
                    <a:bodyPr/>
                    <a:lstStyle/>
                    <a:p>
                      <a:pPr algn="ctr" fontAlgn="b"/>
                      <a:r>
                        <a:rPr lang="en-US" sz="1500" u="none" strike="noStrike" dirty="0">
                          <a:effectLst/>
                        </a:rPr>
                        <a:t>1</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48</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44</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54</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38108">
                <a:tc>
                  <a:txBody>
                    <a:bodyPr/>
                    <a:lstStyle/>
                    <a:p>
                      <a:pPr algn="ctr" fontAlgn="b"/>
                      <a:r>
                        <a:rPr lang="en-US" sz="1500" u="none" strike="noStrike" dirty="0">
                          <a:effectLst/>
                        </a:rPr>
                        <a:t>2</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34</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53</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43</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38108">
                <a:tc>
                  <a:txBody>
                    <a:bodyPr/>
                    <a:lstStyle/>
                    <a:p>
                      <a:pPr algn="ctr" fontAlgn="b"/>
                      <a:r>
                        <a:rPr lang="en-US" sz="1500" u="none" strike="noStrike" dirty="0">
                          <a:effectLst/>
                        </a:rPr>
                        <a:t>3</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54</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37</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28</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38108">
                <a:tc>
                  <a:txBody>
                    <a:bodyPr/>
                    <a:lstStyle/>
                    <a:p>
                      <a:pPr algn="ctr" fontAlgn="b"/>
                      <a:r>
                        <a:rPr lang="en-US" sz="1500" u="none" strike="noStrike" dirty="0">
                          <a:effectLst/>
                        </a:rPr>
                        <a:t>4</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32</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61</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32</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38108">
                <a:tc>
                  <a:txBody>
                    <a:bodyPr/>
                    <a:lstStyle/>
                    <a:p>
                      <a:pPr algn="ctr" fontAlgn="b"/>
                      <a:r>
                        <a:rPr lang="en-US" sz="1500" u="none" strike="noStrike" dirty="0">
                          <a:effectLst/>
                        </a:rPr>
                        <a:t>5</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34</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23</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34</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38108">
                <a:tc>
                  <a:txBody>
                    <a:bodyPr/>
                    <a:lstStyle/>
                    <a:p>
                      <a:pPr algn="ctr" fontAlgn="b"/>
                      <a:r>
                        <a:rPr lang="en-US" sz="1500" u="none" strike="noStrike" dirty="0">
                          <a:effectLst/>
                        </a:rPr>
                        <a:t>6</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15</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46</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66</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38108">
                <a:tc>
                  <a:txBody>
                    <a:bodyPr/>
                    <a:lstStyle/>
                    <a:p>
                      <a:pPr algn="ctr" fontAlgn="b"/>
                      <a:r>
                        <a:rPr lang="en-US" sz="1500" u="none" strike="noStrike" dirty="0">
                          <a:effectLst/>
                        </a:rPr>
                        <a:t>7</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26</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36</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54</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38108">
                <a:tc>
                  <a:txBody>
                    <a:bodyPr/>
                    <a:lstStyle/>
                    <a:p>
                      <a:pPr algn="ctr" fontAlgn="b"/>
                      <a:r>
                        <a:rPr lang="en-US" sz="1500" u="none" strike="noStrike" dirty="0">
                          <a:effectLst/>
                        </a:rPr>
                        <a:t>8</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37</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53</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40</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38108">
                <a:tc>
                  <a:txBody>
                    <a:bodyPr/>
                    <a:lstStyle/>
                    <a:p>
                      <a:pPr algn="ctr" fontAlgn="b"/>
                      <a:r>
                        <a:rPr lang="en-US" sz="1500" u="none" strike="noStrike" dirty="0">
                          <a:effectLst/>
                        </a:rPr>
                        <a:t>9</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36</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55</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54</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38108">
                <a:tc>
                  <a:txBody>
                    <a:bodyPr/>
                    <a:lstStyle/>
                    <a:p>
                      <a:pPr algn="ctr" fontAlgn="b"/>
                      <a:r>
                        <a:rPr lang="en-US" sz="1500" u="none" strike="noStrike" dirty="0">
                          <a:effectLst/>
                        </a:rPr>
                        <a:t>10</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45</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34</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45</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38108">
                <a:tc>
                  <a:txBody>
                    <a:bodyPr/>
                    <a:lstStyle/>
                    <a:p>
                      <a:pPr algn="ctr" fontAlgn="b"/>
                      <a:r>
                        <a:rPr lang="en-US" sz="1500" u="none" strike="noStrike" dirty="0">
                          <a:effectLst/>
                        </a:rPr>
                        <a:t>11</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23</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45</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70</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38108">
                <a:tc>
                  <a:txBody>
                    <a:bodyPr/>
                    <a:lstStyle/>
                    <a:p>
                      <a:pPr algn="ctr" fontAlgn="b"/>
                      <a:r>
                        <a:rPr lang="en-US" sz="1500" u="none" strike="noStrike" dirty="0">
                          <a:effectLst/>
                        </a:rPr>
                        <a:t>12</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34</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65</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62</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38108">
                <a:tc>
                  <a:txBody>
                    <a:bodyPr/>
                    <a:lstStyle/>
                    <a:p>
                      <a:pPr algn="ctr" fontAlgn="b"/>
                      <a:r>
                        <a:rPr lang="en-US" sz="1500" u="none" strike="noStrike" dirty="0">
                          <a:effectLst/>
                        </a:rPr>
                        <a:t>13</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32</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51</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58</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38108">
                <a:tc>
                  <a:txBody>
                    <a:bodyPr/>
                    <a:lstStyle/>
                    <a:p>
                      <a:pPr algn="ctr" fontAlgn="b"/>
                      <a:r>
                        <a:rPr lang="en-US" sz="1500" u="none" strike="noStrike" dirty="0">
                          <a:effectLst/>
                        </a:rPr>
                        <a:t>14</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45</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52</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56</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38108">
                <a:tc>
                  <a:txBody>
                    <a:bodyPr/>
                    <a:lstStyle/>
                    <a:p>
                      <a:pPr algn="ctr" fontAlgn="b"/>
                      <a:r>
                        <a:rPr lang="en-US" sz="1500" u="none" strike="noStrike" dirty="0">
                          <a:effectLst/>
                        </a:rPr>
                        <a:t>15</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36</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23</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48</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38108">
                <a:tc>
                  <a:txBody>
                    <a:bodyPr/>
                    <a:lstStyle/>
                    <a:p>
                      <a:pPr algn="ctr" fontAlgn="b"/>
                      <a:r>
                        <a:rPr lang="en-US" sz="1500" u="none" strike="noStrike" dirty="0">
                          <a:effectLst/>
                        </a:rPr>
                        <a:t>16</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51</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14</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52</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238108">
                <a:tc>
                  <a:txBody>
                    <a:bodyPr/>
                    <a:lstStyle/>
                    <a:p>
                      <a:pPr algn="ctr" fontAlgn="b"/>
                      <a:r>
                        <a:rPr lang="en-US" sz="1500" u="none" strike="noStrike" dirty="0">
                          <a:effectLst/>
                        </a:rPr>
                        <a:t>17</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25</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35</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44</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238108">
                <a:tc>
                  <a:txBody>
                    <a:bodyPr/>
                    <a:lstStyle/>
                    <a:p>
                      <a:pPr algn="ctr" fontAlgn="b"/>
                      <a:r>
                        <a:rPr lang="en-US" sz="1500" u="none" strike="noStrike" dirty="0">
                          <a:effectLst/>
                        </a:rPr>
                        <a:t>18</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64</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70</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56</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238108">
                <a:tc>
                  <a:txBody>
                    <a:bodyPr/>
                    <a:lstStyle/>
                    <a:p>
                      <a:pPr algn="ctr" fontAlgn="b"/>
                      <a:r>
                        <a:rPr lang="en-US" sz="1500" u="none" strike="noStrike" dirty="0">
                          <a:effectLst/>
                        </a:rPr>
                        <a:t>19</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49</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74</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70</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238108">
                <a:tc>
                  <a:txBody>
                    <a:bodyPr/>
                    <a:lstStyle/>
                    <a:p>
                      <a:pPr algn="ctr" fontAlgn="b"/>
                      <a:r>
                        <a:rPr lang="en-US" sz="1500" u="none" strike="noStrike" dirty="0">
                          <a:effectLst/>
                        </a:rPr>
                        <a:t>20</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58</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a:effectLst/>
                        </a:rPr>
                        <a:t>50</a:t>
                      </a:r>
                      <a:endParaRPr lang="en-US" sz="1500" b="0" i="0" u="none" strike="noStrike">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73</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0"/>
                  </a:ext>
                </a:extLst>
              </a:tr>
              <a:tr h="238108">
                <a:tc>
                  <a:txBody>
                    <a:bodyPr/>
                    <a:lstStyle/>
                    <a:p>
                      <a:pPr algn="ctr" fontAlgn="b"/>
                      <a:r>
                        <a:rPr lang="en-US" sz="1500" u="none" strike="noStrike" dirty="0">
                          <a:effectLst/>
                        </a:rPr>
                        <a:t>21</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55</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45</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500" u="none" strike="noStrike" dirty="0">
                          <a:effectLst/>
                        </a:rPr>
                        <a:t>67</a:t>
                      </a:r>
                      <a:endParaRPr lang="en-US" sz="1500" b="0" i="0" u="none" strike="noStrike" dirty="0">
                        <a:solidFill>
                          <a:srgbClr val="000000"/>
                        </a:solidFill>
                        <a:effectLst/>
                        <a:latin typeface="Calibri"/>
                      </a:endParaRPr>
                    </a:p>
                  </a:txBody>
                  <a:tcPr marL="9525" marR="9525" marT="9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1"/>
                  </a:ext>
                </a:extLst>
              </a:tr>
            </a:tbl>
          </a:graphicData>
        </a:graphic>
      </p:graphicFrame>
      <p:sp>
        <p:nvSpPr>
          <p:cNvPr id="2" name="TextBox 1"/>
          <p:cNvSpPr txBox="1"/>
          <p:nvPr/>
        </p:nvSpPr>
        <p:spPr>
          <a:xfrm>
            <a:off x="4267200" y="609600"/>
            <a:ext cx="4572000" cy="5355312"/>
          </a:xfrm>
          <a:prstGeom prst="rect">
            <a:avLst/>
          </a:prstGeom>
          <a:noFill/>
        </p:spPr>
        <p:txBody>
          <a:bodyPr wrap="square" rtlCol="0">
            <a:spAutoFit/>
          </a:bodyPr>
          <a:lstStyle/>
          <a:p>
            <a:r>
              <a:rPr lang="en-US" dirty="0" err="1"/>
              <a:t>Langkah-langkah</a:t>
            </a:r>
            <a:r>
              <a:rPr lang="en-US" dirty="0"/>
              <a:t> </a:t>
            </a:r>
            <a:r>
              <a:rPr lang="en-US" dirty="0" err="1"/>
              <a:t>penyelesaian</a:t>
            </a:r>
            <a:r>
              <a:rPr lang="en-US" dirty="0"/>
              <a:t>:</a:t>
            </a:r>
          </a:p>
          <a:p>
            <a:endParaRPr lang="en-US" dirty="0"/>
          </a:p>
          <a:p>
            <a:pPr marL="342900" indent="-342900">
              <a:buFont typeface="+mj-lt"/>
              <a:buAutoNum type="arabicPeriod"/>
            </a:pPr>
            <a:r>
              <a:rPr lang="en-US" dirty="0" err="1"/>
              <a:t>Buat</a:t>
            </a:r>
            <a:r>
              <a:rPr lang="en-US" dirty="0"/>
              <a:t> </a:t>
            </a:r>
            <a:r>
              <a:rPr lang="en-US" dirty="0" err="1"/>
              <a:t>hipotesis</a:t>
            </a:r>
            <a:r>
              <a:rPr lang="en-US" dirty="0"/>
              <a:t> </a:t>
            </a:r>
            <a:r>
              <a:rPr lang="en-US" dirty="0" err="1"/>
              <a:t>riset</a:t>
            </a:r>
            <a:r>
              <a:rPr lang="en-US" dirty="0"/>
              <a:t> Ha </a:t>
            </a:r>
            <a:r>
              <a:rPr lang="en-US" dirty="0" err="1"/>
              <a:t>dan</a:t>
            </a:r>
            <a:r>
              <a:rPr lang="en-US" dirty="0"/>
              <a:t> Ho</a:t>
            </a:r>
          </a:p>
          <a:p>
            <a:pPr>
              <a:tabLst>
                <a:tab pos="339725" algn="l"/>
                <a:tab pos="693738" algn="l"/>
                <a:tab pos="914400" algn="l"/>
              </a:tabLst>
            </a:pPr>
            <a:r>
              <a:rPr lang="en-US" dirty="0"/>
              <a:t>	Ha = </a:t>
            </a:r>
            <a:r>
              <a:rPr lang="en-US" dirty="0" err="1"/>
              <a:t>terdapat</a:t>
            </a:r>
            <a:r>
              <a:rPr lang="en-US" dirty="0"/>
              <a:t> </a:t>
            </a:r>
            <a:r>
              <a:rPr lang="en-US" dirty="0" err="1"/>
              <a:t>hubungan</a:t>
            </a:r>
            <a:r>
              <a:rPr lang="en-US" dirty="0"/>
              <a:t> yang </a:t>
            </a:r>
            <a:r>
              <a:rPr lang="en-US" dirty="0" err="1"/>
              <a:t>signifikan</a:t>
            </a:r>
            <a:r>
              <a:rPr lang="en-US" dirty="0"/>
              <a:t> 			</a:t>
            </a:r>
            <a:r>
              <a:rPr lang="en-US" dirty="0" err="1"/>
              <a:t>antara</a:t>
            </a:r>
            <a:r>
              <a:rPr lang="en-US" dirty="0"/>
              <a:t> </a:t>
            </a:r>
            <a:r>
              <a:rPr lang="en-US" dirty="0" err="1"/>
              <a:t>kepuasan</a:t>
            </a:r>
            <a:r>
              <a:rPr lang="en-US" dirty="0"/>
              <a:t> </a:t>
            </a:r>
            <a:r>
              <a:rPr lang="en-US" dirty="0" err="1"/>
              <a:t>kerja</a:t>
            </a:r>
            <a:r>
              <a:rPr lang="en-US" dirty="0"/>
              <a:t> </a:t>
            </a:r>
            <a:r>
              <a:rPr lang="en-US" dirty="0" err="1"/>
              <a:t>dan</a:t>
            </a:r>
            <a:r>
              <a:rPr lang="en-US" dirty="0"/>
              <a:t> </a:t>
            </a:r>
            <a:r>
              <a:rPr lang="en-US" dirty="0" err="1"/>
              <a:t>disiplin</a:t>
            </a:r>
            <a:r>
              <a:rPr lang="en-US" dirty="0"/>
              <a:t> 			</a:t>
            </a:r>
            <a:r>
              <a:rPr lang="en-US" dirty="0" err="1"/>
              <a:t>kerja</a:t>
            </a:r>
            <a:r>
              <a:rPr lang="en-US" dirty="0"/>
              <a:t> </a:t>
            </a:r>
            <a:r>
              <a:rPr lang="en-US" dirty="0" err="1"/>
              <a:t>secara</a:t>
            </a:r>
            <a:r>
              <a:rPr lang="en-US" dirty="0"/>
              <a:t> </a:t>
            </a:r>
            <a:r>
              <a:rPr lang="en-US" dirty="0" err="1"/>
              <a:t>simultan</a:t>
            </a:r>
            <a:r>
              <a:rPr lang="en-US" dirty="0"/>
              <a:t> </a:t>
            </a:r>
            <a:r>
              <a:rPr lang="en-US" dirty="0" err="1"/>
              <a:t>terhadap</a:t>
            </a:r>
            <a:r>
              <a:rPr lang="en-US" dirty="0"/>
              <a:t> 			</a:t>
            </a:r>
            <a:r>
              <a:rPr lang="en-US" dirty="0" err="1"/>
              <a:t>produktivitas</a:t>
            </a:r>
            <a:r>
              <a:rPr lang="en-US" dirty="0"/>
              <a:t> </a:t>
            </a:r>
            <a:r>
              <a:rPr lang="en-US" dirty="0" err="1"/>
              <a:t>kerja</a:t>
            </a:r>
            <a:r>
              <a:rPr lang="en-US" dirty="0"/>
              <a:t> </a:t>
            </a:r>
            <a:r>
              <a:rPr lang="en-US" dirty="0" err="1"/>
              <a:t>Pustakawan</a:t>
            </a:r>
            <a:r>
              <a:rPr lang="en-US" dirty="0"/>
              <a:t> 			UIN </a:t>
            </a:r>
            <a:r>
              <a:rPr lang="en-US" dirty="0" err="1"/>
              <a:t>Ar-Raniry</a:t>
            </a:r>
            <a:endParaRPr lang="en-US" dirty="0"/>
          </a:p>
          <a:p>
            <a:pPr>
              <a:tabLst>
                <a:tab pos="344488" algn="l"/>
                <a:tab pos="688975" algn="l"/>
                <a:tab pos="914400" algn="l"/>
              </a:tabLst>
            </a:pPr>
            <a:r>
              <a:rPr lang="en-US" dirty="0"/>
              <a:t>	Ho = </a:t>
            </a:r>
            <a:r>
              <a:rPr lang="en-US" dirty="0" err="1"/>
              <a:t>tidak</a:t>
            </a:r>
            <a:r>
              <a:rPr lang="en-US" dirty="0"/>
              <a:t> </a:t>
            </a:r>
            <a:r>
              <a:rPr lang="en-US" dirty="0" err="1"/>
              <a:t>terdapat</a:t>
            </a:r>
            <a:r>
              <a:rPr lang="en-US" dirty="0"/>
              <a:t> </a:t>
            </a:r>
            <a:r>
              <a:rPr lang="en-US" dirty="0" err="1"/>
              <a:t>hubungan</a:t>
            </a:r>
            <a:r>
              <a:rPr lang="en-US" dirty="0"/>
              <a:t> yang 			</a:t>
            </a:r>
            <a:r>
              <a:rPr lang="en-US" dirty="0" err="1"/>
              <a:t>signifikan</a:t>
            </a:r>
            <a:r>
              <a:rPr lang="en-US" dirty="0"/>
              <a:t> </a:t>
            </a:r>
            <a:r>
              <a:rPr lang="en-US" dirty="0" err="1"/>
              <a:t>antara</a:t>
            </a:r>
            <a:r>
              <a:rPr lang="en-US" dirty="0"/>
              <a:t> </a:t>
            </a:r>
            <a:r>
              <a:rPr lang="en-US" dirty="0" err="1"/>
              <a:t>kepuasan</a:t>
            </a:r>
            <a:r>
              <a:rPr lang="en-US" dirty="0"/>
              <a:t> </a:t>
            </a:r>
            <a:r>
              <a:rPr lang="en-US" dirty="0" err="1"/>
              <a:t>kerja</a:t>
            </a:r>
            <a:r>
              <a:rPr lang="en-US" dirty="0"/>
              <a:t> 			</a:t>
            </a:r>
            <a:r>
              <a:rPr lang="en-US" dirty="0" err="1"/>
              <a:t>dan</a:t>
            </a:r>
            <a:r>
              <a:rPr lang="en-US" dirty="0"/>
              <a:t> </a:t>
            </a:r>
            <a:r>
              <a:rPr lang="en-US" dirty="0" err="1"/>
              <a:t>disiplin</a:t>
            </a:r>
            <a:r>
              <a:rPr lang="en-US" dirty="0"/>
              <a:t> </a:t>
            </a:r>
            <a:r>
              <a:rPr lang="en-US" dirty="0" err="1"/>
              <a:t>kerja</a:t>
            </a:r>
            <a:r>
              <a:rPr lang="en-US" dirty="0"/>
              <a:t> </a:t>
            </a:r>
            <a:r>
              <a:rPr lang="en-US" dirty="0" err="1"/>
              <a:t>secara</a:t>
            </a:r>
            <a:r>
              <a:rPr lang="en-US" dirty="0"/>
              <a:t> </a:t>
            </a:r>
            <a:r>
              <a:rPr lang="en-US" dirty="0" err="1"/>
              <a:t>simultan</a:t>
            </a:r>
            <a:r>
              <a:rPr lang="en-US" dirty="0"/>
              <a:t> 			</a:t>
            </a:r>
            <a:r>
              <a:rPr lang="en-US" dirty="0" err="1"/>
              <a:t>terhadap</a:t>
            </a:r>
            <a:r>
              <a:rPr lang="en-US" dirty="0"/>
              <a:t> </a:t>
            </a:r>
            <a:r>
              <a:rPr lang="en-US" dirty="0" err="1"/>
              <a:t>produktivitas</a:t>
            </a:r>
            <a:r>
              <a:rPr lang="en-US" dirty="0"/>
              <a:t> </a:t>
            </a:r>
            <a:r>
              <a:rPr lang="en-US" dirty="0" err="1"/>
              <a:t>kerja</a:t>
            </a:r>
            <a:r>
              <a:rPr lang="en-US" dirty="0"/>
              <a:t> 			</a:t>
            </a:r>
            <a:r>
              <a:rPr lang="en-US" dirty="0" err="1"/>
              <a:t>Pustakawan</a:t>
            </a:r>
            <a:r>
              <a:rPr lang="en-US" dirty="0"/>
              <a:t> UIN </a:t>
            </a:r>
            <a:r>
              <a:rPr lang="en-US" dirty="0" err="1"/>
              <a:t>Ar-Raniry</a:t>
            </a:r>
            <a:endParaRPr lang="en-US" dirty="0"/>
          </a:p>
          <a:p>
            <a:pPr marL="342900" indent="-342900">
              <a:buFont typeface="+mj-lt"/>
              <a:buAutoNum type="arabicPeriod" startAt="2"/>
            </a:pPr>
            <a:r>
              <a:rPr lang="en-US" dirty="0" err="1"/>
              <a:t>Buat</a:t>
            </a:r>
            <a:r>
              <a:rPr lang="en-US" dirty="0"/>
              <a:t> </a:t>
            </a:r>
            <a:r>
              <a:rPr lang="en-US" dirty="0" err="1"/>
              <a:t>Hipotesis</a:t>
            </a:r>
            <a:r>
              <a:rPr lang="en-US" dirty="0"/>
              <a:t> </a:t>
            </a:r>
            <a:r>
              <a:rPr lang="en-US" dirty="0" err="1"/>
              <a:t>statistik</a:t>
            </a:r>
            <a:endParaRPr lang="en-US" dirty="0"/>
          </a:p>
          <a:p>
            <a:pPr>
              <a:tabLst>
                <a:tab pos="344488" algn="l"/>
              </a:tabLst>
            </a:pPr>
            <a:r>
              <a:rPr lang="en-US" dirty="0"/>
              <a:t>	Ha: r # 0</a:t>
            </a:r>
          </a:p>
          <a:p>
            <a:pPr>
              <a:tabLst>
                <a:tab pos="344488" algn="l"/>
              </a:tabLst>
            </a:pPr>
            <a:r>
              <a:rPr lang="en-US" dirty="0"/>
              <a:t>	Ho: r = 0</a:t>
            </a:r>
          </a:p>
          <a:p>
            <a:endParaRPr lang="en-US" dirty="0"/>
          </a:p>
          <a:p>
            <a:pPr marL="342900" indent="-342900">
              <a:buFont typeface="+mj-lt"/>
              <a:buAutoNum type="arabicPeriod" startAt="3"/>
            </a:pPr>
            <a:r>
              <a:rPr lang="en-US" dirty="0" err="1"/>
              <a:t>Buat</a:t>
            </a:r>
            <a:r>
              <a:rPr lang="en-US" dirty="0"/>
              <a:t> </a:t>
            </a:r>
            <a:r>
              <a:rPr lang="en-US" dirty="0" err="1"/>
              <a:t>tabel</a:t>
            </a:r>
            <a:r>
              <a:rPr lang="en-US" dirty="0"/>
              <a:t> </a:t>
            </a:r>
            <a:r>
              <a:rPr lang="en-US" dirty="0" err="1"/>
              <a:t>penolong</a:t>
            </a:r>
            <a:r>
              <a:rPr lang="en-US" dirty="0"/>
              <a:t> </a:t>
            </a:r>
            <a:r>
              <a:rPr lang="en-US" dirty="0" err="1"/>
              <a:t>untuk</a:t>
            </a:r>
            <a:r>
              <a:rPr lang="en-US" dirty="0"/>
              <a:t> </a:t>
            </a:r>
            <a:r>
              <a:rPr lang="en-US" dirty="0" err="1"/>
              <a:t>menghitung</a:t>
            </a:r>
            <a:r>
              <a:rPr lang="en-US" dirty="0"/>
              <a:t> </a:t>
            </a:r>
            <a:r>
              <a:rPr lang="en-US" dirty="0" err="1"/>
              <a:t>korelasi</a:t>
            </a:r>
            <a:r>
              <a:rPr lang="en-US" dirty="0"/>
              <a:t> </a:t>
            </a:r>
            <a:r>
              <a:rPr lang="en-US" dirty="0" err="1"/>
              <a:t>ganda</a:t>
            </a:r>
            <a:r>
              <a:rPr lang="en-US" dirty="0"/>
              <a:t>.</a:t>
            </a:r>
          </a:p>
        </p:txBody>
      </p:sp>
    </p:spTree>
    <p:extLst>
      <p:ext uri="{BB962C8B-B14F-4D97-AF65-F5344CB8AC3E}">
        <p14:creationId xmlns:p14="http://schemas.microsoft.com/office/powerpoint/2010/main" val="2154036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defRPr/>
            </a:pPr>
            <a:r>
              <a:rPr lang="en-US" sz="2500" dirty="0" err="1"/>
              <a:t>Tabel</a:t>
            </a:r>
            <a:r>
              <a:rPr lang="en-US" sz="2500" dirty="0"/>
              <a:t> </a:t>
            </a:r>
            <a:r>
              <a:rPr lang="en-US" sz="2500" dirty="0" err="1"/>
              <a:t>penolong</a:t>
            </a:r>
            <a:r>
              <a:rPr lang="en-US" sz="2500" dirty="0"/>
              <a:t> </a:t>
            </a:r>
            <a:r>
              <a:rPr lang="en-US" sz="2500" dirty="0" err="1"/>
              <a:t>untuk</a:t>
            </a:r>
            <a:r>
              <a:rPr lang="en-US" sz="2500" dirty="0"/>
              <a:t> </a:t>
            </a:r>
            <a:r>
              <a:rPr lang="en-US" sz="2500" dirty="0" err="1"/>
              <a:t>menghitung</a:t>
            </a:r>
            <a:r>
              <a:rPr lang="en-US" sz="2500" dirty="0"/>
              <a:t> </a:t>
            </a:r>
            <a:r>
              <a:rPr lang="en-US" sz="2500" dirty="0" err="1"/>
              <a:t>korelasi</a:t>
            </a:r>
            <a:r>
              <a:rPr lang="en-US" sz="2500" dirty="0"/>
              <a:t> </a:t>
            </a:r>
            <a:r>
              <a:rPr lang="en-US" sz="2500" dirty="0" err="1"/>
              <a:t>variabel</a:t>
            </a:r>
            <a:endParaRPr lang="en-US" sz="2500" dirty="0"/>
          </a:p>
        </p:txBody>
      </p:sp>
      <p:sp>
        <p:nvSpPr>
          <p:cNvPr id="5" name="Slide Number Placeholder 4"/>
          <p:cNvSpPr>
            <a:spLocks noGrp="1"/>
          </p:cNvSpPr>
          <p:nvPr>
            <p:ph type="sldNum" sz="quarter" idx="12"/>
          </p:nvPr>
        </p:nvSpPr>
        <p:spPr/>
        <p:txBody>
          <a:bodyPr/>
          <a:lstStyle/>
          <a:p>
            <a:pPr>
              <a:defRPr/>
            </a:pPr>
            <a:fld id="{39FD58C2-DF45-482C-A637-C1F9A49643BB}" type="slidenum">
              <a:rPr lang="en-US" smtClean="0"/>
              <a:pPr>
                <a:defRPr/>
              </a:pPr>
              <a:t>43</a:t>
            </a:fld>
            <a:endParaRPr lang="en-US"/>
          </a:p>
        </p:txBody>
      </p:sp>
      <p:graphicFrame>
        <p:nvGraphicFramePr>
          <p:cNvPr id="3" name="Table 2"/>
          <p:cNvGraphicFramePr>
            <a:graphicFrameLocks noGrp="1"/>
          </p:cNvGraphicFramePr>
          <p:nvPr>
            <p:extLst/>
          </p:nvPr>
        </p:nvGraphicFramePr>
        <p:xfrm>
          <a:off x="1371600" y="762000"/>
          <a:ext cx="6248398" cy="5715008"/>
        </p:xfrm>
        <a:graphic>
          <a:graphicData uri="http://schemas.openxmlformats.org/drawingml/2006/table">
            <a:tbl>
              <a:tblPr>
                <a:tableStyleId>{5C22544A-7EE6-4342-B048-85BDC9FD1C3A}</a:tableStyleId>
              </a:tblPr>
              <a:tblGrid>
                <a:gridCol w="721153">
                  <a:extLst>
                    <a:ext uri="{9D8B030D-6E8A-4147-A177-3AD203B41FA5}">
                      <a16:colId xmlns:a16="http://schemas.microsoft.com/office/drawing/2014/main" val="20000"/>
                    </a:ext>
                  </a:extLst>
                </a:gridCol>
                <a:gridCol w="493419">
                  <a:extLst>
                    <a:ext uri="{9D8B030D-6E8A-4147-A177-3AD203B41FA5}">
                      <a16:colId xmlns:a16="http://schemas.microsoft.com/office/drawing/2014/main" val="20001"/>
                    </a:ext>
                  </a:extLst>
                </a:gridCol>
                <a:gridCol w="493419">
                  <a:extLst>
                    <a:ext uri="{9D8B030D-6E8A-4147-A177-3AD203B41FA5}">
                      <a16:colId xmlns:a16="http://schemas.microsoft.com/office/drawing/2014/main" val="20002"/>
                    </a:ext>
                  </a:extLst>
                </a:gridCol>
                <a:gridCol w="531375">
                  <a:extLst>
                    <a:ext uri="{9D8B030D-6E8A-4147-A177-3AD203B41FA5}">
                      <a16:colId xmlns:a16="http://schemas.microsoft.com/office/drawing/2014/main" val="20003"/>
                    </a:ext>
                  </a:extLst>
                </a:gridCol>
                <a:gridCol w="664218">
                  <a:extLst>
                    <a:ext uri="{9D8B030D-6E8A-4147-A177-3AD203B41FA5}">
                      <a16:colId xmlns:a16="http://schemas.microsoft.com/office/drawing/2014/main" val="20004"/>
                    </a:ext>
                  </a:extLst>
                </a:gridCol>
                <a:gridCol w="664218">
                  <a:extLst>
                    <a:ext uri="{9D8B030D-6E8A-4147-A177-3AD203B41FA5}">
                      <a16:colId xmlns:a16="http://schemas.microsoft.com/office/drawing/2014/main" val="20005"/>
                    </a:ext>
                  </a:extLst>
                </a:gridCol>
                <a:gridCol w="664218">
                  <a:extLst>
                    <a:ext uri="{9D8B030D-6E8A-4147-A177-3AD203B41FA5}">
                      <a16:colId xmlns:a16="http://schemas.microsoft.com/office/drawing/2014/main" val="20006"/>
                    </a:ext>
                  </a:extLst>
                </a:gridCol>
                <a:gridCol w="683197">
                  <a:extLst>
                    <a:ext uri="{9D8B030D-6E8A-4147-A177-3AD203B41FA5}">
                      <a16:colId xmlns:a16="http://schemas.microsoft.com/office/drawing/2014/main" val="20007"/>
                    </a:ext>
                  </a:extLst>
                </a:gridCol>
                <a:gridCol w="668963">
                  <a:extLst>
                    <a:ext uri="{9D8B030D-6E8A-4147-A177-3AD203B41FA5}">
                      <a16:colId xmlns:a16="http://schemas.microsoft.com/office/drawing/2014/main" val="20008"/>
                    </a:ext>
                  </a:extLst>
                </a:gridCol>
                <a:gridCol w="664218">
                  <a:extLst>
                    <a:ext uri="{9D8B030D-6E8A-4147-A177-3AD203B41FA5}">
                      <a16:colId xmlns:a16="http://schemas.microsoft.com/office/drawing/2014/main" val="20009"/>
                    </a:ext>
                  </a:extLst>
                </a:gridCol>
              </a:tblGrid>
              <a:tr h="286244">
                <a:tc>
                  <a:txBody>
                    <a:bodyPr/>
                    <a:lstStyle/>
                    <a:p>
                      <a:pPr algn="ctr" fontAlgn="ctr"/>
                      <a:r>
                        <a:rPr lang="en-US" sz="1500" u="none" strike="noStrike" dirty="0" err="1">
                          <a:effectLst/>
                        </a:rPr>
                        <a:t>Resp</a:t>
                      </a:r>
                      <a:endParaRPr lang="en-US" sz="15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US" sz="1500" u="none" strike="noStrike" dirty="0">
                          <a:effectLst/>
                        </a:rPr>
                        <a:t>X</a:t>
                      </a:r>
                      <a:r>
                        <a:rPr lang="en-US" sz="1500" u="none" strike="noStrike" baseline="-25000" dirty="0">
                          <a:effectLst/>
                        </a:rPr>
                        <a:t>1</a:t>
                      </a:r>
                      <a:r>
                        <a:rPr lang="en-US" sz="1500" u="none" strike="noStrike" dirty="0">
                          <a:effectLst/>
                        </a:rPr>
                        <a:t> </a:t>
                      </a:r>
                      <a:endParaRPr lang="en-US" sz="15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US" sz="1500" u="none" strike="noStrike" dirty="0">
                          <a:effectLst/>
                        </a:rPr>
                        <a:t>X</a:t>
                      </a:r>
                      <a:r>
                        <a:rPr lang="en-US" sz="1500" u="none" strike="noStrike" baseline="-25000" dirty="0">
                          <a:effectLst/>
                        </a:rPr>
                        <a:t>2</a:t>
                      </a:r>
                      <a:endParaRPr lang="en-US" sz="15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US" sz="1500" u="none" strike="noStrike" dirty="0">
                          <a:effectLst/>
                        </a:rPr>
                        <a:t>Y</a:t>
                      </a:r>
                      <a:endParaRPr lang="en-US" sz="15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US" sz="1500" u="none" strike="noStrike" dirty="0">
                          <a:effectLst/>
                        </a:rPr>
                        <a:t>X</a:t>
                      </a:r>
                      <a:r>
                        <a:rPr lang="en-US" sz="1500" u="none" strike="noStrike" baseline="-25000" dirty="0">
                          <a:effectLst/>
                        </a:rPr>
                        <a:t>1</a:t>
                      </a:r>
                      <a:r>
                        <a:rPr lang="en-US" sz="1500" u="none" strike="noStrike" baseline="30000" dirty="0">
                          <a:effectLst/>
                        </a:rPr>
                        <a:t>2</a:t>
                      </a:r>
                      <a:endParaRPr lang="en-US" sz="15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US" sz="1500" u="none" strike="noStrike" dirty="0">
                          <a:effectLst/>
                        </a:rPr>
                        <a:t>X</a:t>
                      </a:r>
                      <a:r>
                        <a:rPr lang="en-US" sz="1500" u="none" strike="noStrike" baseline="-25000" dirty="0">
                          <a:effectLst/>
                        </a:rPr>
                        <a:t>2</a:t>
                      </a:r>
                      <a:r>
                        <a:rPr lang="en-US" sz="1500" u="none" strike="noStrike" baseline="30000" dirty="0">
                          <a:effectLst/>
                        </a:rPr>
                        <a:t>2</a:t>
                      </a:r>
                      <a:endParaRPr lang="en-US" sz="15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US" sz="1500" u="none" strike="noStrike" dirty="0">
                          <a:effectLst/>
                        </a:rPr>
                        <a:t>Y</a:t>
                      </a:r>
                      <a:r>
                        <a:rPr lang="en-US" sz="1500" u="none" strike="noStrike" baseline="30000" dirty="0">
                          <a:effectLst/>
                        </a:rPr>
                        <a:t>2</a:t>
                      </a:r>
                      <a:endParaRPr lang="en-US" sz="15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US" sz="1500" u="none" strike="noStrike" dirty="0">
                          <a:effectLst/>
                        </a:rPr>
                        <a:t>X</a:t>
                      </a:r>
                      <a:r>
                        <a:rPr lang="en-US" sz="1500" u="none" strike="noStrike" baseline="-25000" dirty="0">
                          <a:effectLst/>
                        </a:rPr>
                        <a:t>1</a:t>
                      </a:r>
                      <a:r>
                        <a:rPr lang="en-US" sz="1500" u="none" strike="noStrike" dirty="0">
                          <a:effectLst/>
                        </a:rPr>
                        <a:t> Y</a:t>
                      </a:r>
                      <a:endParaRPr lang="en-US" sz="15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US" sz="1500" u="none" strike="noStrike" dirty="0">
                          <a:effectLst/>
                        </a:rPr>
                        <a:t>X</a:t>
                      </a:r>
                      <a:r>
                        <a:rPr lang="en-US" sz="1500" u="none" strike="noStrike" baseline="-25000" dirty="0">
                          <a:effectLst/>
                        </a:rPr>
                        <a:t>2</a:t>
                      </a:r>
                      <a:r>
                        <a:rPr lang="en-US" sz="1500" u="none" strike="noStrike" dirty="0">
                          <a:effectLst/>
                        </a:rPr>
                        <a:t> Y</a:t>
                      </a:r>
                      <a:endParaRPr lang="en-US" sz="15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US" sz="1500" u="none" strike="noStrike" dirty="0">
                          <a:effectLst/>
                        </a:rPr>
                        <a:t>X</a:t>
                      </a:r>
                      <a:r>
                        <a:rPr lang="en-US" sz="1500" u="none" strike="noStrike" baseline="-25000" dirty="0">
                          <a:effectLst/>
                        </a:rPr>
                        <a:t>1</a:t>
                      </a:r>
                      <a:r>
                        <a:rPr lang="en-US" sz="1500" u="none" strike="noStrike" dirty="0">
                          <a:effectLst/>
                        </a:rPr>
                        <a:t> X</a:t>
                      </a:r>
                      <a:r>
                        <a:rPr lang="en-US" sz="1500" u="none" strike="noStrike" baseline="-25000" dirty="0">
                          <a:effectLst/>
                        </a:rPr>
                        <a:t>2</a:t>
                      </a:r>
                      <a:endParaRPr lang="en-US" sz="15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246762">
                <a:tc>
                  <a:txBody>
                    <a:bodyPr/>
                    <a:lstStyle/>
                    <a:p>
                      <a:pPr algn="ctr" fontAlgn="b"/>
                      <a:r>
                        <a:rPr lang="en-US" sz="1500" u="none" strike="noStrike" dirty="0">
                          <a:effectLst/>
                        </a:rPr>
                        <a:t>1</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dirty="0">
                          <a:effectLst/>
                        </a:rPr>
                        <a:t>48</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44</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2304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1936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2916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2592</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2376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2112</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46762">
                <a:tc>
                  <a:txBody>
                    <a:bodyPr/>
                    <a:lstStyle/>
                    <a:p>
                      <a:pPr algn="ctr" fontAlgn="b"/>
                      <a:r>
                        <a:rPr lang="en-US" sz="1500" u="none" strike="noStrike" dirty="0">
                          <a:effectLst/>
                        </a:rPr>
                        <a:t>2</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34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53</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43</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1156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2809</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1849</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1462</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2279</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1802</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46762">
                <a:tc>
                  <a:txBody>
                    <a:bodyPr/>
                    <a:lstStyle/>
                    <a:p>
                      <a:pPr algn="ctr" fontAlgn="b"/>
                      <a:r>
                        <a:rPr lang="en-US" sz="1500" u="none" strike="noStrike" dirty="0">
                          <a:effectLst/>
                        </a:rPr>
                        <a:t>3</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54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37</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28</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2916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1369</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784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1512</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1036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1998</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46762">
                <a:tc>
                  <a:txBody>
                    <a:bodyPr/>
                    <a:lstStyle/>
                    <a:p>
                      <a:pPr algn="ctr" fontAlgn="b"/>
                      <a:r>
                        <a:rPr lang="en-US" sz="1500" u="none" strike="noStrike" dirty="0">
                          <a:effectLst/>
                        </a:rPr>
                        <a:t>4</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32</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61</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32</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1024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3721</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1024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1024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1952</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1952</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46762">
                <a:tc>
                  <a:txBody>
                    <a:bodyPr/>
                    <a:lstStyle/>
                    <a:p>
                      <a:pPr algn="ctr" fontAlgn="b"/>
                      <a:r>
                        <a:rPr lang="en-US" sz="1500" u="none" strike="noStrike" dirty="0">
                          <a:effectLst/>
                        </a:rPr>
                        <a:t>5</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34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23</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1156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529</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1156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1156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782</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782</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46762">
                <a:tc>
                  <a:txBody>
                    <a:bodyPr/>
                    <a:lstStyle/>
                    <a:p>
                      <a:pPr algn="ctr" fontAlgn="b"/>
                      <a:r>
                        <a:rPr lang="en-US" sz="1500" u="none" strike="noStrike" dirty="0">
                          <a:effectLst/>
                        </a:rPr>
                        <a:t>6</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15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66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225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2116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4356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990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3036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690</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46762">
                <a:tc>
                  <a:txBody>
                    <a:bodyPr/>
                    <a:lstStyle/>
                    <a:p>
                      <a:pPr algn="ctr" fontAlgn="b"/>
                      <a:r>
                        <a:rPr lang="en-US" sz="1500" u="none" strike="noStrike" dirty="0">
                          <a:effectLst/>
                        </a:rPr>
                        <a:t>7</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26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676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1296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2916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1404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1944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936</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46762">
                <a:tc>
                  <a:txBody>
                    <a:bodyPr/>
                    <a:lstStyle/>
                    <a:p>
                      <a:pPr algn="ctr" fontAlgn="b"/>
                      <a:r>
                        <a:rPr lang="en-US" sz="1500" u="none" strike="noStrike" dirty="0">
                          <a:effectLst/>
                        </a:rPr>
                        <a:t>8</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37</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53</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1369</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2809</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1600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1480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2120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1961</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46762">
                <a:tc>
                  <a:txBody>
                    <a:bodyPr/>
                    <a:lstStyle/>
                    <a:p>
                      <a:pPr algn="ctr" fontAlgn="b"/>
                      <a:r>
                        <a:rPr lang="en-US" sz="1500" u="none" strike="noStrike" dirty="0">
                          <a:effectLst/>
                        </a:rPr>
                        <a:t>9</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36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1296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3025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2916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1944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2970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1980</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46762">
                <a:tc>
                  <a:txBody>
                    <a:bodyPr/>
                    <a:lstStyle/>
                    <a:p>
                      <a:pPr algn="ctr" fontAlgn="b"/>
                      <a:r>
                        <a:rPr lang="en-US" sz="1500" u="none" strike="noStrike" dirty="0">
                          <a:effectLst/>
                        </a:rPr>
                        <a:t>10</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45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2025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1156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2025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2025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1530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1530</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46762">
                <a:tc>
                  <a:txBody>
                    <a:bodyPr/>
                    <a:lstStyle/>
                    <a:p>
                      <a:pPr algn="ctr" fontAlgn="b"/>
                      <a:r>
                        <a:rPr lang="en-US" sz="1500" u="none" strike="noStrike" dirty="0">
                          <a:effectLst/>
                        </a:rPr>
                        <a:t>11</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23</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70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529</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2025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4900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1610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3150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1035</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46762">
                <a:tc>
                  <a:txBody>
                    <a:bodyPr/>
                    <a:lstStyle/>
                    <a:p>
                      <a:pPr algn="ctr" fontAlgn="b"/>
                      <a:r>
                        <a:rPr lang="en-US" sz="1500" u="none" strike="noStrike" dirty="0">
                          <a:effectLst/>
                        </a:rPr>
                        <a:t>12</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34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65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62</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1156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4225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3844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2108</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4030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2210</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46762">
                <a:tc>
                  <a:txBody>
                    <a:bodyPr/>
                    <a:lstStyle/>
                    <a:p>
                      <a:pPr algn="ctr" fontAlgn="b"/>
                      <a:r>
                        <a:rPr lang="en-US" sz="1500" u="none" strike="noStrike" dirty="0">
                          <a:effectLst/>
                        </a:rPr>
                        <a:t>13</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32</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51</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58</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1024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2601</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3364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1856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2958</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1632</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46762">
                <a:tc>
                  <a:txBody>
                    <a:bodyPr/>
                    <a:lstStyle/>
                    <a:p>
                      <a:pPr algn="ctr" fontAlgn="b"/>
                      <a:r>
                        <a:rPr lang="en-US" sz="1500" u="none" strike="noStrike" dirty="0">
                          <a:effectLst/>
                        </a:rPr>
                        <a:t>14</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45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52</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2025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2704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3136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2520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2912</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2340</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46762">
                <a:tc>
                  <a:txBody>
                    <a:bodyPr/>
                    <a:lstStyle/>
                    <a:p>
                      <a:pPr algn="ctr" fontAlgn="b"/>
                      <a:r>
                        <a:rPr lang="en-US" sz="1500" u="none" strike="noStrike" dirty="0">
                          <a:effectLst/>
                        </a:rPr>
                        <a:t>15</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36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23</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48</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1296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529</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2304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1728</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1104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828</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46762">
                <a:tc>
                  <a:txBody>
                    <a:bodyPr/>
                    <a:lstStyle/>
                    <a:p>
                      <a:pPr algn="ctr" fontAlgn="b"/>
                      <a:r>
                        <a:rPr lang="en-US" sz="1500" u="none" strike="noStrike" dirty="0">
                          <a:effectLst/>
                        </a:rPr>
                        <a:t>16</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51</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52</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2601</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196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2704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2652</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728</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714</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46762">
                <a:tc>
                  <a:txBody>
                    <a:bodyPr/>
                    <a:lstStyle/>
                    <a:p>
                      <a:pPr algn="ctr" fontAlgn="b"/>
                      <a:r>
                        <a:rPr lang="en-US" sz="1500" u="none" strike="noStrike" dirty="0">
                          <a:effectLst/>
                        </a:rPr>
                        <a:t>17</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25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625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1225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1936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1100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1540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875</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246762">
                <a:tc>
                  <a:txBody>
                    <a:bodyPr/>
                    <a:lstStyle/>
                    <a:p>
                      <a:pPr algn="ctr" fontAlgn="b"/>
                      <a:r>
                        <a:rPr lang="en-US" sz="1500" u="none" strike="noStrike" dirty="0">
                          <a:effectLst/>
                        </a:rPr>
                        <a:t>18</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dirty="0">
                          <a:effectLst/>
                        </a:rPr>
                        <a:t>64</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70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4096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4900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3136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3584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3920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4480</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246762">
                <a:tc>
                  <a:txBody>
                    <a:bodyPr/>
                    <a:lstStyle/>
                    <a:p>
                      <a:pPr algn="ctr" fontAlgn="b"/>
                      <a:r>
                        <a:rPr lang="en-US" sz="1500" u="none" strike="noStrike" dirty="0">
                          <a:effectLst/>
                        </a:rPr>
                        <a:t>19</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49</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74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70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2401</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5476</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4900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3430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5180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3626</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246762">
                <a:tc>
                  <a:txBody>
                    <a:bodyPr/>
                    <a:lstStyle/>
                    <a:p>
                      <a:pPr algn="ctr" fontAlgn="b"/>
                      <a:r>
                        <a:rPr lang="en-US" sz="1500" u="none" strike="noStrike" dirty="0">
                          <a:effectLst/>
                        </a:rPr>
                        <a:t>20</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58</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73</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3364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2500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5329</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4234</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3650</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2900</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r h="246762">
                <a:tc>
                  <a:txBody>
                    <a:bodyPr/>
                    <a:lstStyle/>
                    <a:p>
                      <a:pPr algn="ctr" fontAlgn="b"/>
                      <a:r>
                        <a:rPr lang="en-US" sz="1500" u="none" strike="noStrike" dirty="0">
                          <a:effectLst/>
                        </a:rPr>
                        <a:t>21</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US" sz="1500" u="none" strike="noStrike">
                          <a:effectLst/>
                        </a:rPr>
                        <a:t>55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67</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3025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2025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4489</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3685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a:effectLst/>
                        </a:rPr>
                        <a:t>3015</a:t>
                      </a:r>
                      <a:endParaRPr lang="en-US" sz="15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2475</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1"/>
                  </a:ext>
                </a:extLst>
              </a:tr>
              <a:tr h="246762">
                <a:tc>
                  <a:txBody>
                    <a:bodyPr/>
                    <a:lstStyle/>
                    <a:p>
                      <a:pPr algn="l" fontAlgn="b"/>
                      <a:r>
                        <a:rPr lang="en-US" sz="1500" u="none" strike="noStrike" dirty="0">
                          <a:effectLst/>
                        </a:rPr>
                        <a:t>Total</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833</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966</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1106</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36289</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49172</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61584</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44096</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52212</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500" u="none" strike="noStrike" dirty="0">
                          <a:effectLst/>
                        </a:rPr>
                        <a:t>38858</a:t>
                      </a:r>
                      <a:endParaRPr lang="en-US" sz="15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23247829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457200" y="274638"/>
            <a:ext cx="8229600" cy="6430962"/>
          </a:xfrm>
        </p:spPr>
        <p:txBody>
          <a:bodyPr vert="horz" wrap="square" lIns="91440" tIns="45720" rIns="91440" bIns="45720" numCol="1" anchorCtr="0" compatLnSpc="1">
            <a:prstTxWarp prst="textNoShape">
              <a:avLst/>
            </a:prstTxWarp>
          </a:bodyPr>
          <a:lstStyle/>
          <a:p>
            <a:br>
              <a:rPr lang="en-US" sz="3000" dirty="0"/>
            </a:br>
            <a:br>
              <a:rPr lang="en-US" sz="3000" dirty="0"/>
            </a:br>
            <a:r>
              <a:rPr lang="en-US" sz="3000" dirty="0"/>
              <a:t>4</a:t>
            </a:r>
            <a:r>
              <a:rPr lang="en-US" sz="3000" dirty="0">
                <a:effectLst/>
              </a:rPr>
              <a:t>. </a:t>
            </a:r>
            <a:r>
              <a:rPr lang="en-US" sz="3000" dirty="0" err="1">
                <a:effectLst/>
              </a:rPr>
              <a:t>Hitung</a:t>
            </a:r>
            <a:r>
              <a:rPr lang="en-US" sz="3000" dirty="0">
                <a:effectLst/>
              </a:rPr>
              <a:t> </a:t>
            </a:r>
            <a:r>
              <a:rPr lang="en-US" sz="3000" dirty="0" err="1">
                <a:effectLst/>
              </a:rPr>
              <a:t>nilai</a:t>
            </a:r>
            <a:r>
              <a:rPr lang="en-US" sz="3000" dirty="0">
                <a:effectLst/>
              </a:rPr>
              <a:t> </a:t>
            </a:r>
            <a:r>
              <a:rPr lang="en-US" sz="3000" dirty="0" err="1">
                <a:effectLst/>
              </a:rPr>
              <a:t>korelasi</a:t>
            </a:r>
            <a:r>
              <a:rPr lang="en-US" sz="3000" dirty="0">
                <a:effectLst/>
              </a:rPr>
              <a:t> X</a:t>
            </a:r>
            <a:r>
              <a:rPr lang="en-US" sz="3000" baseline="-25000" dirty="0">
                <a:effectLst/>
              </a:rPr>
              <a:t>1</a:t>
            </a:r>
            <a:r>
              <a:rPr lang="en-US" sz="3000" dirty="0">
                <a:effectLst/>
              </a:rPr>
              <a:t> </a:t>
            </a:r>
            <a:r>
              <a:rPr lang="en-US" sz="3000" dirty="0" err="1">
                <a:effectLst/>
              </a:rPr>
              <a:t>terhadap</a:t>
            </a:r>
            <a:r>
              <a:rPr lang="en-US" sz="3000" dirty="0">
                <a:effectLst/>
              </a:rPr>
              <a:t> Y</a:t>
            </a:r>
            <a:br>
              <a:rPr lang="en-US" sz="3000" dirty="0">
                <a:effectLst/>
              </a:rPr>
            </a:br>
            <a:br>
              <a:rPr lang="en-US" sz="3000" dirty="0">
                <a:effectLst/>
              </a:rPr>
            </a:br>
            <a:br>
              <a:rPr lang="en-US" sz="3000" dirty="0">
                <a:effectLst/>
              </a:rPr>
            </a:br>
            <a:br>
              <a:rPr lang="en-US" sz="3000" dirty="0">
                <a:effectLst/>
              </a:rPr>
            </a:br>
            <a:br>
              <a:rPr lang="en-US" sz="3000" dirty="0">
                <a:effectLst/>
              </a:rPr>
            </a:br>
            <a:br>
              <a:rPr lang="en-US" sz="3000" dirty="0">
                <a:effectLst/>
              </a:rPr>
            </a:br>
            <a:br>
              <a:rPr lang="en-US" sz="3000" dirty="0">
                <a:effectLst/>
              </a:rPr>
            </a:br>
            <a:br>
              <a:rPr lang="en-US" sz="3000" dirty="0">
                <a:effectLst/>
              </a:rPr>
            </a:br>
            <a:br>
              <a:rPr lang="en-US" sz="3000" dirty="0">
                <a:effectLst/>
              </a:rPr>
            </a:br>
            <a:br>
              <a:rPr lang="en-US" sz="3000" dirty="0">
                <a:effectLst/>
              </a:rPr>
            </a:br>
            <a:endParaRPr lang="en-US" sz="3000" dirty="0">
              <a:effectLst/>
            </a:endParaRPr>
          </a:p>
        </p:txBody>
      </p:sp>
      <p:sp>
        <p:nvSpPr>
          <p:cNvPr id="5" name="Slide Number Placeholder 4"/>
          <p:cNvSpPr>
            <a:spLocks noGrp="1"/>
          </p:cNvSpPr>
          <p:nvPr>
            <p:ph type="sldNum" sz="quarter" idx="12"/>
          </p:nvPr>
        </p:nvSpPr>
        <p:spPr/>
        <p:txBody>
          <a:bodyPr/>
          <a:lstStyle/>
          <a:p>
            <a:pPr>
              <a:defRPr/>
            </a:pPr>
            <a:fld id="{6567893F-2DE1-483B-BCEE-780B4F038E06}" type="slidenum">
              <a:rPr lang="en-US" smtClean="0"/>
              <a:pPr>
                <a:defRPr/>
              </a:pPr>
              <a:t>44</a:t>
            </a:fld>
            <a:endParaRPr lang="en-US"/>
          </a:p>
        </p:txBody>
      </p:sp>
      <p:graphicFrame>
        <p:nvGraphicFramePr>
          <p:cNvPr id="23556" name="Object 2"/>
          <p:cNvGraphicFramePr>
            <a:graphicFrameLocks noChangeAspect="1"/>
          </p:cNvGraphicFramePr>
          <p:nvPr/>
        </p:nvGraphicFramePr>
        <p:xfrm>
          <a:off x="1789113" y="2325688"/>
          <a:ext cx="5870575" cy="2359025"/>
        </p:xfrm>
        <a:graphic>
          <a:graphicData uri="http://schemas.openxmlformats.org/presentationml/2006/ole">
            <mc:AlternateContent xmlns:mc="http://schemas.openxmlformats.org/markup-compatibility/2006">
              <mc:Choice xmlns:v="urn:schemas-microsoft-com:vml" Requires="v">
                <p:oleObj spid="_x0000_s76819" name="Equation" r:id="rId3" imgW="3035300" imgH="1219200" progId="Equation.3">
                  <p:embed/>
                </p:oleObj>
              </mc:Choice>
              <mc:Fallback>
                <p:oleObj name="Equation" r:id="rId3" imgW="3035300" imgH="1219200" progId="Equation.3">
                  <p:embed/>
                  <p:pic>
                    <p:nvPicPr>
                      <p:cNvPr id="2355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9113" y="2325688"/>
                        <a:ext cx="5870575" cy="23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01288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lstStyle/>
          <a:p>
            <a:pPr>
              <a:defRPr/>
            </a:pPr>
            <a:r>
              <a:rPr lang="en-US" sz="3400" dirty="0"/>
              <a:t>5</a:t>
            </a:r>
            <a:r>
              <a:rPr lang="en-US" sz="3400" dirty="0">
                <a:effectLst/>
              </a:rPr>
              <a:t>. </a:t>
            </a:r>
            <a:r>
              <a:rPr lang="en-US" sz="3400" dirty="0" err="1">
                <a:effectLst/>
              </a:rPr>
              <a:t>Hitung</a:t>
            </a:r>
            <a:r>
              <a:rPr lang="en-US" sz="3400" dirty="0">
                <a:effectLst/>
              </a:rPr>
              <a:t> </a:t>
            </a:r>
            <a:r>
              <a:rPr lang="en-US" sz="3400" dirty="0" err="1">
                <a:effectLst/>
              </a:rPr>
              <a:t>nilai</a:t>
            </a:r>
            <a:r>
              <a:rPr lang="en-US" sz="3400" dirty="0">
                <a:effectLst/>
              </a:rPr>
              <a:t> </a:t>
            </a:r>
            <a:r>
              <a:rPr lang="en-US" sz="3400" dirty="0" err="1">
                <a:effectLst/>
              </a:rPr>
              <a:t>korelasi</a:t>
            </a:r>
            <a:r>
              <a:rPr lang="en-US" sz="3400" dirty="0">
                <a:effectLst/>
              </a:rPr>
              <a:t> X</a:t>
            </a:r>
            <a:r>
              <a:rPr lang="en-US" sz="3400" baseline="-25000" dirty="0">
                <a:effectLst/>
              </a:rPr>
              <a:t>2</a:t>
            </a:r>
            <a:r>
              <a:rPr lang="en-US" sz="3400" dirty="0">
                <a:effectLst/>
              </a:rPr>
              <a:t> </a:t>
            </a:r>
            <a:r>
              <a:rPr lang="en-US" sz="3400" dirty="0" err="1">
                <a:effectLst/>
              </a:rPr>
              <a:t>terhadap</a:t>
            </a:r>
            <a:r>
              <a:rPr lang="en-US" sz="3400" dirty="0">
                <a:effectLst/>
              </a:rPr>
              <a:t> Y</a:t>
            </a:r>
            <a:br>
              <a:rPr lang="en-US" sz="3400" dirty="0">
                <a:effectLst/>
              </a:rPr>
            </a:br>
            <a:endParaRPr lang="en-US" sz="3400" dirty="0"/>
          </a:p>
        </p:txBody>
      </p:sp>
      <p:sp>
        <p:nvSpPr>
          <p:cNvPr id="5" name="Slide Number Placeholder 4"/>
          <p:cNvSpPr>
            <a:spLocks noGrp="1"/>
          </p:cNvSpPr>
          <p:nvPr>
            <p:ph type="sldNum" sz="quarter" idx="12"/>
          </p:nvPr>
        </p:nvSpPr>
        <p:spPr/>
        <p:txBody>
          <a:bodyPr/>
          <a:lstStyle/>
          <a:p>
            <a:pPr>
              <a:defRPr/>
            </a:pPr>
            <a:fld id="{4414EB1D-80A3-4CCF-947B-5FCB30FE58F0}" type="slidenum">
              <a:rPr lang="en-US" smtClean="0"/>
              <a:pPr>
                <a:defRPr/>
              </a:pPr>
              <a:t>45</a:t>
            </a:fld>
            <a:endParaRPr lang="en-US"/>
          </a:p>
        </p:txBody>
      </p:sp>
      <p:graphicFrame>
        <p:nvGraphicFramePr>
          <p:cNvPr id="24580" name="Object 5"/>
          <p:cNvGraphicFramePr>
            <a:graphicFrameLocks noChangeAspect="1"/>
          </p:cNvGraphicFramePr>
          <p:nvPr>
            <p:extLst/>
          </p:nvPr>
        </p:nvGraphicFramePr>
        <p:xfrm>
          <a:off x="1600200" y="2438400"/>
          <a:ext cx="5919787" cy="2359025"/>
        </p:xfrm>
        <a:graphic>
          <a:graphicData uri="http://schemas.openxmlformats.org/presentationml/2006/ole">
            <mc:AlternateContent xmlns:mc="http://schemas.openxmlformats.org/markup-compatibility/2006">
              <mc:Choice xmlns:v="urn:schemas-microsoft-com:vml" Requires="v">
                <p:oleObj spid="_x0000_s77843" name="Equation" r:id="rId3" imgW="3060700" imgH="1219200" progId="Equation.3">
                  <p:embed/>
                </p:oleObj>
              </mc:Choice>
              <mc:Fallback>
                <p:oleObj name="Equation" r:id="rId3" imgW="3060700" imgH="1219200" progId="Equation.3">
                  <p:embed/>
                  <p:pic>
                    <p:nvPicPr>
                      <p:cNvPr id="2458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438400"/>
                        <a:ext cx="5919787" cy="23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496985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lstStyle/>
          <a:p>
            <a:pPr>
              <a:defRPr/>
            </a:pPr>
            <a:r>
              <a:rPr lang="en-US" sz="3400" dirty="0"/>
              <a:t>6</a:t>
            </a:r>
            <a:r>
              <a:rPr lang="en-US" sz="3400" dirty="0">
                <a:effectLst/>
              </a:rPr>
              <a:t>. </a:t>
            </a:r>
            <a:r>
              <a:rPr lang="en-US" sz="3400" dirty="0" err="1">
                <a:effectLst/>
              </a:rPr>
              <a:t>Hitung</a:t>
            </a:r>
            <a:r>
              <a:rPr lang="en-US" sz="3400" dirty="0">
                <a:effectLst/>
              </a:rPr>
              <a:t> </a:t>
            </a:r>
            <a:r>
              <a:rPr lang="en-US" sz="3400" dirty="0" err="1">
                <a:effectLst/>
              </a:rPr>
              <a:t>nilai</a:t>
            </a:r>
            <a:r>
              <a:rPr lang="en-US" sz="3400" dirty="0">
                <a:effectLst/>
              </a:rPr>
              <a:t> </a:t>
            </a:r>
            <a:r>
              <a:rPr lang="en-US" sz="3400" dirty="0" err="1">
                <a:effectLst/>
              </a:rPr>
              <a:t>korelasi</a:t>
            </a:r>
            <a:r>
              <a:rPr lang="en-US" sz="3400" dirty="0">
                <a:effectLst/>
              </a:rPr>
              <a:t> X</a:t>
            </a:r>
            <a:r>
              <a:rPr lang="en-US" sz="3400" baseline="-25000" dirty="0">
                <a:effectLst/>
              </a:rPr>
              <a:t>1</a:t>
            </a:r>
            <a:r>
              <a:rPr lang="en-US" sz="3400" dirty="0">
                <a:effectLst/>
              </a:rPr>
              <a:t> </a:t>
            </a:r>
            <a:r>
              <a:rPr lang="en-US" sz="3400" dirty="0" err="1">
                <a:effectLst/>
              </a:rPr>
              <a:t>terhadap</a:t>
            </a:r>
            <a:r>
              <a:rPr lang="en-US" sz="3400" dirty="0">
                <a:effectLst/>
              </a:rPr>
              <a:t> X</a:t>
            </a:r>
            <a:r>
              <a:rPr lang="en-US" sz="3400" baseline="-25000" dirty="0">
                <a:effectLst/>
              </a:rPr>
              <a:t>2</a:t>
            </a:r>
            <a:br>
              <a:rPr lang="en-US" sz="3400" dirty="0">
                <a:effectLst/>
              </a:rPr>
            </a:br>
            <a:endParaRPr lang="en-US" sz="3400" dirty="0"/>
          </a:p>
        </p:txBody>
      </p:sp>
      <p:sp>
        <p:nvSpPr>
          <p:cNvPr id="5" name="Slide Number Placeholder 4"/>
          <p:cNvSpPr>
            <a:spLocks noGrp="1"/>
          </p:cNvSpPr>
          <p:nvPr>
            <p:ph type="sldNum" sz="quarter" idx="12"/>
          </p:nvPr>
        </p:nvSpPr>
        <p:spPr/>
        <p:txBody>
          <a:bodyPr/>
          <a:lstStyle/>
          <a:p>
            <a:pPr>
              <a:defRPr/>
            </a:pPr>
            <a:fld id="{5C60AE8E-5F1A-4E11-BB19-7AE385EB8AD4}" type="slidenum">
              <a:rPr lang="en-US" smtClean="0"/>
              <a:pPr>
                <a:defRPr/>
              </a:pPr>
              <a:t>46</a:t>
            </a:fld>
            <a:endParaRPr lang="en-US"/>
          </a:p>
        </p:txBody>
      </p:sp>
      <p:graphicFrame>
        <p:nvGraphicFramePr>
          <p:cNvPr id="25604" name="Object 5"/>
          <p:cNvGraphicFramePr>
            <a:graphicFrameLocks noChangeAspect="1"/>
          </p:cNvGraphicFramePr>
          <p:nvPr/>
        </p:nvGraphicFramePr>
        <p:xfrm>
          <a:off x="1711325" y="2971800"/>
          <a:ext cx="6097588" cy="2590800"/>
        </p:xfrm>
        <a:graphic>
          <a:graphicData uri="http://schemas.openxmlformats.org/presentationml/2006/ole">
            <mc:AlternateContent xmlns:mc="http://schemas.openxmlformats.org/markup-compatibility/2006">
              <mc:Choice xmlns:v="urn:schemas-microsoft-com:vml" Requires="v">
                <p:oleObj spid="_x0000_s78867" name="Equation" r:id="rId3" imgW="3022600" imgH="1219200" progId="Equation.3">
                  <p:embed/>
                </p:oleObj>
              </mc:Choice>
              <mc:Fallback>
                <p:oleObj name="Equation" r:id="rId3" imgW="3022600" imgH="1219200" progId="Equation.3">
                  <p:embed/>
                  <p:pic>
                    <p:nvPicPr>
                      <p:cNvPr id="25604"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1325" y="2971800"/>
                        <a:ext cx="609758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117366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a:defRPr/>
            </a:pP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r>
              <a:rPr lang="en-US" sz="3500" dirty="0">
                <a:effectLst/>
              </a:rPr>
              <a:t>6. </a:t>
            </a:r>
            <a:r>
              <a:rPr lang="en-US" sz="3500" dirty="0" err="1">
                <a:effectLst/>
              </a:rPr>
              <a:t>Cari</a:t>
            </a:r>
            <a:r>
              <a:rPr lang="en-US" sz="3500" dirty="0">
                <a:effectLst/>
              </a:rPr>
              <a:t> </a:t>
            </a:r>
            <a:r>
              <a:rPr lang="en-US" sz="3500" dirty="0" err="1">
                <a:effectLst/>
              </a:rPr>
              <a:t>korelasi</a:t>
            </a:r>
            <a:r>
              <a:rPr lang="en-US" sz="3500" dirty="0">
                <a:effectLst/>
              </a:rPr>
              <a:t> </a:t>
            </a:r>
            <a:r>
              <a:rPr lang="en-US" sz="3500" dirty="0" err="1">
                <a:effectLst/>
              </a:rPr>
              <a:t>ganda</a:t>
            </a:r>
            <a:r>
              <a:rPr lang="en-US" sz="3500" dirty="0">
                <a:effectLst/>
              </a:rPr>
              <a:t>													</a:t>
            </a: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r>
              <a:rPr lang="en-US" sz="2800" dirty="0">
                <a:effectLst/>
              </a:rPr>
              <a:t>Dari </a:t>
            </a:r>
            <a:r>
              <a:rPr lang="en-US" sz="2800" dirty="0" err="1">
                <a:effectLst/>
              </a:rPr>
              <a:t>hasil</a:t>
            </a:r>
            <a:r>
              <a:rPr lang="en-US" sz="2800" dirty="0">
                <a:effectLst/>
              </a:rPr>
              <a:t> </a:t>
            </a:r>
            <a:r>
              <a:rPr lang="en-US" sz="2800" dirty="0" err="1">
                <a:effectLst/>
              </a:rPr>
              <a:t>korelasi</a:t>
            </a:r>
            <a:r>
              <a:rPr lang="en-US" sz="2800" dirty="0">
                <a:effectLst/>
              </a:rPr>
              <a:t> </a:t>
            </a:r>
            <a:r>
              <a:rPr lang="en-US" sz="2800" dirty="0" err="1">
                <a:effectLst/>
              </a:rPr>
              <a:t>ganda</a:t>
            </a:r>
            <a:r>
              <a:rPr lang="en-US" sz="2800" dirty="0">
                <a:effectLst/>
              </a:rPr>
              <a:t> di </a:t>
            </a:r>
            <a:r>
              <a:rPr lang="en-US" sz="2800" dirty="0" err="1">
                <a:effectLst/>
              </a:rPr>
              <a:t>atas</a:t>
            </a:r>
            <a:r>
              <a:rPr lang="en-US" sz="2800" dirty="0">
                <a:effectLst/>
              </a:rPr>
              <a:t> </a:t>
            </a:r>
            <a:r>
              <a:rPr lang="en-US" sz="2800" dirty="0" err="1">
                <a:effectLst/>
              </a:rPr>
              <a:t>menunjukkan</a:t>
            </a:r>
            <a:r>
              <a:rPr lang="en-US" sz="2800" dirty="0">
                <a:effectLst/>
              </a:rPr>
              <a:t> </a:t>
            </a:r>
            <a:r>
              <a:rPr lang="en-US" sz="2800" dirty="0" err="1">
                <a:effectLst/>
              </a:rPr>
              <a:t>bahwa</a:t>
            </a:r>
            <a:r>
              <a:rPr lang="en-US" sz="2800" dirty="0">
                <a:effectLst/>
              </a:rPr>
              <a:t> </a:t>
            </a:r>
            <a:r>
              <a:rPr lang="en-US" sz="2800" dirty="0" err="1">
                <a:effectLst/>
              </a:rPr>
              <a:t>korelasi</a:t>
            </a:r>
            <a:r>
              <a:rPr lang="en-US" sz="2800" dirty="0">
                <a:effectLst/>
              </a:rPr>
              <a:t> </a:t>
            </a:r>
            <a:r>
              <a:rPr lang="en-US" sz="2800" dirty="0" err="1">
                <a:effectLst/>
              </a:rPr>
              <a:t>antara</a:t>
            </a:r>
            <a:r>
              <a:rPr lang="en-US" sz="2800" dirty="0">
                <a:effectLst/>
              </a:rPr>
              <a:t> </a:t>
            </a:r>
            <a:r>
              <a:rPr lang="en-US" sz="2800" dirty="0" err="1">
                <a:effectLst/>
              </a:rPr>
              <a:t>kepuasan</a:t>
            </a:r>
            <a:r>
              <a:rPr lang="en-US" sz="2800" dirty="0">
                <a:effectLst/>
              </a:rPr>
              <a:t> </a:t>
            </a:r>
            <a:r>
              <a:rPr lang="en-US" sz="2800" dirty="0" err="1">
                <a:effectLst/>
              </a:rPr>
              <a:t>kerja</a:t>
            </a:r>
            <a:r>
              <a:rPr lang="en-US" sz="2800" dirty="0">
                <a:effectLst/>
              </a:rPr>
              <a:t> </a:t>
            </a:r>
            <a:r>
              <a:rPr lang="en-US" sz="2800" dirty="0" err="1">
                <a:effectLst/>
              </a:rPr>
              <a:t>dan</a:t>
            </a:r>
            <a:r>
              <a:rPr lang="en-US" sz="2800" dirty="0">
                <a:effectLst/>
              </a:rPr>
              <a:t> </a:t>
            </a:r>
            <a:r>
              <a:rPr lang="en-US" sz="2800" dirty="0" err="1">
                <a:effectLst/>
              </a:rPr>
              <a:t>disiplin</a:t>
            </a:r>
            <a:r>
              <a:rPr lang="en-US" sz="2800" dirty="0">
                <a:effectLst/>
              </a:rPr>
              <a:t> </a:t>
            </a:r>
            <a:r>
              <a:rPr lang="en-US" sz="2800" dirty="0" err="1">
                <a:effectLst/>
              </a:rPr>
              <a:t>kerja</a:t>
            </a:r>
            <a:r>
              <a:rPr lang="en-US" sz="2800" dirty="0">
                <a:effectLst/>
              </a:rPr>
              <a:t> </a:t>
            </a:r>
            <a:r>
              <a:rPr lang="en-US" sz="2800" dirty="0" err="1">
                <a:effectLst/>
              </a:rPr>
              <a:t>secara</a:t>
            </a:r>
            <a:r>
              <a:rPr lang="en-US" sz="2800" dirty="0">
                <a:effectLst/>
              </a:rPr>
              <a:t> </a:t>
            </a:r>
            <a:r>
              <a:rPr lang="en-US" sz="2800" dirty="0" err="1">
                <a:effectLst/>
              </a:rPr>
              <a:t>silmultan</a:t>
            </a:r>
            <a:r>
              <a:rPr lang="en-US" sz="2800" dirty="0">
                <a:effectLst/>
              </a:rPr>
              <a:t> </a:t>
            </a:r>
            <a:r>
              <a:rPr lang="en-US" sz="2800" dirty="0" err="1">
                <a:effectLst/>
              </a:rPr>
              <a:t>terhadap</a:t>
            </a:r>
            <a:r>
              <a:rPr lang="en-US" sz="2800" dirty="0">
                <a:effectLst/>
              </a:rPr>
              <a:t> </a:t>
            </a:r>
            <a:r>
              <a:rPr lang="en-US" sz="2800" dirty="0" err="1">
                <a:effectLst/>
              </a:rPr>
              <a:t>produktivitas</a:t>
            </a:r>
            <a:r>
              <a:rPr lang="en-US" sz="2800" dirty="0">
                <a:effectLst/>
              </a:rPr>
              <a:t> </a:t>
            </a:r>
            <a:r>
              <a:rPr lang="en-US" sz="2800" dirty="0" err="1">
                <a:effectLst/>
              </a:rPr>
              <a:t>kinerja</a:t>
            </a:r>
            <a:r>
              <a:rPr lang="en-US" sz="2800" dirty="0">
                <a:effectLst/>
              </a:rPr>
              <a:t> </a:t>
            </a:r>
            <a:r>
              <a:rPr lang="en-US" sz="2800" dirty="0" err="1">
                <a:effectLst/>
              </a:rPr>
              <a:t>pustakawan</a:t>
            </a:r>
            <a:r>
              <a:rPr lang="en-US" sz="2800" dirty="0">
                <a:effectLst/>
              </a:rPr>
              <a:t> UIN </a:t>
            </a:r>
            <a:r>
              <a:rPr lang="en-US" sz="2800" dirty="0" err="1">
                <a:effectLst/>
              </a:rPr>
              <a:t>Ar-Raniry</a:t>
            </a:r>
            <a:r>
              <a:rPr lang="en-US" sz="2800" dirty="0">
                <a:effectLst/>
              </a:rPr>
              <a:t> </a:t>
            </a:r>
            <a:r>
              <a:rPr lang="en-US" sz="2800" dirty="0" err="1">
                <a:effectLst/>
              </a:rPr>
              <a:t>tergolong</a:t>
            </a:r>
            <a:r>
              <a:rPr lang="en-US" sz="2800" dirty="0">
                <a:effectLst/>
              </a:rPr>
              <a:t> </a:t>
            </a:r>
            <a:r>
              <a:rPr lang="en-US" sz="2800" dirty="0" err="1">
                <a:solidFill>
                  <a:srgbClr val="FFFF00"/>
                </a:solidFill>
                <a:effectLst/>
              </a:rPr>
              <a:t>rendah</a:t>
            </a:r>
            <a:r>
              <a:rPr lang="en-US" sz="2800" dirty="0">
                <a:effectLst/>
              </a:rPr>
              <a:t>.</a:t>
            </a:r>
            <a:br>
              <a:rPr lang="en-US" sz="28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br>
              <a:rPr lang="en-US" sz="3500" dirty="0">
                <a:effectLst/>
              </a:rPr>
            </a:br>
            <a:endParaRPr lang="en-US" sz="3500" dirty="0">
              <a:effectLst/>
            </a:endParaRPr>
          </a:p>
        </p:txBody>
      </p:sp>
      <p:sp>
        <p:nvSpPr>
          <p:cNvPr id="5" name="Slide Number Placeholder 4"/>
          <p:cNvSpPr>
            <a:spLocks noGrp="1"/>
          </p:cNvSpPr>
          <p:nvPr>
            <p:ph type="sldNum" sz="quarter" idx="12"/>
          </p:nvPr>
        </p:nvSpPr>
        <p:spPr/>
        <p:txBody>
          <a:bodyPr/>
          <a:lstStyle/>
          <a:p>
            <a:pPr>
              <a:defRPr/>
            </a:pPr>
            <a:fld id="{6ADEFD29-FD7D-4CDE-A5B2-E85A6346C2FF}" type="slidenum">
              <a:rPr lang="en-US" smtClean="0"/>
              <a:pPr>
                <a:defRPr/>
              </a:pPr>
              <a:t>47</a:t>
            </a:fld>
            <a:endParaRPr lang="en-US"/>
          </a:p>
        </p:txBody>
      </p:sp>
      <p:graphicFrame>
        <p:nvGraphicFramePr>
          <p:cNvPr id="26628" name="Object 5"/>
          <p:cNvGraphicFramePr>
            <a:graphicFrameLocks noChangeAspect="1"/>
          </p:cNvGraphicFramePr>
          <p:nvPr>
            <p:extLst/>
          </p:nvPr>
        </p:nvGraphicFramePr>
        <p:xfrm>
          <a:off x="533400" y="1828800"/>
          <a:ext cx="8197850" cy="2892425"/>
        </p:xfrm>
        <a:graphic>
          <a:graphicData uri="http://schemas.openxmlformats.org/presentationml/2006/ole">
            <mc:AlternateContent xmlns:mc="http://schemas.openxmlformats.org/markup-compatibility/2006">
              <mc:Choice xmlns:v="urn:schemas-microsoft-com:vml" Requires="v">
                <p:oleObj spid="_x0000_s79892" name="Equation" r:id="rId3" imgW="3810000" imgH="1295400" progId="Equation.3">
                  <p:embed/>
                </p:oleObj>
              </mc:Choice>
              <mc:Fallback>
                <p:oleObj name="Equation" r:id="rId3" imgW="3810000" imgH="1295400" progId="Equation.3">
                  <p:embed/>
                  <p:pic>
                    <p:nvPicPr>
                      <p:cNvPr id="26628"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828800"/>
                        <a:ext cx="8197850"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itle 1"/>
          <p:cNvSpPr txBox="1">
            <a:spLocks/>
          </p:cNvSpPr>
          <p:nvPr/>
        </p:nvSpPr>
        <p:spPr bwMode="auto">
          <a:xfrm>
            <a:off x="762000" y="1257300"/>
            <a:ext cx="822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a:lstStyle>
          <a:p>
            <a:pPr>
              <a:defRPr/>
            </a:pPr>
            <a:r>
              <a:rPr lang="en-US" sz="2500" b="1" dirty="0">
                <a:solidFill>
                  <a:schemeClr val="tx1"/>
                </a:solidFill>
                <a:latin typeface="Times New Roman" pitchFamily="18" charset="0"/>
                <a:cs typeface="Times New Roman" pitchFamily="18" charset="0"/>
              </a:rPr>
              <a:t>7</a:t>
            </a:r>
            <a:r>
              <a:rPr lang="en-US" sz="2500" dirty="0">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Masukkan</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hasil</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nilai</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tadi</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ke</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dalam</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rumus</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korelasi</a:t>
            </a:r>
            <a:r>
              <a:rPr lang="en-US" sz="2500" dirty="0">
                <a:solidFill>
                  <a:schemeClr val="tx1"/>
                </a:solidFill>
                <a:latin typeface="Times New Roman" pitchFamily="18" charset="0"/>
                <a:cs typeface="Times New Roman" pitchFamily="18" charset="0"/>
              </a:rPr>
              <a:t> </a:t>
            </a:r>
            <a:r>
              <a:rPr lang="en-US" sz="2500" dirty="0" err="1">
                <a:solidFill>
                  <a:schemeClr val="tx1"/>
                </a:solidFill>
                <a:latin typeface="Times New Roman" pitchFamily="18" charset="0"/>
                <a:cs typeface="Times New Roman" pitchFamily="18" charset="0"/>
              </a:rPr>
              <a:t>ganda</a:t>
            </a:r>
            <a:br>
              <a:rPr lang="en-US" sz="2500" dirty="0">
                <a:solidFill>
                  <a:schemeClr val="tx1"/>
                </a:solidFill>
                <a:latin typeface="Times New Roman" pitchFamily="18" charset="0"/>
                <a:cs typeface="Times New Roman" pitchFamily="18" charset="0"/>
              </a:rPr>
            </a:br>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042142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914400"/>
            <a:ext cx="8229600" cy="4602163"/>
          </a:xfrm>
        </p:spPr>
        <p:txBody>
          <a:bodyPr/>
          <a:lstStyle/>
          <a:p>
            <a:pPr marL="82550" indent="0">
              <a:buFont typeface="Wingdings 2" pitchFamily="18" charset="2"/>
              <a:buNone/>
              <a:defRPr/>
            </a:pPr>
            <a:r>
              <a:rPr lang="en-US" sz="2500" dirty="0" err="1">
                <a:latin typeface="Times New Roman" pitchFamily="18" charset="0"/>
                <a:cs typeface="Times New Roman" pitchFamily="18" charset="0"/>
              </a:rPr>
              <a:t>Kontribusi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secara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silmutan</a:t>
            </a:r>
            <a:r>
              <a:rPr lang="en-US" sz="2500" dirty="0">
                <a:latin typeface="Times New Roman" pitchFamily="18" charset="0"/>
                <a:cs typeface="Times New Roman" pitchFamily="18" charset="0"/>
              </a:rPr>
              <a:t>:</a:t>
            </a:r>
          </a:p>
          <a:p>
            <a:pPr>
              <a:buFontTx/>
              <a:buChar char="-"/>
              <a:defRPr/>
            </a:pPr>
            <a:r>
              <a:rPr lang="en-US" sz="2500" dirty="0">
                <a:latin typeface="Times New Roman" pitchFamily="18" charset="0"/>
                <a:cs typeface="Times New Roman" pitchFamily="18" charset="0"/>
              </a:rPr>
              <a:t>R</a:t>
            </a:r>
            <a:r>
              <a:rPr lang="en-US" sz="2500" baseline="30000" dirty="0">
                <a:latin typeface="Times New Roman" pitchFamily="18" charset="0"/>
                <a:cs typeface="Times New Roman" pitchFamily="18" charset="0"/>
              </a:rPr>
              <a:t>2</a:t>
            </a:r>
            <a:r>
              <a:rPr lang="en-US" sz="2500" dirty="0">
                <a:latin typeface="Times New Roman" pitchFamily="18" charset="0"/>
                <a:cs typeface="Times New Roman" pitchFamily="18" charset="0"/>
              </a:rPr>
              <a:t> x 100% = 0.3370</a:t>
            </a:r>
            <a:r>
              <a:rPr lang="en-US" sz="2500" baseline="30000" dirty="0">
                <a:latin typeface="Times New Roman" pitchFamily="18" charset="0"/>
                <a:cs typeface="Times New Roman" pitchFamily="18" charset="0"/>
              </a:rPr>
              <a:t>2</a:t>
            </a:r>
            <a:r>
              <a:rPr lang="en-US" sz="2500" dirty="0">
                <a:latin typeface="Times New Roman" pitchFamily="18" charset="0"/>
                <a:cs typeface="Times New Roman" pitchFamily="18" charset="0"/>
              </a:rPr>
              <a:t> X 100% =11.36%. </a:t>
            </a:r>
          </a:p>
          <a:p>
            <a:pPr>
              <a:buFontTx/>
              <a:buChar char="-"/>
              <a:defRPr/>
            </a:pPr>
            <a:r>
              <a:rPr lang="en-US" sz="2500" dirty="0" err="1">
                <a:latin typeface="Times New Roman" pitchFamily="18" charset="0"/>
                <a:cs typeface="Times New Roman" pitchFamily="18" charset="0"/>
              </a:rPr>
              <a:t>Sementara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sisanya</a:t>
            </a:r>
            <a:r>
              <a:rPr lang="en-US" sz="2500" dirty="0">
                <a:latin typeface="Times New Roman" pitchFamily="18" charset="0"/>
                <a:cs typeface="Times New Roman" pitchFamily="18" charset="0"/>
              </a:rPr>
              <a:t> 84.64% </a:t>
            </a:r>
            <a:r>
              <a:rPr lang="en-US" sz="2500" dirty="0" err="1">
                <a:latin typeface="Times New Roman" pitchFamily="18" charset="0"/>
                <a:cs typeface="Times New Roman" pitchFamily="18" charset="0"/>
              </a:rPr>
              <a:t>ditentukan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oleh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variabel</a:t>
            </a:r>
            <a:r>
              <a:rPr lang="en-US" sz="2500" dirty="0">
                <a:latin typeface="Times New Roman" pitchFamily="18" charset="0"/>
                <a:cs typeface="Times New Roman" pitchFamily="18" charset="0"/>
              </a:rPr>
              <a:t> lain.</a:t>
            </a:r>
          </a:p>
          <a:p>
            <a:pPr marL="82550" indent="0">
              <a:buFont typeface="Wingdings 2" pitchFamily="18" charset="2"/>
              <a:buNone/>
              <a:defRPr/>
            </a:pPr>
            <a:r>
              <a:rPr lang="en-US" sz="2500" dirty="0">
                <a:latin typeface="Times New Roman" pitchFamily="18" charset="0"/>
                <a:cs typeface="Times New Roman" pitchFamily="18" charset="0"/>
              </a:rPr>
              <a:t>8. </a:t>
            </a:r>
            <a:r>
              <a:rPr lang="en-US" sz="2500" dirty="0" err="1">
                <a:latin typeface="Times New Roman" pitchFamily="18" charset="0"/>
                <a:cs typeface="Times New Roman" pitchFamily="18" charset="0"/>
              </a:rPr>
              <a:t>Menguji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signifikansi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dengan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rumus</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F</a:t>
            </a:r>
            <a:r>
              <a:rPr lang="en-US" sz="2500" baseline="-25000" dirty="0" err="1">
                <a:latin typeface="Times New Roman" pitchFamily="18" charset="0"/>
                <a:cs typeface="Times New Roman" pitchFamily="18" charset="0"/>
              </a:rPr>
              <a:t>hitung</a:t>
            </a:r>
            <a:endParaRPr lang="en-US" sz="2500" baseline="-250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6260DA29-6ECE-41EE-8804-11A79C437D40}" type="slidenum">
              <a:rPr lang="en-US" smtClean="0"/>
              <a:pPr>
                <a:defRPr/>
              </a:pPr>
              <a:t>48</a:t>
            </a:fld>
            <a:endParaRPr lang="en-US"/>
          </a:p>
        </p:txBody>
      </p:sp>
      <p:graphicFrame>
        <p:nvGraphicFramePr>
          <p:cNvPr id="27652" name="Object 5"/>
          <p:cNvGraphicFramePr>
            <a:graphicFrameLocks noChangeAspect="1"/>
          </p:cNvGraphicFramePr>
          <p:nvPr/>
        </p:nvGraphicFramePr>
        <p:xfrm>
          <a:off x="2286000" y="2895600"/>
          <a:ext cx="2286000" cy="3733800"/>
        </p:xfrm>
        <a:graphic>
          <a:graphicData uri="http://schemas.openxmlformats.org/presentationml/2006/ole">
            <mc:AlternateContent xmlns:mc="http://schemas.openxmlformats.org/markup-compatibility/2006">
              <mc:Choice xmlns:v="urn:schemas-microsoft-com:vml" Requires="v">
                <p:oleObj spid="_x0000_s80915" name="Equation" r:id="rId3" imgW="1358900" imgH="3073400" progId="Equation.3">
                  <p:embed/>
                </p:oleObj>
              </mc:Choice>
              <mc:Fallback>
                <p:oleObj name="Equation" r:id="rId3" imgW="1358900" imgH="3073400" progId="Equation.3">
                  <p:embed/>
                  <p:pic>
                    <p:nvPicPr>
                      <p:cNvPr id="27652"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895600"/>
                        <a:ext cx="2286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2404534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17E7979F-2A5E-4724-8E83-290CAC85DBEB}" type="slidenum">
              <a:rPr lang="en-US" smtClean="0"/>
              <a:pPr>
                <a:defRPr/>
              </a:pPr>
              <a:t>49</a:t>
            </a:fld>
            <a:endParaRPr lang="en-US"/>
          </a:p>
        </p:txBody>
      </p:sp>
      <p:sp>
        <p:nvSpPr>
          <p:cNvPr id="3" name="TextBox 2"/>
          <p:cNvSpPr txBox="1"/>
          <p:nvPr/>
        </p:nvSpPr>
        <p:spPr>
          <a:xfrm>
            <a:off x="670956" y="1066800"/>
            <a:ext cx="7543800" cy="4832092"/>
          </a:xfrm>
          <a:prstGeom prst="rect">
            <a:avLst/>
          </a:prstGeom>
          <a:noFill/>
        </p:spPr>
        <p:txBody>
          <a:bodyPr wrap="square" rtlCol="0">
            <a:spAutoFit/>
          </a:bodyPr>
          <a:lstStyle/>
          <a:p>
            <a:endParaRPr lang="en-US" sz="2200" dirty="0">
              <a:latin typeface="Times New Roman" pitchFamily="18" charset="0"/>
              <a:cs typeface="Times New Roman" pitchFamily="18" charset="0"/>
            </a:endParaRPr>
          </a:p>
          <a:p>
            <a:r>
              <a:rPr lang="en-US" sz="2200" dirty="0" err="1">
                <a:latin typeface="Times New Roman" pitchFamily="18" charset="0"/>
                <a:cs typeface="Times New Roman" pitchFamily="18" charset="0"/>
              </a:rPr>
              <a:t>Kaidahnya</a:t>
            </a:r>
            <a:r>
              <a:rPr lang="en-US" sz="2200" dirty="0">
                <a:latin typeface="Times New Roman" pitchFamily="18" charset="0"/>
                <a:cs typeface="Times New Roman" pitchFamily="18" charset="0"/>
              </a:rPr>
              <a:t>:</a:t>
            </a:r>
          </a:p>
          <a:p>
            <a:endParaRPr lang="en-US" sz="2200" dirty="0">
              <a:latin typeface="Times New Roman" pitchFamily="18" charset="0"/>
              <a:cs typeface="Times New Roman" pitchFamily="18" charset="0"/>
            </a:endParaRPr>
          </a:p>
          <a:p>
            <a:pPr marL="342900" indent="-342900">
              <a:buFont typeface="Wingdings" pitchFamily="2" charset="2"/>
              <a:buChar char="v"/>
              <a:tabLst>
                <a:tab pos="344488" algn="l"/>
              </a:tabLst>
            </a:pPr>
            <a:r>
              <a:rPr lang="en-US" sz="2200" dirty="0" err="1">
                <a:latin typeface="Times New Roman" pitchFamily="18" charset="0"/>
                <a:cs typeface="Times New Roman" pitchFamily="18" charset="0"/>
              </a:rPr>
              <a:t>Jika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F</a:t>
            </a:r>
            <a:r>
              <a:rPr lang="en-US" sz="2200" baseline="-25000" dirty="0" err="1">
                <a:latin typeface="Times New Roman" pitchFamily="18" charset="0"/>
                <a:cs typeface="Times New Roman" pitchFamily="18" charset="0"/>
              </a:rPr>
              <a:t>hitung</a:t>
            </a:r>
            <a:r>
              <a:rPr lang="en-US" sz="2200" dirty="0">
                <a:latin typeface="Times New Roman" pitchFamily="18" charset="0"/>
                <a:cs typeface="Times New Roman" pitchFamily="18" charset="0"/>
              </a:rPr>
              <a:t> </a:t>
            </a:r>
            <a:r>
              <a:rPr lang="en-US" sz="2200" dirty="0">
                <a:latin typeface="Viner Hand ITC"/>
                <a:cs typeface="Times New Roman" pitchFamily="18" charset="0"/>
              </a:rPr>
              <a:t>≤ </a:t>
            </a:r>
            <a:r>
              <a:rPr lang="en-US" sz="2200" dirty="0" err="1">
                <a:latin typeface="Times New Roman" pitchFamily="18" charset="0"/>
                <a:cs typeface="Times New Roman" pitchFamily="18" charset="0"/>
              </a:rPr>
              <a:t>F</a:t>
            </a:r>
            <a:r>
              <a:rPr lang="en-US" sz="2200" baseline="-25000" dirty="0" err="1">
                <a:latin typeface="Times New Roman" pitchFamily="18" charset="0"/>
                <a:cs typeface="Times New Roman" pitchFamily="18" charset="0"/>
              </a:rPr>
              <a:t>tabel</a:t>
            </a:r>
            <a:r>
              <a:rPr lang="en-US" sz="2200" baseline="-25000" dirty="0">
                <a:latin typeface="Times New Roman" pitchFamily="18" charset="0"/>
                <a:cs typeface="Times New Roman" pitchFamily="18" charset="0"/>
              </a:rPr>
              <a: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maka</a:t>
            </a:r>
            <a:r>
              <a:rPr lang="en-US" sz="2200" dirty="0">
                <a:latin typeface="Times New Roman" pitchFamily="18" charset="0"/>
                <a:cs typeface="Times New Roman" pitchFamily="18" charset="0"/>
              </a:rPr>
              <a:t> Ho </a:t>
            </a:r>
            <a:r>
              <a:rPr lang="en-US" sz="2200" dirty="0" err="1">
                <a:latin typeface="Times New Roman" pitchFamily="18" charset="0"/>
                <a:cs typeface="Times New Roman" pitchFamily="18" charset="0"/>
              </a:rPr>
              <a:t>diterima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Dengan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demikian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hubungan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antar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variabel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tidak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signifikan</a:t>
            </a:r>
            <a:r>
              <a:rPr lang="en-US" sz="2200" dirty="0">
                <a:latin typeface="Times New Roman" pitchFamily="18" charset="0"/>
                <a:cs typeface="Times New Roman" pitchFamily="18" charset="0"/>
              </a:rPr>
              <a:t>.</a:t>
            </a:r>
          </a:p>
          <a:p>
            <a:pPr marL="342900" indent="-342900">
              <a:buFont typeface="Wingdings" pitchFamily="2" charset="2"/>
              <a:buChar char="v"/>
              <a:tabLst>
                <a:tab pos="344488" algn="l"/>
              </a:tabLst>
            </a:pPr>
            <a:endParaRPr lang="en-US" sz="2200" dirty="0">
              <a:latin typeface="Times New Roman" pitchFamily="18" charset="0"/>
              <a:cs typeface="Times New Roman" pitchFamily="18" charset="0"/>
            </a:endParaRPr>
          </a:p>
          <a:p>
            <a:pPr marL="342900" indent="-342900">
              <a:buFont typeface="Wingdings" pitchFamily="2" charset="2"/>
              <a:buChar char="v"/>
              <a:tabLst>
                <a:tab pos="344488" algn="l"/>
              </a:tabLst>
            </a:pPr>
            <a:r>
              <a:rPr lang="en-US" sz="2200" dirty="0" err="1">
                <a:latin typeface="Times New Roman" pitchFamily="18" charset="0"/>
                <a:cs typeface="Times New Roman" pitchFamily="18" charset="0"/>
              </a:rPr>
              <a:t>Pada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taraf</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signifikan</a:t>
            </a:r>
            <a:r>
              <a:rPr lang="en-US" sz="2200" dirty="0">
                <a:latin typeface="Times New Roman" pitchFamily="18" charset="0"/>
                <a:cs typeface="Times New Roman" pitchFamily="18" charset="0"/>
              </a:rPr>
              <a:t> </a:t>
            </a:r>
            <a:r>
              <a:rPr lang="el-GR" sz="2200" dirty="0">
                <a:latin typeface="Times New Roman" pitchFamily="18" charset="0"/>
                <a:cs typeface="Times New Roman" pitchFamily="18" charset="0"/>
              </a:rPr>
              <a:t>α</a:t>
            </a:r>
            <a:r>
              <a:rPr lang="en-US" sz="2200" dirty="0">
                <a:latin typeface="Times New Roman" pitchFamily="18" charset="0"/>
                <a:cs typeface="Times New Roman" pitchFamily="18" charset="0"/>
              </a:rPr>
              <a:t> = 0.05</a:t>
            </a:r>
          </a:p>
          <a:p>
            <a:pPr marL="342900" indent="-342900">
              <a:buFont typeface="Wingdings" pitchFamily="2" charset="2"/>
              <a:buChar char="v"/>
            </a:pPr>
            <a:endParaRPr lang="en-US" sz="2200" dirty="0">
              <a:latin typeface="Times New Roman" pitchFamily="18" charset="0"/>
              <a:cs typeface="Times New Roman" pitchFamily="18" charset="0"/>
            </a:endParaRPr>
          </a:p>
          <a:p>
            <a:pPr marL="463550"/>
            <a:r>
              <a:rPr lang="en-US" sz="2200" dirty="0" err="1">
                <a:latin typeface="Times New Roman" pitchFamily="18" charset="0"/>
                <a:cs typeface="Times New Roman" pitchFamily="18" charset="0"/>
              </a:rPr>
              <a:t>F</a:t>
            </a:r>
            <a:r>
              <a:rPr lang="en-US" sz="2200" baseline="-25000" dirty="0" err="1">
                <a:latin typeface="Times New Roman" pitchFamily="18" charset="0"/>
                <a:cs typeface="Times New Roman" pitchFamily="18" charset="0"/>
              </a:rPr>
              <a:t>tabel</a:t>
            </a:r>
            <a:r>
              <a:rPr lang="en-US" sz="2200" dirty="0">
                <a:latin typeface="Times New Roman" pitchFamily="18" charset="0"/>
                <a:cs typeface="Times New Roman" pitchFamily="18" charset="0"/>
              </a:rPr>
              <a:t> = F{(1-</a:t>
            </a:r>
            <a:r>
              <a:rPr lang="el-GR" sz="2200" dirty="0">
                <a:latin typeface="Times New Roman" pitchFamily="18" charset="0"/>
                <a:cs typeface="Times New Roman" pitchFamily="18" charset="0"/>
              </a:rPr>
              <a:t>α</a:t>
            </a:r>
            <a:r>
              <a:rPr lang="en-US" sz="2200" dirty="0">
                <a:latin typeface="Times New Roman" pitchFamily="18" charset="0"/>
                <a:cs typeface="Times New Roman" pitchFamily="18" charset="0"/>
              </a:rPr>
              <a:t>)(</a:t>
            </a:r>
            <a:r>
              <a:rPr lang="en-US" sz="2200" dirty="0" err="1">
                <a:latin typeface="Times New Roman" pitchFamily="18" charset="0"/>
                <a:cs typeface="Times New Roman" pitchFamily="18" charset="0"/>
              </a:rPr>
              <a:t>df</a:t>
            </a:r>
            <a:r>
              <a:rPr lang="en-US" sz="2200" dirty="0">
                <a:latin typeface="Times New Roman" pitchFamily="18" charset="0"/>
                <a:cs typeface="Times New Roman" pitchFamily="18" charset="0"/>
              </a:rPr>
              <a:t>=k), (</a:t>
            </a:r>
            <a:r>
              <a:rPr lang="en-US" sz="2200" dirty="0" err="1">
                <a:latin typeface="Times New Roman" pitchFamily="18" charset="0"/>
                <a:cs typeface="Times New Roman" pitchFamily="18" charset="0"/>
              </a:rPr>
              <a:t>df</a:t>
            </a:r>
            <a:r>
              <a:rPr lang="en-US" sz="2200" dirty="0">
                <a:latin typeface="Times New Roman" pitchFamily="18" charset="0"/>
                <a:cs typeface="Times New Roman" pitchFamily="18" charset="0"/>
              </a:rPr>
              <a:t>= n-2-1)}</a:t>
            </a:r>
          </a:p>
          <a:p>
            <a:pPr marL="463550"/>
            <a:r>
              <a:rPr lang="en-US" sz="2200" dirty="0" err="1">
                <a:latin typeface="Times New Roman" pitchFamily="18" charset="0"/>
                <a:cs typeface="Times New Roman" pitchFamily="18" charset="0"/>
              </a:rPr>
              <a:t>F</a:t>
            </a:r>
            <a:r>
              <a:rPr lang="en-US" sz="2200" baseline="-25000" dirty="0" err="1">
                <a:latin typeface="Times New Roman" pitchFamily="18" charset="0"/>
                <a:cs typeface="Times New Roman" pitchFamily="18" charset="0"/>
              </a:rPr>
              <a:t>tabel</a:t>
            </a:r>
            <a:r>
              <a:rPr lang="en-US" sz="2200" dirty="0">
                <a:latin typeface="Times New Roman" pitchFamily="18" charset="0"/>
                <a:cs typeface="Times New Roman" pitchFamily="18" charset="0"/>
              </a:rPr>
              <a:t> = F{(1-0.05)(</a:t>
            </a:r>
            <a:r>
              <a:rPr lang="en-US" sz="2200" dirty="0" err="1">
                <a:latin typeface="Times New Roman" pitchFamily="18" charset="0"/>
                <a:cs typeface="Times New Roman" pitchFamily="18" charset="0"/>
              </a:rPr>
              <a:t>df</a:t>
            </a:r>
            <a:r>
              <a:rPr lang="en-US" sz="2200" dirty="0">
                <a:latin typeface="Times New Roman" pitchFamily="18" charset="0"/>
                <a:cs typeface="Times New Roman" pitchFamily="18" charset="0"/>
              </a:rPr>
              <a:t>=2), (</a:t>
            </a:r>
            <a:r>
              <a:rPr lang="en-US" sz="2200" dirty="0" err="1">
                <a:latin typeface="Times New Roman" pitchFamily="18" charset="0"/>
                <a:cs typeface="Times New Roman" pitchFamily="18" charset="0"/>
              </a:rPr>
              <a:t>df</a:t>
            </a:r>
            <a:r>
              <a:rPr lang="en-US" sz="2200" dirty="0">
                <a:latin typeface="Times New Roman" pitchFamily="18" charset="0"/>
                <a:cs typeface="Times New Roman" pitchFamily="18" charset="0"/>
              </a:rPr>
              <a:t>= n-2-1)}</a:t>
            </a:r>
          </a:p>
          <a:p>
            <a:pPr marL="463550"/>
            <a:r>
              <a:rPr lang="en-US" sz="2200" dirty="0" err="1">
                <a:latin typeface="Times New Roman" pitchFamily="18" charset="0"/>
                <a:cs typeface="Times New Roman" pitchFamily="18" charset="0"/>
              </a:rPr>
              <a:t>F</a:t>
            </a:r>
            <a:r>
              <a:rPr lang="en-US" sz="2200" baseline="-25000" dirty="0" err="1">
                <a:latin typeface="Times New Roman" pitchFamily="18" charset="0"/>
                <a:cs typeface="Times New Roman" pitchFamily="18" charset="0"/>
              </a:rPr>
              <a:t>tabel</a:t>
            </a:r>
            <a:r>
              <a:rPr lang="en-US" sz="2200" dirty="0">
                <a:latin typeface="Times New Roman" pitchFamily="18" charset="0"/>
                <a:cs typeface="Times New Roman" pitchFamily="18" charset="0"/>
              </a:rPr>
              <a:t> = F{(0.95),(2,18)</a:t>
            </a:r>
          </a:p>
          <a:p>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7298297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09600"/>
            <a:ext cx="8229600" cy="808038"/>
          </a:xfrm>
        </p:spPr>
        <p:txBody>
          <a:bodyPr/>
          <a:lstStyle/>
          <a:p>
            <a:pPr eaLnBrk="1" hangingPunct="1"/>
            <a:r>
              <a:rPr lang="en-US" altLang="en-US"/>
              <a:t>Arah Korelasi</a:t>
            </a:r>
          </a:p>
        </p:txBody>
      </p:sp>
      <p:sp>
        <p:nvSpPr>
          <p:cNvPr id="3" name="Content Placeholder 2"/>
          <p:cNvSpPr>
            <a:spLocks noGrp="1"/>
          </p:cNvSpPr>
          <p:nvPr>
            <p:ph idx="1"/>
          </p:nvPr>
        </p:nvSpPr>
        <p:spPr>
          <a:xfrm>
            <a:off x="457200" y="1600200"/>
            <a:ext cx="8534400" cy="4525963"/>
          </a:xfrm>
        </p:spPr>
        <p:txBody>
          <a:bodyPr rtlCol="0">
            <a:normAutofit fontScale="92500"/>
          </a:bodyPr>
          <a:lstStyle/>
          <a:p>
            <a:pPr eaLnBrk="1" fontAlgn="auto" hangingPunct="1">
              <a:spcAft>
                <a:spcPts val="0"/>
              </a:spcAft>
              <a:defRPr/>
            </a:pPr>
            <a:r>
              <a:rPr lang="en-US" dirty="0" err="1"/>
              <a:t>Arah</a:t>
            </a:r>
            <a:r>
              <a:rPr lang="en-US" dirty="0"/>
              <a:t> </a:t>
            </a:r>
            <a:r>
              <a:rPr lang="en-US" dirty="0" err="1"/>
              <a:t>dinyatakan</a:t>
            </a:r>
            <a:r>
              <a:rPr lang="en-US" dirty="0"/>
              <a:t> </a:t>
            </a:r>
            <a:r>
              <a:rPr lang="en-US" dirty="0" err="1"/>
              <a:t>dalam</a:t>
            </a:r>
            <a:r>
              <a:rPr lang="en-US" dirty="0"/>
              <a:t> </a:t>
            </a:r>
            <a:r>
              <a:rPr lang="en-US" dirty="0" err="1"/>
              <a:t>bentuk</a:t>
            </a:r>
            <a:r>
              <a:rPr lang="en-US" dirty="0"/>
              <a:t> </a:t>
            </a:r>
            <a:r>
              <a:rPr lang="en-US" dirty="0" err="1"/>
              <a:t>korelasi</a:t>
            </a:r>
            <a:r>
              <a:rPr lang="en-US" dirty="0"/>
              <a:t> </a:t>
            </a:r>
            <a:r>
              <a:rPr lang="en-US" dirty="0" err="1"/>
              <a:t>positif</a:t>
            </a:r>
            <a:r>
              <a:rPr lang="en-US" dirty="0"/>
              <a:t> (+) </a:t>
            </a:r>
            <a:r>
              <a:rPr lang="en-US" dirty="0" err="1"/>
              <a:t>dan</a:t>
            </a:r>
            <a:r>
              <a:rPr lang="en-US" dirty="0"/>
              <a:t> </a:t>
            </a:r>
            <a:r>
              <a:rPr lang="en-US" dirty="0" err="1"/>
              <a:t>korelasi</a:t>
            </a:r>
            <a:r>
              <a:rPr lang="en-US" dirty="0"/>
              <a:t> </a:t>
            </a:r>
            <a:r>
              <a:rPr lang="en-US" dirty="0" err="1"/>
              <a:t>negatif</a:t>
            </a:r>
            <a:r>
              <a:rPr lang="en-US" dirty="0"/>
              <a:t> (-).</a:t>
            </a:r>
          </a:p>
          <a:p>
            <a:pPr eaLnBrk="1" fontAlgn="auto" hangingPunct="1">
              <a:spcAft>
                <a:spcPts val="0"/>
              </a:spcAft>
              <a:defRPr/>
            </a:pPr>
            <a:r>
              <a:rPr lang="en-US" dirty="0"/>
              <a:t> </a:t>
            </a:r>
            <a:r>
              <a:rPr lang="en-US" dirty="0" err="1"/>
              <a:t>Kuatnya</a:t>
            </a:r>
            <a:r>
              <a:rPr lang="en-US" dirty="0"/>
              <a:t> </a:t>
            </a:r>
            <a:r>
              <a:rPr lang="en-US" dirty="0" err="1"/>
              <a:t>hubungan</a:t>
            </a:r>
            <a:r>
              <a:rPr lang="en-US" dirty="0"/>
              <a:t> </a:t>
            </a:r>
            <a:r>
              <a:rPr lang="en-US" dirty="0" err="1"/>
              <a:t>dinyatakan</a:t>
            </a:r>
            <a:r>
              <a:rPr lang="en-US" dirty="0"/>
              <a:t> </a:t>
            </a:r>
            <a:r>
              <a:rPr lang="en-US" dirty="0" err="1"/>
              <a:t>dengan</a:t>
            </a:r>
            <a:r>
              <a:rPr lang="en-US" dirty="0"/>
              <a:t> </a:t>
            </a:r>
            <a:r>
              <a:rPr lang="en-US" dirty="0" err="1"/>
              <a:t>besarnya</a:t>
            </a:r>
            <a:r>
              <a:rPr lang="en-US" dirty="0"/>
              <a:t> </a:t>
            </a:r>
            <a:r>
              <a:rPr lang="en-US" dirty="0" err="1"/>
              <a:t>koefisien</a:t>
            </a:r>
            <a:r>
              <a:rPr lang="en-US" dirty="0"/>
              <a:t> </a:t>
            </a:r>
            <a:r>
              <a:rPr lang="en-US" dirty="0" err="1"/>
              <a:t>korelasi</a:t>
            </a:r>
            <a:r>
              <a:rPr lang="en-US" dirty="0"/>
              <a:t> (r).</a:t>
            </a:r>
          </a:p>
          <a:p>
            <a:pPr eaLnBrk="1" fontAlgn="auto" hangingPunct="1">
              <a:spcAft>
                <a:spcPts val="0"/>
              </a:spcAft>
              <a:defRPr/>
            </a:pPr>
            <a:r>
              <a:rPr lang="en-US" dirty="0" err="1"/>
              <a:t>Korelasi</a:t>
            </a:r>
            <a:r>
              <a:rPr lang="en-US" dirty="0"/>
              <a:t> </a:t>
            </a:r>
            <a:r>
              <a:rPr lang="en-US" dirty="0" err="1"/>
              <a:t>positif</a:t>
            </a:r>
            <a:r>
              <a:rPr lang="en-US" dirty="0"/>
              <a:t>, </a:t>
            </a:r>
            <a:r>
              <a:rPr lang="en-US" dirty="0" err="1"/>
              <a:t>yaitu</a:t>
            </a:r>
            <a:r>
              <a:rPr lang="en-US" dirty="0"/>
              <a:t> </a:t>
            </a:r>
            <a:r>
              <a:rPr lang="en-US" dirty="0" err="1"/>
              <a:t>jika</a:t>
            </a:r>
            <a:r>
              <a:rPr lang="en-US" dirty="0"/>
              <a:t> </a:t>
            </a:r>
            <a:r>
              <a:rPr lang="en-US" dirty="0" err="1"/>
              <a:t>dua</a:t>
            </a:r>
            <a:r>
              <a:rPr lang="en-US" dirty="0"/>
              <a:t> variable yang </a:t>
            </a:r>
            <a:r>
              <a:rPr lang="en-US" dirty="0" err="1"/>
              <a:t>berkorelasi</a:t>
            </a:r>
            <a:r>
              <a:rPr lang="en-US" dirty="0"/>
              <a:t> </a:t>
            </a:r>
            <a:r>
              <a:rPr lang="en-US" dirty="0" err="1"/>
              <a:t>berjalan</a:t>
            </a:r>
            <a:r>
              <a:rPr lang="en-US" dirty="0"/>
              <a:t> </a:t>
            </a:r>
            <a:r>
              <a:rPr lang="en-US" dirty="0" err="1"/>
              <a:t>paralel</a:t>
            </a:r>
            <a:r>
              <a:rPr lang="en-US" dirty="0"/>
              <a:t>; </a:t>
            </a:r>
            <a:r>
              <a:rPr lang="en-US" dirty="0" err="1"/>
              <a:t>menunjukkan</a:t>
            </a:r>
            <a:r>
              <a:rPr lang="en-US" dirty="0"/>
              <a:t> </a:t>
            </a:r>
            <a:r>
              <a:rPr lang="en-US" dirty="0" err="1"/>
              <a:t>arah</a:t>
            </a:r>
            <a:r>
              <a:rPr lang="en-US" dirty="0"/>
              <a:t> yang </a:t>
            </a:r>
            <a:r>
              <a:rPr lang="en-US" dirty="0" err="1"/>
              <a:t>sama</a:t>
            </a:r>
            <a:r>
              <a:rPr lang="en-US" dirty="0"/>
              <a:t>.</a:t>
            </a:r>
          </a:p>
          <a:p>
            <a:pPr eaLnBrk="1" fontAlgn="auto" hangingPunct="1">
              <a:spcAft>
                <a:spcPts val="0"/>
              </a:spcAft>
              <a:defRPr/>
            </a:pPr>
            <a:r>
              <a:rPr lang="en-US" dirty="0" err="1"/>
              <a:t>Korelasi</a:t>
            </a:r>
            <a:r>
              <a:rPr lang="en-US" dirty="0"/>
              <a:t> </a:t>
            </a:r>
            <a:r>
              <a:rPr lang="en-US" dirty="0" err="1"/>
              <a:t>negatif</a:t>
            </a:r>
            <a:r>
              <a:rPr lang="en-US" dirty="0"/>
              <a:t>, </a:t>
            </a:r>
            <a:r>
              <a:rPr lang="en-US" dirty="0" err="1"/>
              <a:t>yaitu</a:t>
            </a:r>
            <a:r>
              <a:rPr lang="en-US" dirty="0"/>
              <a:t> </a:t>
            </a:r>
            <a:r>
              <a:rPr lang="en-US" dirty="0" err="1"/>
              <a:t>dua</a:t>
            </a:r>
            <a:r>
              <a:rPr lang="en-US" dirty="0"/>
              <a:t> variable yang </a:t>
            </a:r>
            <a:r>
              <a:rPr lang="en-US" dirty="0" err="1"/>
              <a:t>berkorelasi</a:t>
            </a:r>
            <a:r>
              <a:rPr lang="en-US" dirty="0"/>
              <a:t> </a:t>
            </a:r>
            <a:r>
              <a:rPr lang="en-US" dirty="0" err="1"/>
              <a:t>berjalan</a:t>
            </a:r>
            <a:r>
              <a:rPr lang="en-US" dirty="0"/>
              <a:t> </a:t>
            </a:r>
            <a:r>
              <a:rPr lang="en-US" dirty="0" err="1"/>
              <a:t>dengan</a:t>
            </a:r>
            <a:r>
              <a:rPr lang="en-US" dirty="0"/>
              <a:t> </a:t>
            </a:r>
            <a:r>
              <a:rPr lang="en-US" dirty="0" err="1"/>
              <a:t>arah</a:t>
            </a:r>
            <a:r>
              <a:rPr lang="en-US" dirty="0"/>
              <a:t> yang </a:t>
            </a:r>
            <a:r>
              <a:rPr lang="en-US" dirty="0" err="1"/>
              <a:t>berlawanan</a:t>
            </a:r>
            <a:r>
              <a:rPr lang="en-US" dirty="0"/>
              <a:t>.</a:t>
            </a:r>
          </a:p>
          <a:p>
            <a:pPr eaLnBrk="1" fontAlgn="auto" hangingPunct="1">
              <a:spcAft>
                <a:spcPts val="0"/>
              </a:spcAft>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09600" y="609600"/>
            <a:ext cx="8077200" cy="6324600"/>
          </a:xfrm>
        </p:spPr>
        <p:txBody>
          <a:bodyPr/>
          <a:lstStyle/>
          <a:p>
            <a:pPr>
              <a:defRPr/>
            </a:pPr>
            <a:r>
              <a:rPr lang="en-US" dirty="0">
                <a:latin typeface="Times New Roman" pitchFamily="18" charset="0"/>
                <a:cs typeface="Times New Roman" pitchFamily="18" charset="0"/>
              </a:rPr>
              <a:t>Cara </a:t>
            </a:r>
            <a:r>
              <a:rPr lang="en-US" dirty="0" err="1">
                <a:latin typeface="Times New Roman" pitchFamily="18" charset="0"/>
                <a:cs typeface="Times New Roman" pitchFamily="18" charset="0"/>
              </a:rPr>
              <a:t>mencari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t>
            </a:r>
            <a:r>
              <a:rPr lang="en-US" baseline="-25000" dirty="0" err="1">
                <a:latin typeface="Times New Roman" pitchFamily="18" charset="0"/>
                <a:cs typeface="Times New Roman" pitchFamily="18" charset="0"/>
              </a:rPr>
              <a:t>tabel</a:t>
            </a:r>
            <a:r>
              <a:rPr lang="en-US" dirty="0">
                <a:latin typeface="Times New Roman" pitchFamily="18" charset="0"/>
                <a:cs typeface="Times New Roman" pitchFamily="18" charset="0"/>
              </a:rPr>
              <a:t>:</a:t>
            </a:r>
          </a:p>
          <a:p>
            <a:pPr>
              <a:buFontTx/>
              <a:buChar char="-"/>
              <a:defRPr/>
            </a:pPr>
            <a:r>
              <a:rPr lang="en-US" dirty="0" err="1">
                <a:latin typeface="Times New Roman" pitchFamily="18" charset="0"/>
                <a:cs typeface="Times New Roman" pitchFamily="18" charset="0"/>
              </a:rPr>
              <a:t>Angka</a:t>
            </a:r>
            <a:r>
              <a:rPr lang="en-US" dirty="0">
                <a:latin typeface="Times New Roman" pitchFamily="18" charset="0"/>
                <a:cs typeface="Times New Roman" pitchFamily="18" charset="0"/>
              </a:rPr>
              <a:t> 2 </a:t>
            </a:r>
            <a:r>
              <a:rPr lang="en-US" dirty="0" err="1">
                <a:latin typeface="Times New Roman" pitchFamily="18" charset="0"/>
                <a:cs typeface="Times New Roman" pitchFamily="18" charset="0"/>
              </a:rPr>
              <a:t>sebagai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angka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pembilang</a:t>
            </a:r>
            <a:endParaRPr lang="en-US" dirty="0">
              <a:latin typeface="Times New Roman" pitchFamily="18" charset="0"/>
              <a:cs typeface="Times New Roman" pitchFamily="18" charset="0"/>
            </a:endParaRPr>
          </a:p>
          <a:p>
            <a:pPr>
              <a:buFontTx/>
              <a:buChar char="-"/>
              <a:defRPr/>
            </a:pPr>
            <a:r>
              <a:rPr lang="en-US" dirty="0" err="1">
                <a:latin typeface="Times New Roman" pitchFamily="18" charset="0"/>
                <a:cs typeface="Times New Roman" pitchFamily="18" charset="0"/>
              </a:rPr>
              <a:t>Angka</a:t>
            </a:r>
            <a:r>
              <a:rPr lang="en-US" dirty="0">
                <a:latin typeface="Times New Roman" pitchFamily="18" charset="0"/>
                <a:cs typeface="Times New Roman" pitchFamily="18" charset="0"/>
              </a:rPr>
              <a:t> 18 </a:t>
            </a:r>
            <a:r>
              <a:rPr lang="en-US" dirty="0" err="1">
                <a:latin typeface="Times New Roman" pitchFamily="18" charset="0"/>
                <a:cs typeface="Times New Roman" pitchFamily="18" charset="0"/>
              </a:rPr>
              <a:t>sebagai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angka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penyebut</a:t>
            </a:r>
            <a:endParaRPr lang="en-US" dirty="0">
              <a:latin typeface="Times New Roman" pitchFamily="18" charset="0"/>
              <a:cs typeface="Times New Roman" pitchFamily="18" charset="0"/>
            </a:endParaRPr>
          </a:p>
          <a:p>
            <a:pPr>
              <a:buFontTx/>
              <a:buChar char="-"/>
              <a:defRPr/>
            </a:pP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demikian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t>
            </a:r>
            <a:r>
              <a:rPr lang="en-US" baseline="-25000" dirty="0" err="1">
                <a:latin typeface="Times New Roman" pitchFamily="18" charset="0"/>
                <a:cs typeface="Times New Roman" pitchFamily="18" charset="0"/>
              </a:rPr>
              <a:t>tabel</a:t>
            </a:r>
            <a:r>
              <a:rPr lang="en-US" dirty="0">
                <a:latin typeface="Times New Roman" pitchFamily="18" charset="0"/>
                <a:cs typeface="Times New Roman" pitchFamily="18" charset="0"/>
              </a:rPr>
              <a:t>=3.98</a:t>
            </a:r>
          </a:p>
          <a:p>
            <a:pPr marL="82550" indent="0">
              <a:buFont typeface="Wingdings 2" pitchFamily="18" charset="2"/>
              <a:buNone/>
              <a:defRPr/>
            </a:pPr>
            <a:endParaRPr lang="en-US" dirty="0">
              <a:latin typeface="Times New Roman" pitchFamily="18" charset="0"/>
              <a:cs typeface="Times New Roman" pitchFamily="18" charset="0"/>
            </a:endParaRPr>
          </a:p>
          <a:p>
            <a:pPr marL="0" indent="0">
              <a:buFont typeface="Wingdings 2" pitchFamily="18" charset="2"/>
              <a:buNone/>
              <a:defRPr/>
            </a:pPr>
            <a:r>
              <a:rPr lang="en-US" dirty="0">
                <a:latin typeface="Times New Roman" pitchFamily="18" charset="0"/>
                <a:cs typeface="Times New Roman" pitchFamily="18" charset="0"/>
              </a:rPr>
              <a:t>9. </a:t>
            </a:r>
            <a:r>
              <a:rPr lang="en-US" dirty="0" err="1">
                <a:latin typeface="Times New Roman" pitchFamily="18" charset="0"/>
                <a:cs typeface="Times New Roman" pitchFamily="18" charset="0"/>
              </a:rPr>
              <a:t>Buat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kesimpulan</a:t>
            </a:r>
            <a:endParaRPr lang="en-US" dirty="0">
              <a:latin typeface="Times New Roman" pitchFamily="18" charset="0"/>
              <a:cs typeface="Times New Roman" pitchFamily="18" charset="0"/>
            </a:endParaRPr>
          </a:p>
          <a:p>
            <a:pPr marL="511175" indent="0">
              <a:buFont typeface="Wingdings 2" pitchFamily="18" charset="2"/>
              <a:buNone/>
              <a:defRPr/>
            </a:pPr>
            <a:r>
              <a:rPr lang="en-US" sz="2500" dirty="0" err="1">
                <a:latin typeface="Times New Roman" pitchFamily="18" charset="0"/>
                <a:cs typeface="Times New Roman" pitchFamily="18" charset="0"/>
              </a:rPr>
              <a:t>Nilai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tersebut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selanjutnya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dibandingkan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dengan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nilai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F</a:t>
            </a:r>
            <a:r>
              <a:rPr lang="en-US" sz="2500" baseline="-25000" dirty="0" err="1">
                <a:latin typeface="Times New Roman" pitchFamily="18" charset="0"/>
                <a:cs typeface="Times New Roman" pitchFamily="18" charset="0"/>
              </a:rPr>
              <a:t>hitung</a:t>
            </a:r>
            <a:r>
              <a:rPr lang="en-US" sz="2500" dirty="0">
                <a:latin typeface="Times New Roman" pitchFamily="18" charset="0"/>
                <a:cs typeface="Times New Roman" pitchFamily="18" charset="0"/>
              </a:rPr>
              <a:t> yang </a:t>
            </a:r>
            <a:r>
              <a:rPr lang="en-US" sz="2500" dirty="0" err="1">
                <a:latin typeface="Times New Roman" pitchFamily="18" charset="0"/>
                <a:cs typeface="Times New Roman" pitchFamily="18" charset="0"/>
              </a:rPr>
              <a:t>sudah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diperoleh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sebelunya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Ternyata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nilai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F</a:t>
            </a:r>
            <a:r>
              <a:rPr lang="en-US" sz="2500" baseline="-25000" dirty="0" err="1">
                <a:latin typeface="Times New Roman" pitchFamily="18" charset="0"/>
                <a:cs typeface="Times New Roman" pitchFamily="18" charset="0"/>
              </a:rPr>
              <a:t>hitung</a:t>
            </a:r>
            <a:r>
              <a:rPr lang="en-US" sz="2500" dirty="0">
                <a:latin typeface="Times New Roman" pitchFamily="18" charset="0"/>
                <a:cs typeface="Times New Roman" pitchFamily="18" charset="0"/>
              </a:rPr>
              <a:t> 1.15 &lt; </a:t>
            </a:r>
            <a:r>
              <a:rPr lang="en-US" sz="2500" dirty="0" err="1">
                <a:latin typeface="Times New Roman" pitchFamily="18" charset="0"/>
                <a:cs typeface="Times New Roman" pitchFamily="18" charset="0"/>
              </a:rPr>
              <a:t>F</a:t>
            </a:r>
            <a:r>
              <a:rPr lang="en-US" sz="2500" baseline="-25000" dirty="0" err="1">
                <a:latin typeface="Times New Roman" pitchFamily="18" charset="0"/>
                <a:cs typeface="Times New Roman" pitchFamily="18" charset="0"/>
              </a:rPr>
              <a:t>tabel</a:t>
            </a:r>
            <a:r>
              <a:rPr lang="en-US" sz="2500" dirty="0">
                <a:latin typeface="Times New Roman" pitchFamily="18" charset="0"/>
                <a:cs typeface="Times New Roman" pitchFamily="18" charset="0"/>
              </a:rPr>
              <a:t> 3.98. </a:t>
            </a:r>
            <a:r>
              <a:rPr lang="en-US" sz="2500" dirty="0" err="1">
                <a:latin typeface="Times New Roman" pitchFamily="18" charset="0"/>
                <a:cs typeface="Times New Roman" pitchFamily="18" charset="0"/>
              </a:rPr>
              <a:t>Dengan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demikian</a:t>
            </a:r>
            <a:r>
              <a:rPr lang="en-US" sz="2500" dirty="0">
                <a:latin typeface="Times New Roman" pitchFamily="18" charset="0"/>
                <a:cs typeface="Times New Roman" pitchFamily="18" charset="0"/>
              </a:rPr>
              <a:t> Ho </a:t>
            </a:r>
            <a:r>
              <a:rPr lang="en-US" sz="2500" dirty="0" err="1">
                <a:latin typeface="Times New Roman" pitchFamily="18" charset="0"/>
                <a:cs typeface="Times New Roman" pitchFamily="18" charset="0"/>
              </a:rPr>
              <a:t>diterima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dan</a:t>
            </a:r>
            <a:r>
              <a:rPr lang="en-US" sz="2500" dirty="0">
                <a:latin typeface="Times New Roman" pitchFamily="18" charset="0"/>
                <a:cs typeface="Times New Roman" pitchFamily="18" charset="0"/>
              </a:rPr>
              <a:t> Ha </a:t>
            </a:r>
            <a:r>
              <a:rPr lang="en-US" sz="2500" dirty="0" err="1">
                <a:latin typeface="Times New Roman" pitchFamily="18" charset="0"/>
                <a:cs typeface="Times New Roman" pitchFamily="18" charset="0"/>
              </a:rPr>
              <a:t>ditolak</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Jadi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koefesien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korelasi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ganda</a:t>
            </a:r>
            <a:r>
              <a:rPr lang="en-US" sz="2500" dirty="0">
                <a:latin typeface="Times New Roman" pitchFamily="18" charset="0"/>
                <a:cs typeface="Times New Roman" pitchFamily="18" charset="0"/>
              </a:rPr>
              <a:t> yang </a:t>
            </a:r>
            <a:r>
              <a:rPr lang="en-US" sz="2500" dirty="0" err="1">
                <a:latin typeface="Times New Roman" pitchFamily="18" charset="0"/>
                <a:cs typeface="Times New Roman" pitchFamily="18" charset="0"/>
              </a:rPr>
              <a:t>ditemukan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tidak</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signifikan</a:t>
            </a:r>
            <a:r>
              <a:rPr lang="en-US" sz="2500" dirty="0">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pPr>
              <a:defRPr/>
            </a:pPr>
            <a:fld id="{CC7BEF09-56E8-4DB1-84AC-B118A33CBB15}" type="slidenum">
              <a:rPr lang="en-US" smtClean="0"/>
              <a:pPr>
                <a:defRPr/>
              </a:pPr>
              <a:t>50</a:t>
            </a:fld>
            <a:endParaRPr lang="en-US"/>
          </a:p>
        </p:txBody>
      </p:sp>
    </p:spTree>
    <p:extLst>
      <p:ext uri="{BB962C8B-B14F-4D97-AF65-F5344CB8AC3E}">
        <p14:creationId xmlns:p14="http://schemas.microsoft.com/office/powerpoint/2010/main" val="28555729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1143000" y="838200"/>
            <a:ext cx="7543800" cy="685800"/>
          </a:xfrm>
        </p:spPr>
        <p:txBody>
          <a:bodyPr vert="horz" wrap="square" lIns="91440" tIns="45720" rIns="91440" bIns="45720" numCol="1" anchorCtr="0" compatLnSpc="1">
            <a:prstTxWarp prst="textNoShape">
              <a:avLst/>
            </a:prstTxWarp>
          </a:bodyPr>
          <a:lstStyle/>
          <a:p>
            <a:pPr algn="ctr"/>
            <a:r>
              <a:rPr lang="en-US" sz="3500" dirty="0" err="1">
                <a:effectLst/>
              </a:rPr>
              <a:t>Tugas</a:t>
            </a:r>
            <a:r>
              <a:rPr lang="en-US" sz="3500" dirty="0">
                <a:effectLst/>
              </a:rPr>
              <a:t> 1 </a:t>
            </a:r>
          </a:p>
        </p:txBody>
      </p:sp>
      <p:sp>
        <p:nvSpPr>
          <p:cNvPr id="30723" name="Content Placeholder 3"/>
          <p:cNvSpPr>
            <a:spLocks noGrp="1"/>
          </p:cNvSpPr>
          <p:nvPr>
            <p:ph sz="half" idx="2"/>
          </p:nvPr>
        </p:nvSpPr>
        <p:spPr>
          <a:xfrm>
            <a:off x="381000" y="1600200"/>
            <a:ext cx="8305800" cy="4525963"/>
          </a:xfrm>
        </p:spPr>
        <p:txBody>
          <a:bodyPr/>
          <a:lstStyle/>
          <a:p>
            <a:pPr marL="82550" indent="0">
              <a:buFont typeface="Wingdings 2" pitchFamily="18" charset="2"/>
              <a:buNone/>
            </a:pPr>
            <a:r>
              <a:rPr lang="en-US" dirty="0" err="1">
                <a:latin typeface="Times New Roman" pitchFamily="18" charset="0"/>
                <a:cs typeface="Times New Roman" pitchFamily="18" charset="0"/>
              </a:rPr>
              <a:t>Iklim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melakukan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penelitian</a:t>
            </a:r>
            <a:r>
              <a:rPr lang="en-US" dirty="0">
                <a:latin typeface="Times New Roman" pitchFamily="18" charset="0"/>
                <a:cs typeface="Times New Roman" pitchFamily="18" charset="0"/>
              </a:rPr>
              <a:t> di </a:t>
            </a:r>
            <a:r>
              <a:rPr lang="en-US" dirty="0" err="1">
                <a:latin typeface="Times New Roman" pitchFamily="18" charset="0"/>
                <a:cs typeface="Times New Roman" pitchFamily="18" charset="0"/>
              </a:rPr>
              <a:t>Montasik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untuk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mengetahui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apakah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korelasi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antara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kepemimpinan</a:t>
            </a:r>
            <a:r>
              <a:rPr lang="en-US" dirty="0">
                <a:latin typeface="Times New Roman" pitchFamily="18" charset="0"/>
                <a:cs typeface="Times New Roman" pitchFamily="18" charset="0"/>
              </a:rPr>
              <a:t> Pak </a:t>
            </a:r>
            <a:r>
              <a:rPr lang="en-US" dirty="0" err="1">
                <a:latin typeface="Times New Roman" pitchFamily="18" charset="0"/>
                <a:cs typeface="Times New Roman" pitchFamily="18" charset="0"/>
              </a:rPr>
              <a:t>Camat</a:t>
            </a:r>
            <a:r>
              <a:rPr lang="en-US" dirty="0">
                <a:latin typeface="Times New Roman" pitchFamily="18" charset="0"/>
                <a:cs typeface="Times New Roman" pitchFamily="18" charset="0"/>
              </a:rPr>
              <a:t> (X1)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budaya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kerja</a:t>
            </a:r>
            <a:r>
              <a:rPr lang="en-US" dirty="0">
                <a:latin typeface="Times New Roman" pitchFamily="18" charset="0"/>
                <a:cs typeface="Times New Roman" pitchFamily="18" charset="0"/>
              </a:rPr>
              <a:t> (X2) </a:t>
            </a:r>
            <a:r>
              <a:rPr lang="en-US" dirty="0" err="1">
                <a:latin typeface="Times New Roman" pitchFamily="18" charset="0"/>
                <a:cs typeface="Times New Roman" pitchFamily="18" charset="0"/>
              </a:rPr>
              <a:t>terhadap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Kinerja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Staf</a:t>
            </a:r>
            <a:r>
              <a:rPr lang="en-US" dirty="0">
                <a:latin typeface="Times New Roman" pitchFamily="18" charset="0"/>
                <a:cs typeface="Times New Roman" pitchFamily="18" charset="0"/>
              </a:rPr>
              <a:t> (Y) Kantor </a:t>
            </a:r>
            <a:r>
              <a:rPr lang="en-US" dirty="0" err="1">
                <a:latin typeface="Times New Roman" pitchFamily="18" charset="0"/>
                <a:cs typeface="Times New Roman" pitchFamily="18" charset="0"/>
              </a:rPr>
              <a:t>Camat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Montasik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Iklim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mengedarkan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angket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kepada</a:t>
            </a:r>
            <a:r>
              <a:rPr lang="en-US" dirty="0">
                <a:latin typeface="Times New Roman" pitchFamily="18" charset="0"/>
                <a:cs typeface="Times New Roman" pitchFamily="18" charset="0"/>
              </a:rPr>
              <a:t> 30 </a:t>
            </a:r>
            <a:r>
              <a:rPr lang="en-US" dirty="0" err="1">
                <a:latin typeface="Times New Roman" pitchFamily="18" charset="0"/>
                <a:cs typeface="Times New Roman" pitchFamily="18" charset="0"/>
              </a:rPr>
              <a:t>pegawai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secara</a:t>
            </a:r>
            <a:r>
              <a:rPr lang="en-US" dirty="0">
                <a:latin typeface="Times New Roman" pitchFamily="18" charset="0"/>
                <a:cs typeface="Times New Roman" pitchFamily="18" charset="0"/>
              </a:rPr>
              <a:t> random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diperoleh</a:t>
            </a:r>
            <a:r>
              <a:rPr lang="en-US" dirty="0">
                <a:latin typeface="Times New Roman" pitchFamily="18" charset="0"/>
                <a:cs typeface="Times New Roman" pitchFamily="18" charset="0"/>
              </a:rPr>
              <a:t> data </a:t>
            </a:r>
            <a:r>
              <a:rPr lang="en-US" dirty="0" err="1">
                <a:latin typeface="Times New Roman" pitchFamily="18" charset="0"/>
                <a:cs typeface="Times New Roman" pitchFamily="18" charset="0"/>
              </a:rPr>
              <a:t>sebagai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berikut</a:t>
            </a:r>
            <a:r>
              <a:rPr lang="en-US" dirty="0">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pPr>
              <a:defRPr/>
            </a:pPr>
            <a:fld id="{80BC4468-7C76-4E95-9D87-E2809EB07C8D}" type="slidenum">
              <a:rPr lang="en-US" smtClean="0"/>
              <a:pPr>
                <a:defRPr/>
              </a:pPr>
              <a:t>51</a:t>
            </a:fld>
            <a:endParaRPr lang="en-US"/>
          </a:p>
        </p:txBody>
      </p:sp>
    </p:spTree>
    <p:extLst>
      <p:ext uri="{BB962C8B-B14F-4D97-AF65-F5344CB8AC3E}">
        <p14:creationId xmlns:p14="http://schemas.microsoft.com/office/powerpoint/2010/main" val="17002843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800600" y="228600"/>
            <a:ext cx="4038600" cy="5973763"/>
          </a:xfrm>
        </p:spPr>
        <p:txBody>
          <a:bodyPr/>
          <a:lstStyle/>
          <a:p>
            <a:pPr>
              <a:defRPr/>
            </a:pPr>
            <a:r>
              <a:rPr lang="en-US" sz="2800" dirty="0" err="1">
                <a:latin typeface="Times New Roman" pitchFamily="18" charset="0"/>
                <a:cs typeface="Times New Roman" pitchFamily="18" charset="0"/>
              </a:rPr>
              <a:t>Pertanyaan</a:t>
            </a:r>
            <a:r>
              <a:rPr lang="en-US" sz="2800" dirty="0">
                <a:latin typeface="Times New Roman" pitchFamily="18" charset="0"/>
                <a:cs typeface="Times New Roman" pitchFamily="18" charset="0"/>
              </a:rPr>
              <a:t>:</a:t>
            </a:r>
          </a:p>
          <a:p>
            <a:pPr marL="82550" indent="0">
              <a:buFont typeface="Wingdings 2" pitchFamily="18" charset="2"/>
              <a:buNone/>
              <a:defRPr/>
            </a:pPr>
            <a:r>
              <a:rPr lang="en-US" sz="2800" dirty="0" err="1">
                <a:latin typeface="Times New Roman" pitchFamily="18" charset="0"/>
                <a:cs typeface="Times New Roman" pitchFamily="18" charset="0"/>
              </a:rPr>
              <a:t>Apakah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terdapat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hubungan</a:t>
            </a:r>
            <a:r>
              <a:rPr lang="en-US" sz="2800" dirty="0">
                <a:latin typeface="Times New Roman" pitchFamily="18" charset="0"/>
                <a:cs typeface="Times New Roman" pitchFamily="18" charset="0"/>
              </a:rPr>
              <a:t> yang </a:t>
            </a:r>
            <a:r>
              <a:rPr lang="en-US" sz="2800" dirty="0" err="1">
                <a:latin typeface="Times New Roman" pitchFamily="18" charset="0"/>
                <a:cs typeface="Times New Roman" pitchFamily="18" charset="0"/>
              </a:rPr>
              <a:t>signifikan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secara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bersama-sama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simultan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antara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gaya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kepemimpinan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budaya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kerja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terhadap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kinerja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staf</a:t>
            </a:r>
            <a:r>
              <a:rPr lang="en-US" sz="2800" dirty="0">
                <a:latin typeface="Times New Roman" pitchFamily="18" charset="0"/>
                <a:cs typeface="Times New Roman" pitchFamily="18" charset="0"/>
              </a:rPr>
              <a:t> Kantor </a:t>
            </a:r>
            <a:r>
              <a:rPr lang="en-US" sz="2800" dirty="0" err="1">
                <a:latin typeface="Times New Roman" pitchFamily="18" charset="0"/>
                <a:cs typeface="Times New Roman" pitchFamily="18" charset="0"/>
              </a:rPr>
              <a:t>Camat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Montasik</a:t>
            </a:r>
            <a:r>
              <a:rPr lang="en-US" sz="2800" dirty="0">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pPr>
              <a:defRPr/>
            </a:pPr>
            <a:fld id="{DEAE7B06-0907-40E6-B704-7692F31E1623}" type="slidenum">
              <a:rPr lang="en-US" smtClean="0"/>
              <a:pPr>
                <a:defRPr/>
              </a:pPr>
              <a:t>52</a:t>
            </a:fld>
            <a:endParaRPr lang="en-US"/>
          </a:p>
        </p:txBody>
      </p:sp>
      <p:graphicFrame>
        <p:nvGraphicFramePr>
          <p:cNvPr id="10" name="Content Placeholder 9"/>
          <p:cNvGraphicFramePr>
            <a:graphicFrameLocks noGrp="1"/>
          </p:cNvGraphicFramePr>
          <p:nvPr>
            <p:ph sz="half" idx="2"/>
            <p:extLst/>
          </p:nvPr>
        </p:nvGraphicFramePr>
        <p:xfrm>
          <a:off x="457200" y="838200"/>
          <a:ext cx="4267200" cy="5493024"/>
        </p:xfrm>
        <a:graphic>
          <a:graphicData uri="http://schemas.openxmlformats.org/drawingml/2006/table">
            <a:tbl>
              <a:tblPr>
                <a:tableStyleId>{5C22544A-7EE6-4342-B048-85BDC9FD1C3A}</a:tableStyleId>
              </a:tblPr>
              <a:tblGrid>
                <a:gridCol w="6858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gridCol w="457200">
                  <a:extLst>
                    <a:ext uri="{9D8B030D-6E8A-4147-A177-3AD203B41FA5}">
                      <a16:colId xmlns:a16="http://schemas.microsoft.com/office/drawing/2014/main" val="20006"/>
                    </a:ext>
                  </a:extLst>
                </a:gridCol>
                <a:gridCol w="533400">
                  <a:extLst>
                    <a:ext uri="{9D8B030D-6E8A-4147-A177-3AD203B41FA5}">
                      <a16:colId xmlns:a16="http://schemas.microsoft.com/office/drawing/2014/main" val="20007"/>
                    </a:ext>
                  </a:extLst>
                </a:gridCol>
              </a:tblGrid>
              <a:tr h="343297">
                <a:tc>
                  <a:txBody>
                    <a:bodyPr/>
                    <a:lstStyle/>
                    <a:p>
                      <a:pPr algn="ctr" fontAlgn="ctr"/>
                      <a:r>
                        <a:rPr lang="en-US" sz="2200" u="none" strike="noStrike" dirty="0" err="1">
                          <a:effectLst/>
                        </a:rPr>
                        <a:t>Resp</a:t>
                      </a:r>
                      <a:endParaRPr lang="en-US" sz="2200" b="1"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dirty="0">
                          <a:effectLst/>
                        </a:rPr>
                        <a:t>X</a:t>
                      </a:r>
                      <a:r>
                        <a:rPr lang="en-US" sz="2200" u="none" strike="noStrike" baseline="-25000" dirty="0">
                          <a:effectLst/>
                        </a:rPr>
                        <a:t>1</a:t>
                      </a:r>
                      <a:endParaRPr lang="en-US" sz="2200" b="1"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X</a:t>
                      </a:r>
                      <a:r>
                        <a:rPr lang="en-US" sz="2200" u="none" strike="noStrike" baseline="-25000" dirty="0">
                          <a:effectLst/>
                        </a:rPr>
                        <a:t>2</a:t>
                      </a:r>
                      <a:endParaRPr lang="en-US" sz="2200" b="1"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Y</a:t>
                      </a:r>
                      <a:endParaRPr lang="en-US" sz="2200" b="1"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err="1">
                          <a:effectLst/>
                        </a:rPr>
                        <a:t>Resp</a:t>
                      </a:r>
                      <a:endParaRPr lang="en-US" sz="2200" b="1"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dirty="0">
                          <a:effectLst/>
                        </a:rPr>
                        <a:t>X</a:t>
                      </a:r>
                      <a:r>
                        <a:rPr lang="en-US" sz="2200" u="none" strike="noStrike" baseline="-25000" dirty="0">
                          <a:effectLst/>
                        </a:rPr>
                        <a:t>1</a:t>
                      </a:r>
                      <a:endParaRPr lang="en-US" sz="2200" b="1"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X</a:t>
                      </a:r>
                      <a:r>
                        <a:rPr lang="en-US" sz="2200" u="none" strike="noStrike" baseline="-25000" dirty="0">
                          <a:effectLst/>
                        </a:rPr>
                        <a:t>2</a:t>
                      </a:r>
                      <a:endParaRPr lang="en-US" sz="2200" b="1"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Y</a:t>
                      </a:r>
                      <a:endParaRPr lang="en-US" sz="2200" b="1"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3297">
                <a:tc>
                  <a:txBody>
                    <a:bodyPr/>
                    <a:lstStyle/>
                    <a:p>
                      <a:pPr algn="ctr" fontAlgn="ctr"/>
                      <a:r>
                        <a:rPr lang="en-US" sz="2200" u="none" strike="noStrike" dirty="0">
                          <a:effectLst/>
                        </a:rPr>
                        <a:t>1</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60</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54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34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16</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75</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67</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51</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43297">
                <a:tc>
                  <a:txBody>
                    <a:bodyPr/>
                    <a:lstStyle/>
                    <a:p>
                      <a:pPr algn="ctr" fontAlgn="ctr"/>
                      <a:r>
                        <a:rPr lang="en-US" sz="2200" u="none" strike="noStrike" dirty="0">
                          <a:effectLst/>
                        </a:rPr>
                        <a:t>2</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30</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56</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45</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17</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25</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24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29</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43297">
                <a:tc>
                  <a:txBody>
                    <a:bodyPr/>
                    <a:lstStyle/>
                    <a:p>
                      <a:pPr algn="ctr" fontAlgn="ctr"/>
                      <a:r>
                        <a:rPr lang="en-US" sz="2200" u="none" strike="noStrike" dirty="0">
                          <a:effectLst/>
                        </a:rPr>
                        <a:t>3</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78</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65</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46</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18</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45</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45</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30</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43297">
                <a:tc>
                  <a:txBody>
                    <a:bodyPr/>
                    <a:lstStyle/>
                    <a:p>
                      <a:pPr algn="ctr" fontAlgn="ctr"/>
                      <a:r>
                        <a:rPr lang="en-US" sz="2200" u="none" strike="noStrike" dirty="0">
                          <a:effectLst/>
                        </a:rPr>
                        <a:t>4</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58</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43</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56</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19</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62</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65</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34</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43297">
                <a:tc>
                  <a:txBody>
                    <a:bodyPr/>
                    <a:lstStyle/>
                    <a:p>
                      <a:pPr algn="ctr" fontAlgn="ctr"/>
                      <a:r>
                        <a:rPr lang="en-US" sz="2200" u="none" strike="noStrike" dirty="0">
                          <a:effectLst/>
                        </a:rPr>
                        <a:t>5</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68</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24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43</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20</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29</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76</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65</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43297">
                <a:tc>
                  <a:txBody>
                    <a:bodyPr/>
                    <a:lstStyle/>
                    <a:p>
                      <a:pPr algn="ctr" fontAlgn="ctr"/>
                      <a:r>
                        <a:rPr lang="en-US" sz="2200" u="none" strike="noStrike" dirty="0">
                          <a:effectLst/>
                        </a:rPr>
                        <a:t>6</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50</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32</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24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21</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34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56</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58</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43297">
                <a:tc>
                  <a:txBody>
                    <a:bodyPr/>
                    <a:lstStyle/>
                    <a:p>
                      <a:pPr algn="ctr" fontAlgn="ctr"/>
                      <a:r>
                        <a:rPr lang="en-US" sz="2200" u="none" strike="noStrike" dirty="0">
                          <a:effectLst/>
                        </a:rPr>
                        <a:t>7</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40</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31</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31</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22</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33</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54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72</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43297">
                <a:tc>
                  <a:txBody>
                    <a:bodyPr/>
                    <a:lstStyle/>
                    <a:p>
                      <a:pPr algn="ctr" fontAlgn="ctr"/>
                      <a:r>
                        <a:rPr lang="en-US" sz="2200" u="none" strike="noStrike" dirty="0">
                          <a:effectLst/>
                        </a:rPr>
                        <a:t>8</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54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45</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32</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23</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38</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45</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26</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43297">
                <a:tc>
                  <a:txBody>
                    <a:bodyPr/>
                    <a:lstStyle/>
                    <a:p>
                      <a:pPr algn="ctr" fontAlgn="ctr"/>
                      <a:r>
                        <a:rPr lang="en-US" sz="2200" u="none" strike="noStrike" dirty="0">
                          <a:effectLst/>
                        </a:rPr>
                        <a:t>9</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35</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76</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30</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24</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48</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23</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53</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43297">
                <a:tc>
                  <a:txBody>
                    <a:bodyPr/>
                    <a:lstStyle/>
                    <a:p>
                      <a:pPr algn="ctr" fontAlgn="ctr"/>
                      <a:r>
                        <a:rPr lang="en-US" sz="2200" u="none" strike="noStrike" dirty="0">
                          <a:effectLst/>
                        </a:rPr>
                        <a:t>10</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56</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75</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45</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25</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45</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54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43</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43297">
                <a:tc>
                  <a:txBody>
                    <a:bodyPr/>
                    <a:lstStyle/>
                    <a:p>
                      <a:pPr algn="ctr" fontAlgn="ctr"/>
                      <a:r>
                        <a:rPr lang="en-US" sz="2200" u="none" strike="noStrike" dirty="0">
                          <a:effectLst/>
                        </a:rPr>
                        <a:t>11</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63</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69</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60</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26</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56</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56</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45</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43297">
                <a:tc>
                  <a:txBody>
                    <a:bodyPr/>
                    <a:lstStyle/>
                    <a:p>
                      <a:pPr algn="ctr" fontAlgn="ctr"/>
                      <a:r>
                        <a:rPr lang="en-US" sz="2200" u="none" strike="noStrike" dirty="0">
                          <a:effectLst/>
                        </a:rPr>
                        <a:t>12</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42</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54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62</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27</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67</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67</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51</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43297">
                <a:tc>
                  <a:txBody>
                    <a:bodyPr/>
                    <a:lstStyle/>
                    <a:p>
                      <a:pPr algn="ctr" fontAlgn="ctr"/>
                      <a:r>
                        <a:rPr lang="en-US" sz="2200" u="none" strike="noStrike" dirty="0">
                          <a:effectLst/>
                        </a:rPr>
                        <a:t>13</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23</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34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64</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28</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74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70</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60</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343297">
                <a:tc>
                  <a:txBody>
                    <a:bodyPr/>
                    <a:lstStyle/>
                    <a:p>
                      <a:pPr algn="ctr" fontAlgn="ctr"/>
                      <a:r>
                        <a:rPr lang="en-US" sz="2200" u="none" strike="noStrike" dirty="0">
                          <a:effectLst/>
                        </a:rPr>
                        <a:t>14</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34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54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50</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29</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32</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71</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62</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343297">
                <a:tc>
                  <a:txBody>
                    <a:bodyPr/>
                    <a:lstStyle/>
                    <a:p>
                      <a:pPr algn="ctr" fontAlgn="ctr"/>
                      <a:r>
                        <a:rPr lang="en-US" sz="2200" u="none" strike="noStrike" dirty="0">
                          <a:effectLst/>
                        </a:rPr>
                        <a:t>15</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56</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56</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54</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30</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200" u="none" strike="noStrike">
                          <a:effectLst/>
                        </a:rPr>
                        <a:t>26</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a:effectLst/>
                        </a:rPr>
                        <a:t>50</a:t>
                      </a:r>
                      <a:endParaRPr lang="en-US" sz="2200" b="0" i="0" u="none" strike="noStrike">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200" u="none" strike="noStrike" dirty="0">
                          <a:effectLst/>
                        </a:rPr>
                        <a:t>40</a:t>
                      </a:r>
                      <a:endParaRPr lang="en-US" sz="2200" b="0" i="0" u="none" strike="noStrike" dirty="0">
                        <a:solidFill>
                          <a:srgbClr val="000000"/>
                        </a:solidFill>
                        <a:effectLst/>
                        <a:latin typeface="Calibri"/>
                      </a:endParaRPr>
                    </a:p>
                  </a:txBody>
                  <a:tcPr marL="8034" marR="8034" marT="8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5724059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xfrm>
            <a:off x="381000" y="304800"/>
            <a:ext cx="8385175" cy="762000"/>
          </a:xfrm>
        </p:spPr>
        <p:txBody>
          <a:bodyPr vert="horz" wrap="square" lIns="91440" tIns="45720" rIns="91440" bIns="45720" numCol="1" anchorCtr="0" compatLnSpc="1">
            <a:prstTxWarp prst="textNoShape">
              <a:avLst/>
            </a:prstTxWarp>
          </a:bodyPr>
          <a:lstStyle/>
          <a:p>
            <a:pPr algn="ctr" eaLnBrk="1" hangingPunct="1"/>
            <a:r>
              <a:rPr lang="en-US" altLang="en-US" sz="3500" dirty="0" err="1">
                <a:effectLst/>
              </a:rPr>
              <a:t>Tugas</a:t>
            </a:r>
            <a:r>
              <a:rPr lang="en-US" altLang="en-US" sz="3500" dirty="0">
                <a:effectLst/>
              </a:rPr>
              <a:t> 2</a:t>
            </a:r>
          </a:p>
        </p:txBody>
      </p:sp>
      <p:sp>
        <p:nvSpPr>
          <p:cNvPr id="32771" name="Content Placeholder 2"/>
          <p:cNvSpPr>
            <a:spLocks noGrp="1"/>
          </p:cNvSpPr>
          <p:nvPr>
            <p:ph sz="quarter" idx="1"/>
          </p:nvPr>
        </p:nvSpPr>
        <p:spPr>
          <a:xfrm>
            <a:off x="0" y="1066800"/>
            <a:ext cx="9144000" cy="5486400"/>
          </a:xfrm>
        </p:spPr>
        <p:txBody>
          <a:bodyPr/>
          <a:lstStyle/>
          <a:p>
            <a:pPr marL="0" indent="0" eaLnBrk="1" hangingPunct="1">
              <a:spcBef>
                <a:spcPct val="0"/>
              </a:spcBef>
              <a:buFont typeface="Wingdings" pitchFamily="2" charset="2"/>
              <a:buNone/>
            </a:pPr>
            <a:r>
              <a:rPr lang="en-US" sz="2500" dirty="0" err="1">
                <a:latin typeface="Times New Roman" pitchFamily="18" charset="0"/>
                <a:cs typeface="Times New Roman" pitchFamily="18" charset="0"/>
              </a:rPr>
              <a:t>Asmaul</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Husna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ingin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mengetahui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hubungan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antara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variabel</a:t>
            </a:r>
            <a:r>
              <a:rPr lang="en-US" sz="2500" dirty="0">
                <a:latin typeface="Times New Roman" pitchFamily="18" charset="0"/>
                <a:cs typeface="Times New Roman" pitchFamily="18" charset="0"/>
              </a:rPr>
              <a:t> lama </a:t>
            </a:r>
            <a:r>
              <a:rPr lang="en-US" sz="2500" dirty="0" err="1">
                <a:latin typeface="Times New Roman" pitchFamily="18" charset="0"/>
                <a:cs typeface="Times New Roman" pitchFamily="18" charset="0"/>
              </a:rPr>
              <a:t>persahabatan</a:t>
            </a:r>
            <a:r>
              <a:rPr lang="en-US" sz="2500" dirty="0">
                <a:latin typeface="Times New Roman" pitchFamily="18" charset="0"/>
                <a:cs typeface="Times New Roman" pitchFamily="18" charset="0"/>
              </a:rPr>
              <a:t> (X1); </a:t>
            </a:r>
            <a:r>
              <a:rPr lang="en-US" sz="2500" dirty="0" err="1">
                <a:latin typeface="Times New Roman" pitchFamily="18" charset="0"/>
                <a:cs typeface="Times New Roman" pitchFamily="18" charset="0"/>
              </a:rPr>
              <a:t>motivasi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bersahabat</a:t>
            </a:r>
            <a:r>
              <a:rPr lang="en-US" sz="2500" dirty="0">
                <a:latin typeface="Times New Roman" pitchFamily="18" charset="0"/>
                <a:cs typeface="Times New Roman" pitchFamily="18" charset="0"/>
              </a:rPr>
              <a:t> (X2) </a:t>
            </a:r>
            <a:r>
              <a:rPr lang="en-US" sz="2500" dirty="0" err="1">
                <a:latin typeface="Times New Roman" pitchFamily="18" charset="0"/>
                <a:cs typeface="Times New Roman" pitchFamily="18" charset="0"/>
              </a:rPr>
              <a:t>dan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Kualitas</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Persahabatan</a:t>
            </a:r>
            <a:r>
              <a:rPr lang="en-US" sz="2500" dirty="0">
                <a:latin typeface="Times New Roman" pitchFamily="18" charset="0"/>
                <a:cs typeface="Times New Roman" pitchFamily="18" charset="0"/>
              </a:rPr>
              <a:t> (Y) </a:t>
            </a:r>
            <a:r>
              <a:rPr lang="en-US" sz="2500" dirty="0" err="1">
                <a:latin typeface="Times New Roman" pitchFamily="18" charset="0"/>
                <a:cs typeface="Times New Roman" pitchFamily="18" charset="0"/>
              </a:rPr>
              <a:t>Mahasiswa</a:t>
            </a:r>
            <a:r>
              <a:rPr lang="en-US" sz="2500" dirty="0">
                <a:latin typeface="Times New Roman" pitchFamily="18" charset="0"/>
                <a:cs typeface="Times New Roman" pitchFamily="18" charset="0"/>
              </a:rPr>
              <a:t>/I </a:t>
            </a:r>
            <a:r>
              <a:rPr lang="en-US" sz="2500" dirty="0" err="1">
                <a:latin typeface="Times New Roman" pitchFamily="18" charset="0"/>
                <a:cs typeface="Times New Roman" pitchFamily="18" charset="0"/>
              </a:rPr>
              <a:t>Angkatan</a:t>
            </a:r>
            <a:r>
              <a:rPr lang="en-US" sz="2500" dirty="0">
                <a:latin typeface="Times New Roman" pitchFamily="18" charset="0"/>
                <a:cs typeface="Times New Roman" pitchFamily="18" charset="0"/>
              </a:rPr>
              <a:t> 2015 FAH UIN </a:t>
            </a:r>
            <a:r>
              <a:rPr lang="en-US" sz="2500" dirty="0" err="1">
                <a:latin typeface="Times New Roman" pitchFamily="18" charset="0"/>
                <a:cs typeface="Times New Roman" pitchFamily="18" charset="0"/>
              </a:rPr>
              <a:t>Ar-Raniry</a:t>
            </a:r>
            <a:r>
              <a:rPr lang="en-US" sz="2500" dirty="0">
                <a:latin typeface="Times New Roman" pitchFamily="18" charset="0"/>
                <a:cs typeface="Times New Roman" pitchFamily="18" charset="0"/>
              </a:rPr>
              <a:t>. Data yang </a:t>
            </a:r>
            <a:r>
              <a:rPr lang="en-US" sz="2500" dirty="0" err="1">
                <a:latin typeface="Times New Roman" pitchFamily="18" charset="0"/>
                <a:cs typeface="Times New Roman" pitchFamily="18" charset="0"/>
              </a:rPr>
              <a:t>berhasil</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dihimpun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berskala</a:t>
            </a:r>
            <a:r>
              <a:rPr lang="en-US" sz="2500" dirty="0">
                <a:latin typeface="Times New Roman" pitchFamily="18" charset="0"/>
                <a:cs typeface="Times New Roman" pitchFamily="18" charset="0"/>
              </a:rPr>
              <a:t> interval </a:t>
            </a:r>
            <a:r>
              <a:rPr lang="en-US" sz="2500" dirty="0" err="1">
                <a:latin typeface="Times New Roman" pitchFamily="18" charset="0"/>
                <a:cs typeface="Times New Roman" pitchFamily="18" charset="0"/>
              </a:rPr>
              <a:t>dari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sampel</a:t>
            </a:r>
            <a:r>
              <a:rPr lang="en-US" sz="2500" dirty="0">
                <a:latin typeface="Times New Roman" pitchFamily="18" charset="0"/>
                <a:cs typeface="Times New Roman" pitchFamily="18" charset="0"/>
              </a:rPr>
              <a:t> yang </a:t>
            </a:r>
            <a:r>
              <a:rPr lang="en-US" sz="2500" dirty="0" err="1">
                <a:latin typeface="Times New Roman" pitchFamily="18" charset="0"/>
                <a:cs typeface="Times New Roman" pitchFamily="18" charset="0"/>
              </a:rPr>
              <a:t>diambil</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secara</a:t>
            </a:r>
            <a:r>
              <a:rPr lang="en-US" sz="2500" dirty="0">
                <a:latin typeface="Times New Roman" pitchFamily="18" charset="0"/>
                <a:cs typeface="Times New Roman" pitchFamily="18" charset="0"/>
              </a:rPr>
              <a:t> random. Data </a:t>
            </a:r>
            <a:r>
              <a:rPr lang="en-US" sz="2500" dirty="0" err="1">
                <a:latin typeface="Times New Roman" pitchFamily="18" charset="0"/>
                <a:cs typeface="Times New Roman" pitchFamily="18" charset="0"/>
              </a:rPr>
              <a:t>terdistribusi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sbb</a:t>
            </a:r>
            <a:r>
              <a:rPr lang="en-US" sz="2500" dirty="0">
                <a:latin typeface="Times New Roman" pitchFamily="18" charset="0"/>
                <a:cs typeface="Times New Roman" pitchFamily="18" charset="0"/>
              </a:rPr>
              <a:t>: </a:t>
            </a:r>
          </a:p>
          <a:p>
            <a:pPr marL="0" indent="0" eaLnBrk="1" hangingPunct="1">
              <a:spcBef>
                <a:spcPct val="0"/>
              </a:spcBef>
              <a:buFont typeface="Wingdings" pitchFamily="2" charset="2"/>
              <a:buNone/>
            </a:pPr>
            <a:r>
              <a:rPr lang="en-US" sz="2500" dirty="0">
                <a:latin typeface="Times New Roman" pitchFamily="18" charset="0"/>
                <a:cs typeface="Times New Roman" pitchFamily="18" charset="0"/>
              </a:rPr>
              <a:t> </a:t>
            </a:r>
          </a:p>
          <a:p>
            <a:pPr marL="0" indent="0" eaLnBrk="1" hangingPunct="1">
              <a:spcBef>
                <a:spcPct val="0"/>
              </a:spcBef>
              <a:buFont typeface="Wingdings" pitchFamily="2" charset="2"/>
              <a:buNone/>
            </a:pPr>
            <a:endParaRPr lang="en-US" sz="2500" dirty="0">
              <a:latin typeface="Times New Roman" pitchFamily="18" charset="0"/>
              <a:cs typeface="Times New Roman" pitchFamily="18" charset="0"/>
            </a:endParaRPr>
          </a:p>
          <a:p>
            <a:pPr marL="0" indent="0" eaLnBrk="1" hangingPunct="1">
              <a:spcBef>
                <a:spcPct val="0"/>
              </a:spcBef>
              <a:buFont typeface="Wingdings" pitchFamily="2" charset="2"/>
              <a:buNone/>
            </a:pPr>
            <a:endParaRPr lang="en-US" sz="2500" dirty="0">
              <a:latin typeface="Times New Roman" pitchFamily="18" charset="0"/>
              <a:cs typeface="Times New Roman" pitchFamily="18" charset="0"/>
            </a:endParaRPr>
          </a:p>
          <a:p>
            <a:pPr marL="0" indent="0" eaLnBrk="1" hangingPunct="1">
              <a:spcBef>
                <a:spcPct val="0"/>
              </a:spcBef>
              <a:buFont typeface="Wingdings" pitchFamily="2" charset="2"/>
              <a:buNone/>
            </a:pPr>
            <a:r>
              <a:rPr lang="en-US" sz="2500" dirty="0">
                <a:latin typeface="Times New Roman" pitchFamily="18" charset="0"/>
                <a:cs typeface="Times New Roman" pitchFamily="18" charset="0"/>
              </a:rPr>
              <a:t>	</a:t>
            </a:r>
          </a:p>
          <a:p>
            <a:pPr marL="0" indent="0" eaLnBrk="1" hangingPunct="1">
              <a:spcBef>
                <a:spcPct val="0"/>
              </a:spcBef>
              <a:buFont typeface="Wingdings" pitchFamily="2" charset="2"/>
              <a:buNone/>
            </a:pPr>
            <a:r>
              <a:rPr lang="en-US" sz="2500" dirty="0" err="1">
                <a:latin typeface="Times New Roman" pitchFamily="18" charset="0"/>
                <a:cs typeface="Times New Roman" pitchFamily="18" charset="0"/>
              </a:rPr>
              <a:t>Berdasarkan</a:t>
            </a:r>
            <a:r>
              <a:rPr lang="en-US" sz="2500" dirty="0">
                <a:latin typeface="Times New Roman" pitchFamily="18" charset="0"/>
                <a:cs typeface="Times New Roman" pitchFamily="18" charset="0"/>
              </a:rPr>
              <a:t> data </a:t>
            </a:r>
            <a:r>
              <a:rPr lang="en-US" sz="2500" dirty="0" err="1">
                <a:latin typeface="Times New Roman" pitchFamily="18" charset="0"/>
                <a:cs typeface="Times New Roman" pitchFamily="18" charset="0"/>
              </a:rPr>
              <a:t>tersebut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tentukan</a:t>
            </a:r>
            <a:r>
              <a:rPr lang="en-US" sz="2500" dirty="0">
                <a:latin typeface="Times New Roman" pitchFamily="18" charset="0"/>
                <a:cs typeface="Times New Roman" pitchFamily="18" charset="0"/>
              </a:rPr>
              <a:t>: </a:t>
            </a:r>
          </a:p>
          <a:p>
            <a:pPr marL="0" indent="0" eaLnBrk="1" hangingPunct="1">
              <a:spcBef>
                <a:spcPct val="0"/>
              </a:spcBef>
              <a:buFont typeface="Wingdings" pitchFamily="2" charset="2"/>
              <a:buNone/>
            </a:pPr>
            <a:r>
              <a:rPr lang="en-US" sz="2500" dirty="0">
                <a:latin typeface="Times New Roman" pitchFamily="18" charset="0"/>
                <a:cs typeface="Times New Roman" pitchFamily="18" charset="0"/>
              </a:rPr>
              <a:t>a. </a:t>
            </a:r>
            <a:r>
              <a:rPr lang="en-US" sz="2500" dirty="0" err="1">
                <a:latin typeface="Times New Roman" pitchFamily="18" charset="0"/>
                <a:cs typeface="Times New Roman" pitchFamily="18" charset="0"/>
              </a:rPr>
              <a:t>Berapa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besar</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koefien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korelasi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berganda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antar</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variabel</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tersebut</a:t>
            </a:r>
            <a:r>
              <a:rPr lang="en-US" sz="2500" dirty="0">
                <a:latin typeface="Times New Roman" pitchFamily="18" charset="0"/>
                <a:cs typeface="Times New Roman" pitchFamily="18" charset="0"/>
              </a:rPr>
              <a:t>?</a:t>
            </a:r>
          </a:p>
          <a:p>
            <a:pPr marL="0" indent="0" eaLnBrk="1" hangingPunct="1">
              <a:spcBef>
                <a:spcPct val="0"/>
              </a:spcBef>
              <a:buFont typeface="Wingdings" pitchFamily="2" charset="2"/>
              <a:buNone/>
            </a:pPr>
            <a:r>
              <a:rPr lang="en-US" sz="2500" dirty="0">
                <a:latin typeface="Times New Roman" pitchFamily="18" charset="0"/>
                <a:cs typeface="Times New Roman" pitchFamily="18" charset="0"/>
              </a:rPr>
              <a:t>b. </a:t>
            </a:r>
            <a:r>
              <a:rPr lang="en-US" sz="2500" dirty="0" err="1">
                <a:latin typeface="Times New Roman" pitchFamily="18" charset="0"/>
                <a:cs typeface="Times New Roman" pitchFamily="18" charset="0"/>
              </a:rPr>
              <a:t>Berapa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besar</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sumbangan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variabel</a:t>
            </a:r>
            <a:r>
              <a:rPr lang="en-US" sz="2500" dirty="0">
                <a:latin typeface="Times New Roman" pitchFamily="18" charset="0"/>
                <a:cs typeface="Times New Roman" pitchFamily="18" charset="0"/>
              </a:rPr>
              <a:t> X1 </a:t>
            </a:r>
            <a:r>
              <a:rPr lang="en-US" sz="2500" dirty="0" err="1">
                <a:latin typeface="Times New Roman" pitchFamily="18" charset="0"/>
                <a:cs typeface="Times New Roman" pitchFamily="18" charset="0"/>
              </a:rPr>
              <a:t>dan</a:t>
            </a:r>
            <a:r>
              <a:rPr lang="en-US" sz="2500" dirty="0">
                <a:latin typeface="Times New Roman" pitchFamily="18" charset="0"/>
                <a:cs typeface="Times New Roman" pitchFamily="18" charset="0"/>
              </a:rPr>
              <a:t> X2 </a:t>
            </a:r>
            <a:r>
              <a:rPr lang="en-US" sz="2500" dirty="0" err="1">
                <a:latin typeface="Times New Roman" pitchFamily="18" charset="0"/>
                <a:cs typeface="Times New Roman" pitchFamily="18" charset="0"/>
              </a:rPr>
              <a:t>terhadap</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variabel</a:t>
            </a:r>
            <a:r>
              <a:rPr lang="en-US" sz="2500" dirty="0">
                <a:latin typeface="Times New Roman" pitchFamily="18" charset="0"/>
                <a:cs typeface="Times New Roman" pitchFamily="18" charset="0"/>
              </a:rPr>
              <a:t> Y?</a:t>
            </a:r>
          </a:p>
          <a:p>
            <a:pPr marL="0" indent="0" eaLnBrk="1" hangingPunct="1">
              <a:spcBef>
                <a:spcPct val="0"/>
              </a:spcBef>
              <a:buFont typeface="Wingdings" pitchFamily="2" charset="2"/>
              <a:buNone/>
            </a:pPr>
            <a:r>
              <a:rPr lang="en-US" sz="2500" dirty="0">
                <a:latin typeface="Times New Roman" pitchFamily="18" charset="0"/>
                <a:cs typeface="Times New Roman" pitchFamily="18" charset="0"/>
              </a:rPr>
              <a:t>c. </a:t>
            </a:r>
            <a:r>
              <a:rPr lang="en-US" sz="2500" dirty="0" err="1">
                <a:latin typeface="Times New Roman" pitchFamily="18" charset="0"/>
                <a:cs typeface="Times New Roman" pitchFamily="18" charset="0"/>
              </a:rPr>
              <a:t>Bagaimana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interpretasi</a:t>
            </a:r>
            <a:r>
              <a:rPr lang="en-US" sz="2500" dirty="0">
                <a:latin typeface="Times New Roman" pitchFamily="18" charset="0"/>
                <a:cs typeface="Times New Roman" pitchFamily="18" charset="0"/>
              </a:rPr>
              <a:t> yang </a:t>
            </a:r>
            <a:r>
              <a:rPr lang="en-US" sz="2500" dirty="0" err="1">
                <a:latin typeface="Times New Roman" pitchFamily="18" charset="0"/>
                <a:cs typeface="Times New Roman" pitchFamily="18" charset="0"/>
              </a:rPr>
              <a:t>dapat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dikemukakan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berdasarkan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koefisien</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korelasi</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berganda</a:t>
            </a:r>
            <a:r>
              <a:rPr lang="en-US" sz="2500" dirty="0">
                <a:latin typeface="Times New Roman" pitchFamily="18" charset="0"/>
                <a:cs typeface="Times New Roman" pitchFamily="18" charset="0"/>
              </a:rPr>
              <a:t> yang </a:t>
            </a:r>
            <a:r>
              <a:rPr lang="en-US" sz="2500" dirty="0" err="1">
                <a:latin typeface="Times New Roman" pitchFamily="18" charset="0"/>
                <a:cs typeface="Times New Roman" pitchFamily="18" charset="0"/>
              </a:rPr>
              <a:t>telah</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dihitung</a:t>
            </a:r>
            <a:r>
              <a:rPr lang="en-US" sz="2500" dirty="0">
                <a:latin typeface="Times New Roman" pitchFamily="18" charset="0"/>
                <a:cs typeface="Times New Roman" pitchFamily="18" charset="0"/>
              </a:rPr>
              <a:t>?</a:t>
            </a:r>
          </a:p>
        </p:txBody>
      </p:sp>
      <p:graphicFrame>
        <p:nvGraphicFramePr>
          <p:cNvPr id="2" name="Table 1"/>
          <p:cNvGraphicFramePr>
            <a:graphicFrameLocks noGrp="1"/>
          </p:cNvGraphicFramePr>
          <p:nvPr/>
        </p:nvGraphicFramePr>
        <p:xfrm>
          <a:off x="609600" y="3048000"/>
          <a:ext cx="6654800" cy="1228725"/>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355600">
                  <a:extLst>
                    <a:ext uri="{9D8B030D-6E8A-4147-A177-3AD203B41FA5}">
                      <a16:colId xmlns:a16="http://schemas.microsoft.com/office/drawing/2014/main" val="20001"/>
                    </a:ext>
                  </a:extLst>
                </a:gridCol>
                <a:gridCol w="355600">
                  <a:extLst>
                    <a:ext uri="{9D8B030D-6E8A-4147-A177-3AD203B41FA5}">
                      <a16:colId xmlns:a16="http://schemas.microsoft.com/office/drawing/2014/main" val="20002"/>
                    </a:ext>
                  </a:extLst>
                </a:gridCol>
                <a:gridCol w="355600">
                  <a:extLst>
                    <a:ext uri="{9D8B030D-6E8A-4147-A177-3AD203B41FA5}">
                      <a16:colId xmlns:a16="http://schemas.microsoft.com/office/drawing/2014/main" val="20003"/>
                    </a:ext>
                  </a:extLst>
                </a:gridCol>
                <a:gridCol w="355600">
                  <a:extLst>
                    <a:ext uri="{9D8B030D-6E8A-4147-A177-3AD203B41FA5}">
                      <a16:colId xmlns:a16="http://schemas.microsoft.com/office/drawing/2014/main" val="20004"/>
                    </a:ext>
                  </a:extLst>
                </a:gridCol>
                <a:gridCol w="355600">
                  <a:extLst>
                    <a:ext uri="{9D8B030D-6E8A-4147-A177-3AD203B41FA5}">
                      <a16:colId xmlns:a16="http://schemas.microsoft.com/office/drawing/2014/main" val="20005"/>
                    </a:ext>
                  </a:extLst>
                </a:gridCol>
                <a:gridCol w="355600">
                  <a:extLst>
                    <a:ext uri="{9D8B030D-6E8A-4147-A177-3AD203B41FA5}">
                      <a16:colId xmlns:a16="http://schemas.microsoft.com/office/drawing/2014/main" val="20006"/>
                    </a:ext>
                  </a:extLst>
                </a:gridCol>
                <a:gridCol w="355600">
                  <a:extLst>
                    <a:ext uri="{9D8B030D-6E8A-4147-A177-3AD203B41FA5}">
                      <a16:colId xmlns:a16="http://schemas.microsoft.com/office/drawing/2014/main" val="20007"/>
                    </a:ext>
                  </a:extLst>
                </a:gridCol>
                <a:gridCol w="355600">
                  <a:extLst>
                    <a:ext uri="{9D8B030D-6E8A-4147-A177-3AD203B41FA5}">
                      <a16:colId xmlns:a16="http://schemas.microsoft.com/office/drawing/2014/main" val="20008"/>
                    </a:ext>
                  </a:extLst>
                </a:gridCol>
                <a:gridCol w="355600">
                  <a:extLst>
                    <a:ext uri="{9D8B030D-6E8A-4147-A177-3AD203B41FA5}">
                      <a16:colId xmlns:a16="http://schemas.microsoft.com/office/drawing/2014/main" val="20009"/>
                    </a:ext>
                  </a:extLst>
                </a:gridCol>
                <a:gridCol w="355600">
                  <a:extLst>
                    <a:ext uri="{9D8B030D-6E8A-4147-A177-3AD203B41FA5}">
                      <a16:colId xmlns:a16="http://schemas.microsoft.com/office/drawing/2014/main" val="20010"/>
                    </a:ext>
                  </a:extLst>
                </a:gridCol>
                <a:gridCol w="355600">
                  <a:extLst>
                    <a:ext uri="{9D8B030D-6E8A-4147-A177-3AD203B41FA5}">
                      <a16:colId xmlns:a16="http://schemas.microsoft.com/office/drawing/2014/main" val="20011"/>
                    </a:ext>
                  </a:extLst>
                </a:gridCol>
                <a:gridCol w="355600">
                  <a:extLst>
                    <a:ext uri="{9D8B030D-6E8A-4147-A177-3AD203B41FA5}">
                      <a16:colId xmlns:a16="http://schemas.microsoft.com/office/drawing/2014/main" val="20012"/>
                    </a:ext>
                  </a:extLst>
                </a:gridCol>
                <a:gridCol w="355600">
                  <a:extLst>
                    <a:ext uri="{9D8B030D-6E8A-4147-A177-3AD203B41FA5}">
                      <a16:colId xmlns:a16="http://schemas.microsoft.com/office/drawing/2014/main" val="20013"/>
                    </a:ext>
                  </a:extLst>
                </a:gridCol>
                <a:gridCol w="355600">
                  <a:extLst>
                    <a:ext uri="{9D8B030D-6E8A-4147-A177-3AD203B41FA5}">
                      <a16:colId xmlns:a16="http://schemas.microsoft.com/office/drawing/2014/main" val="20014"/>
                    </a:ext>
                  </a:extLst>
                </a:gridCol>
                <a:gridCol w="355600">
                  <a:extLst>
                    <a:ext uri="{9D8B030D-6E8A-4147-A177-3AD203B41FA5}">
                      <a16:colId xmlns:a16="http://schemas.microsoft.com/office/drawing/2014/main" val="20015"/>
                    </a:ext>
                  </a:extLst>
                </a:gridCol>
                <a:gridCol w="355600">
                  <a:extLst>
                    <a:ext uri="{9D8B030D-6E8A-4147-A177-3AD203B41FA5}">
                      <a16:colId xmlns:a16="http://schemas.microsoft.com/office/drawing/2014/main" val="20016"/>
                    </a:ext>
                  </a:extLst>
                </a:gridCol>
                <a:gridCol w="355600">
                  <a:extLst>
                    <a:ext uri="{9D8B030D-6E8A-4147-A177-3AD203B41FA5}">
                      <a16:colId xmlns:a16="http://schemas.microsoft.com/office/drawing/2014/main" val="20017"/>
                    </a:ext>
                  </a:extLst>
                </a:gridCol>
              </a:tblGrid>
              <a:tr h="304800">
                <a:tc>
                  <a:txBody>
                    <a:bodyPr/>
                    <a:lstStyle/>
                    <a:p>
                      <a:pPr algn="ctr" rtl="0" fontAlgn="ctr"/>
                      <a:r>
                        <a:rPr lang="en-US" sz="1800" u="none" strike="noStrike" dirty="0" err="1">
                          <a:effectLst/>
                        </a:rPr>
                        <a:t>Resp</a:t>
                      </a:r>
                      <a:endParaRPr lang="en-US" sz="1800" b="0" i="0" u="none" strike="noStrike" dirty="0">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1</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2</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3</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4</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5</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6</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7</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8</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9</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10</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11</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12</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13</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14</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15</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16</a:t>
                      </a:r>
                      <a:endParaRPr lang="en-US" sz="1800" b="0" i="0" u="none" strike="noStrike">
                        <a:solidFill>
                          <a:srgbClr val="FFFFFF"/>
                        </a:solidFill>
                        <a:effectLst/>
                        <a:latin typeface="Times New Roman"/>
                      </a:endParaRPr>
                    </a:p>
                  </a:txBody>
                  <a:tcPr marL="9525" marR="9525" marT="9525" marB="0" anchor="ctr"/>
                </a:tc>
                <a:tc>
                  <a:txBody>
                    <a:bodyPr/>
                    <a:lstStyle/>
                    <a:p>
                      <a:pPr algn="ctr" rtl="0" fontAlgn="ctr"/>
                      <a:r>
                        <a:rPr lang="en-US" sz="1800" u="none" strike="noStrike">
                          <a:effectLst/>
                        </a:rPr>
                        <a:t>17</a:t>
                      </a:r>
                      <a:endParaRPr lang="en-US" sz="1800" b="0" i="0" u="none" strike="noStrike">
                        <a:solidFill>
                          <a:srgbClr val="FFFFFF"/>
                        </a:solidFill>
                        <a:effectLst/>
                        <a:latin typeface="Times New Roman"/>
                      </a:endParaRPr>
                    </a:p>
                  </a:txBody>
                  <a:tcPr marL="9525" marR="9525" marT="9525" marB="0" anchor="ctr"/>
                </a:tc>
                <a:extLst>
                  <a:ext uri="{0D108BD9-81ED-4DB2-BD59-A6C34878D82A}">
                    <a16:rowId xmlns:a16="http://schemas.microsoft.com/office/drawing/2014/main" val="10000"/>
                  </a:ext>
                </a:extLst>
              </a:tr>
              <a:tr h="314325">
                <a:tc>
                  <a:txBody>
                    <a:bodyPr/>
                    <a:lstStyle/>
                    <a:p>
                      <a:pPr algn="ctr" rtl="0" fontAlgn="ctr"/>
                      <a:r>
                        <a:rPr lang="en-US" sz="1800" u="none" strike="noStrike">
                          <a:effectLst/>
                        </a:rPr>
                        <a:t>Y</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13</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50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dirty="0">
                          <a:effectLst/>
                        </a:rPr>
                        <a:t>60</a:t>
                      </a:r>
                      <a:endParaRPr lang="en-US" sz="1800" b="0" i="0" u="none" strike="noStrike" dirty="0">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17</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41</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16</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12</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23</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30</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32</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30</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21</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23</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51</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30</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24</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26</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01"/>
                  </a:ext>
                </a:extLst>
              </a:tr>
              <a:tr h="304800">
                <a:tc>
                  <a:txBody>
                    <a:bodyPr/>
                    <a:lstStyle/>
                    <a:p>
                      <a:pPr algn="ctr" rtl="0" fontAlgn="ctr"/>
                      <a:r>
                        <a:rPr lang="en-US" sz="1800" u="none" strike="noStrike">
                          <a:effectLst/>
                        </a:rPr>
                        <a:t>X1</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15</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18</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19</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17</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17</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21</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25</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19</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45</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26</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32</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11</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54</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23</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16</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19</a:t>
                      </a:r>
                      <a:endParaRPr lang="en-US" sz="1800" b="0" i="0" u="none" strike="noStrike">
                        <a:solidFill>
                          <a:srgbClr val="000000"/>
                        </a:solidFill>
                        <a:effectLst/>
                        <a:latin typeface="Times New Roman"/>
                      </a:endParaRPr>
                    </a:p>
                  </a:txBody>
                  <a:tcPr marL="9525" marR="9525" marT="9525" marB="0" anchor="ctr"/>
                </a:tc>
                <a:extLst>
                  <a:ext uri="{0D108BD9-81ED-4DB2-BD59-A6C34878D82A}">
                    <a16:rowId xmlns:a16="http://schemas.microsoft.com/office/drawing/2014/main" val="10002"/>
                  </a:ext>
                </a:extLst>
              </a:tr>
              <a:tr h="304800">
                <a:tc>
                  <a:txBody>
                    <a:bodyPr/>
                    <a:lstStyle/>
                    <a:p>
                      <a:pPr algn="ctr" rtl="0" fontAlgn="ctr"/>
                      <a:r>
                        <a:rPr lang="en-US" sz="1800" u="none" strike="noStrike">
                          <a:effectLst/>
                        </a:rPr>
                        <a:t>X2</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24</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13</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21</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31</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20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14</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32</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30</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15</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50</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18</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39</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43</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24</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54</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a:effectLst/>
                        </a:rPr>
                        <a:t>40</a:t>
                      </a:r>
                      <a:endParaRPr lang="en-US" sz="1800" b="0" i="0" u="none" strike="noStrike">
                        <a:solidFill>
                          <a:srgbClr val="000000"/>
                        </a:solidFill>
                        <a:effectLst/>
                        <a:latin typeface="Times New Roman"/>
                      </a:endParaRPr>
                    </a:p>
                  </a:txBody>
                  <a:tcPr marL="9525" marR="9525" marT="9525" marB="0" anchor="ctr"/>
                </a:tc>
                <a:tc>
                  <a:txBody>
                    <a:bodyPr/>
                    <a:lstStyle/>
                    <a:p>
                      <a:pPr algn="ctr" fontAlgn="ctr"/>
                      <a:r>
                        <a:rPr lang="en-US" sz="1800" u="none" strike="noStrike" dirty="0">
                          <a:effectLst/>
                        </a:rPr>
                        <a:t>20</a:t>
                      </a:r>
                      <a:endParaRPr lang="en-US" sz="1800" b="0" i="0" u="none" strike="noStrike" dirty="0">
                        <a:solidFill>
                          <a:srgbClr val="000000"/>
                        </a:solidFill>
                        <a:effectLst/>
                        <a:latin typeface="Times New Roman"/>
                      </a:endParaRP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20568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1143000"/>
            <a:ext cx="8229600" cy="1143000"/>
          </a:xfrm>
        </p:spPr>
        <p:txBody>
          <a:bodyPr/>
          <a:lstStyle/>
          <a:p>
            <a:pPr eaLnBrk="1" hangingPunct="1"/>
            <a:r>
              <a:rPr lang="en-US" altLang="en-US" sz="3400"/>
              <a:t>Kapan suatu variabel dikatakan saling berkorelasi ?</a:t>
            </a:r>
          </a:p>
        </p:txBody>
      </p:sp>
      <p:sp>
        <p:nvSpPr>
          <p:cNvPr id="4099" name="Rectangle 3"/>
          <p:cNvSpPr>
            <a:spLocks noGrp="1" noChangeArrowheads="1"/>
          </p:cNvSpPr>
          <p:nvPr>
            <p:ph type="body" sz="half" idx="1"/>
          </p:nvPr>
        </p:nvSpPr>
        <p:spPr>
          <a:xfrm>
            <a:off x="1066800" y="2819400"/>
            <a:ext cx="6248400" cy="2286000"/>
          </a:xfrm>
        </p:spPr>
        <p:txBody>
          <a:bodyPr/>
          <a:lstStyle/>
          <a:p>
            <a:pPr eaLnBrk="1" hangingPunct="1">
              <a:buFont typeface="Wingdings" panose="05000000000000000000" pitchFamily="2" charset="2"/>
              <a:buNone/>
            </a:pPr>
            <a:r>
              <a:rPr lang="en-US" altLang="en-US" sz="2800"/>
              <a:t>	</a:t>
            </a:r>
          </a:p>
          <a:p>
            <a:pPr algn="just" eaLnBrk="1" hangingPunct="1">
              <a:buFont typeface="Wingdings" panose="05000000000000000000" pitchFamily="2" charset="2"/>
              <a:buNone/>
            </a:pPr>
            <a:r>
              <a:rPr lang="en-US" altLang="en-US" sz="2800"/>
              <a:t>	Variabel dikatakan saling berkorelasi jika perubahan suatu variabel diikuti dengan perubahan variabel yang lain.</a:t>
            </a:r>
          </a:p>
          <a:p>
            <a:pPr eaLnBrk="1" hangingPunct="1">
              <a:buFont typeface="Wingdings" panose="05000000000000000000" pitchFamily="2" charset="2"/>
              <a:buNone/>
            </a:pPr>
            <a:endParaRPr lang="en-US" altLang="en-US" sz="280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dissolv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dissolve">
                                      <p:cBhvr>
                                        <p:cTn id="17"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04800"/>
            <a:ext cx="8229600" cy="533400"/>
          </a:xfrm>
        </p:spPr>
        <p:txBody>
          <a:bodyPr/>
          <a:lstStyle/>
          <a:p>
            <a:pPr eaLnBrk="1" hangingPunct="1"/>
            <a:r>
              <a:rPr lang="en-US" altLang="en-US"/>
              <a:t>Pola Korelasi</a:t>
            </a:r>
          </a:p>
        </p:txBody>
      </p:sp>
      <p:sp>
        <p:nvSpPr>
          <p:cNvPr id="5" name="Up Arrow 4"/>
          <p:cNvSpPr/>
          <p:nvPr/>
        </p:nvSpPr>
        <p:spPr bwMode="auto">
          <a:xfrm>
            <a:off x="838200" y="1524074"/>
            <a:ext cx="304800" cy="2591222"/>
          </a:xfrm>
          <a:prstGeom prst="up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Down Arrow 6"/>
          <p:cNvSpPr/>
          <p:nvPr/>
        </p:nvSpPr>
        <p:spPr bwMode="auto">
          <a:xfrm>
            <a:off x="1828800" y="1524074"/>
            <a:ext cx="304800" cy="2591222"/>
          </a:xfrm>
          <a:prstGeom prst="downArrow">
            <a:avLst/>
          </a:prstGeom>
          <a:scene3d>
            <a:camera prst="isometricOffAxis1Righ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Up Arrow 7"/>
          <p:cNvSpPr/>
          <p:nvPr/>
        </p:nvSpPr>
        <p:spPr bwMode="auto">
          <a:xfrm>
            <a:off x="1371600" y="1524074"/>
            <a:ext cx="304800" cy="2591222"/>
          </a:xfrm>
          <a:prstGeom prst="upArrow">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Down Arrow 8"/>
          <p:cNvSpPr/>
          <p:nvPr/>
        </p:nvSpPr>
        <p:spPr bwMode="auto">
          <a:xfrm>
            <a:off x="2362200" y="1524074"/>
            <a:ext cx="304800" cy="2591222"/>
          </a:xfrm>
          <a:prstGeom prst="downArrow">
            <a:avLst/>
          </a:prstGeom>
          <a:scene3d>
            <a:camera prst="isometricOffAxis1Righ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Down Arrow 12"/>
          <p:cNvSpPr/>
          <p:nvPr/>
        </p:nvSpPr>
        <p:spPr bwMode="auto">
          <a:xfrm>
            <a:off x="5410200" y="1524000"/>
            <a:ext cx="304800" cy="2590800"/>
          </a:xfrm>
          <a:prstGeom prst="downArrow">
            <a:avLst/>
          </a:prstGeom>
        </p:spPr>
        <p:style>
          <a:lnRef idx="3">
            <a:schemeClr val="lt1"/>
          </a:lnRef>
          <a:fillRef idx="1">
            <a:schemeClr val="accent4"/>
          </a:fillRef>
          <a:effectRef idx="1">
            <a:schemeClr val="accent4"/>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Up Arrow 13"/>
          <p:cNvSpPr/>
          <p:nvPr/>
        </p:nvSpPr>
        <p:spPr bwMode="auto">
          <a:xfrm>
            <a:off x="4953000" y="1524074"/>
            <a:ext cx="304800" cy="2591222"/>
          </a:xfrm>
          <a:prstGeom prst="upArrow">
            <a:avLst/>
          </a:prstGeom>
          <a:scene3d>
            <a:camera prst="orthographicFront"/>
            <a:lightRig rig="threePt" dir="t"/>
          </a:scene3d>
          <a:sp3d>
            <a:bevelT w="152400" h="50800" prst="softRound"/>
          </a:sp3d>
        </p:spPr>
        <p:style>
          <a:lnRef idx="3">
            <a:schemeClr val="lt1"/>
          </a:lnRef>
          <a:fillRef idx="1">
            <a:schemeClr val="accent4"/>
          </a:fillRef>
          <a:effectRef idx="1">
            <a:schemeClr val="accent4"/>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Down Arrow 14"/>
          <p:cNvSpPr/>
          <p:nvPr/>
        </p:nvSpPr>
        <p:spPr bwMode="auto">
          <a:xfrm>
            <a:off x="6096000" y="1524074"/>
            <a:ext cx="304800" cy="2591222"/>
          </a:xfrm>
          <a:prstGeom prst="downArrow">
            <a:avLst/>
          </a:prstGeom>
          <a:effectLst>
            <a:innerShdw blurRad="63500" dist="50800" dir="135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Up Arrow 15"/>
          <p:cNvSpPr/>
          <p:nvPr/>
        </p:nvSpPr>
        <p:spPr bwMode="auto">
          <a:xfrm>
            <a:off x="6629400" y="1524000"/>
            <a:ext cx="304800" cy="2590800"/>
          </a:xfrm>
          <a:prstGeom prst="upArrow">
            <a:avLst/>
          </a:prstGeom>
        </p:spPr>
        <p:style>
          <a:lnRef idx="3">
            <a:schemeClr val="lt1"/>
          </a:lnRef>
          <a:fillRef idx="1">
            <a:schemeClr val="accent2"/>
          </a:fillRef>
          <a:effectRef idx="1">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331" name="TextBox 16"/>
          <p:cNvSpPr txBox="1">
            <a:spLocks noChangeArrowheads="1"/>
          </p:cNvSpPr>
          <p:nvPr/>
        </p:nvSpPr>
        <p:spPr bwMode="auto">
          <a:xfrm>
            <a:off x="914400" y="1066800"/>
            <a:ext cx="198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Korelasi Positif</a:t>
            </a:r>
          </a:p>
        </p:txBody>
      </p:sp>
      <p:sp>
        <p:nvSpPr>
          <p:cNvPr id="13332" name="TextBox 17"/>
          <p:cNvSpPr txBox="1">
            <a:spLocks noChangeArrowheads="1"/>
          </p:cNvSpPr>
          <p:nvPr/>
        </p:nvSpPr>
        <p:spPr bwMode="auto">
          <a:xfrm>
            <a:off x="4953000" y="1066800"/>
            <a:ext cx="198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Korelasi Negatif</a:t>
            </a:r>
          </a:p>
        </p:txBody>
      </p:sp>
      <p:sp>
        <p:nvSpPr>
          <p:cNvPr id="2" name="TextBox 18"/>
          <p:cNvSpPr txBox="1">
            <a:spLocks noChangeArrowheads="1"/>
          </p:cNvSpPr>
          <p:nvPr/>
        </p:nvSpPr>
        <p:spPr bwMode="auto">
          <a:xfrm>
            <a:off x="685800" y="4114800"/>
            <a:ext cx="6324600" cy="369888"/>
          </a:xfrm>
          <a:prstGeom prst="rect">
            <a:avLst/>
          </a:prstGeom>
          <a:solidFill>
            <a:schemeClr val="accent5">
              <a:lumMod val="20000"/>
              <a:lumOff val="80000"/>
            </a:schemeClr>
          </a:solidFill>
          <a:ln w="9525">
            <a:noFill/>
            <a:miter lim="800000"/>
            <a:headEnd/>
            <a:tailEnd/>
          </a:ln>
        </p:spPr>
        <p:txBody>
          <a:bodyPr>
            <a:spAutoFit/>
          </a:bodyPr>
          <a:lstStyle/>
          <a:p>
            <a:pPr eaLnBrk="1" hangingPunct="1">
              <a:defRPr/>
            </a:pPr>
            <a:r>
              <a:rPr lang="en-US" dirty="0">
                <a:latin typeface="Calibri" pitchFamily="34" charset="0"/>
                <a:cs typeface="Arial" charset="0"/>
              </a:rPr>
              <a:t>    X       Y       X        Y                                                X      Y           X        Y</a:t>
            </a:r>
          </a:p>
        </p:txBody>
      </p:sp>
      <p:sp>
        <p:nvSpPr>
          <p:cNvPr id="13334" name="Text Box 6"/>
          <p:cNvSpPr txBox="1">
            <a:spLocks noChangeArrowheads="1"/>
          </p:cNvSpPr>
          <p:nvPr/>
        </p:nvSpPr>
        <p:spPr bwMode="auto">
          <a:xfrm>
            <a:off x="457200" y="4572000"/>
            <a:ext cx="2708275" cy="14779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800">
                <a:latin typeface="Arial" panose="020B0604020202020204" pitchFamily="34" charset="0"/>
              </a:rPr>
              <a:t>Hubungan Positif</a:t>
            </a:r>
          </a:p>
          <a:p>
            <a:pPr algn="ctr">
              <a:spcBef>
                <a:spcPct val="0"/>
              </a:spcBef>
              <a:buFontTx/>
              <a:buNone/>
            </a:pPr>
            <a:r>
              <a:rPr lang="en-US" altLang="en-US" sz="1800">
                <a:latin typeface="Arial" panose="020B0604020202020204" pitchFamily="34" charset="0"/>
              </a:rPr>
              <a:t>Jika X naik, maka </a:t>
            </a:r>
          </a:p>
          <a:p>
            <a:pPr algn="ctr">
              <a:spcBef>
                <a:spcPct val="0"/>
              </a:spcBef>
              <a:buFontTx/>
              <a:buNone/>
            </a:pPr>
            <a:r>
              <a:rPr lang="en-US" altLang="en-US" sz="1800">
                <a:latin typeface="Arial" panose="020B0604020202020204" pitchFamily="34" charset="0"/>
              </a:rPr>
              <a:t>Y juga naik dan </a:t>
            </a:r>
          </a:p>
          <a:p>
            <a:pPr algn="ctr">
              <a:spcBef>
                <a:spcPct val="0"/>
              </a:spcBef>
              <a:buFontTx/>
              <a:buNone/>
            </a:pPr>
            <a:r>
              <a:rPr lang="en-US" altLang="en-US" sz="1800">
                <a:latin typeface="Arial" panose="020B0604020202020204" pitchFamily="34" charset="0"/>
              </a:rPr>
              <a:t>jika X turun, maka </a:t>
            </a:r>
          </a:p>
          <a:p>
            <a:pPr algn="ctr">
              <a:spcBef>
                <a:spcPct val="0"/>
              </a:spcBef>
              <a:buFontTx/>
              <a:buNone/>
            </a:pPr>
            <a:r>
              <a:rPr lang="en-US" altLang="en-US" sz="1800">
                <a:latin typeface="Arial" panose="020B0604020202020204" pitchFamily="34" charset="0"/>
              </a:rPr>
              <a:t>Y juga turun</a:t>
            </a:r>
          </a:p>
        </p:txBody>
      </p:sp>
      <p:sp>
        <p:nvSpPr>
          <p:cNvPr id="13335" name="Text Box 7"/>
          <p:cNvSpPr txBox="1">
            <a:spLocks noChangeArrowheads="1"/>
          </p:cNvSpPr>
          <p:nvPr/>
        </p:nvSpPr>
        <p:spPr bwMode="auto">
          <a:xfrm>
            <a:off x="4495800" y="4495800"/>
            <a:ext cx="2717800" cy="14779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800">
                <a:latin typeface="Arial" panose="020B0604020202020204" pitchFamily="34" charset="0"/>
              </a:rPr>
              <a:t>Hubungan Negatif</a:t>
            </a:r>
          </a:p>
          <a:p>
            <a:pPr algn="ctr">
              <a:spcBef>
                <a:spcPct val="0"/>
              </a:spcBef>
              <a:buFontTx/>
              <a:buNone/>
            </a:pPr>
            <a:r>
              <a:rPr lang="en-US" altLang="en-US" sz="1800">
                <a:latin typeface="Arial" panose="020B0604020202020204" pitchFamily="34" charset="0"/>
              </a:rPr>
              <a:t>Jika X naik, maka </a:t>
            </a:r>
          </a:p>
          <a:p>
            <a:pPr algn="ctr">
              <a:spcBef>
                <a:spcPct val="0"/>
              </a:spcBef>
              <a:buFontTx/>
              <a:buNone/>
            </a:pPr>
            <a:r>
              <a:rPr lang="en-US" altLang="en-US" sz="1800">
                <a:latin typeface="Arial" panose="020B0604020202020204" pitchFamily="34" charset="0"/>
              </a:rPr>
              <a:t>Y akan turun dan </a:t>
            </a:r>
          </a:p>
          <a:p>
            <a:pPr algn="ctr">
              <a:spcBef>
                <a:spcPct val="0"/>
              </a:spcBef>
              <a:buFontTx/>
              <a:buNone/>
            </a:pPr>
            <a:r>
              <a:rPr lang="en-US" altLang="en-US" sz="1800">
                <a:latin typeface="Arial" panose="020B0604020202020204" pitchFamily="34" charset="0"/>
              </a:rPr>
              <a:t>jika X turun, maka </a:t>
            </a:r>
          </a:p>
          <a:p>
            <a:pPr algn="ctr">
              <a:spcBef>
                <a:spcPct val="0"/>
              </a:spcBef>
              <a:buFontTx/>
              <a:buNone/>
            </a:pPr>
            <a:r>
              <a:rPr lang="en-US" altLang="en-US" sz="1800">
                <a:latin typeface="Arial" panose="020B0604020202020204" pitchFamily="34" charset="0"/>
              </a:rPr>
              <a:t>Y akan naik</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30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300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3000"/>
                                        <p:tgtEl>
                                          <p:spTgt spid="7"/>
                                        </p:tgtEl>
                                      </p:cBhvr>
                                    </p:animEffect>
                                  </p:childTnLst>
                                </p:cTn>
                              </p:par>
                              <p:par>
                                <p:cTn id="16" presetID="22" presetClass="entr" presetSubtype="1"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3000"/>
                                        <p:tgtEl>
                                          <p:spTgt spid="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3000"/>
                                        <p:tgtEl>
                                          <p:spTgt spid="14"/>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up)">
                                      <p:cBhvr>
                                        <p:cTn id="26" dur="3000"/>
                                        <p:tgtEl>
                                          <p:spTgt spid="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3000"/>
                                        <p:tgtEl>
                                          <p:spTgt spid="15"/>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down)">
                                      <p:cBhvr>
                                        <p:cTn id="34" dur="3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a:t>Macam-Macam Teknik Korelasi</a:t>
            </a:r>
          </a:p>
        </p:txBody>
      </p:sp>
      <p:sp>
        <p:nvSpPr>
          <p:cNvPr id="14339" name="Rectangle 3"/>
          <p:cNvSpPr>
            <a:spLocks noGrp="1" noChangeArrowheads="1"/>
          </p:cNvSpPr>
          <p:nvPr>
            <p:ph idx="1"/>
          </p:nvPr>
        </p:nvSpPr>
        <p:spPr>
          <a:xfrm>
            <a:off x="457200" y="1219200"/>
            <a:ext cx="8229600" cy="4906963"/>
          </a:xfrm>
        </p:spPr>
        <p:txBody>
          <a:bodyPr/>
          <a:lstStyle/>
          <a:p>
            <a:pPr marL="533400" indent="-533400" eaLnBrk="1" hangingPunct="1">
              <a:lnSpc>
                <a:spcPct val="110000"/>
              </a:lnSpc>
              <a:spcBef>
                <a:spcPct val="30000"/>
              </a:spcBef>
              <a:spcAft>
                <a:spcPct val="30000"/>
              </a:spcAft>
            </a:pPr>
            <a:r>
              <a:rPr lang="en-US" altLang="en-US" sz="2800" b="1"/>
              <a:t>Pearson Product Moment  (r) adalah teknik yang paling banyak digunakan khusus-nya untuk mendapatkan standar kesalahan terkecil (interval -interval)</a:t>
            </a:r>
          </a:p>
          <a:p>
            <a:pPr marL="533400" indent="-533400" eaLnBrk="1" hangingPunct="1">
              <a:lnSpc>
                <a:spcPct val="110000"/>
              </a:lnSpc>
              <a:spcBef>
                <a:spcPct val="30000"/>
              </a:spcBef>
              <a:spcAft>
                <a:spcPct val="30000"/>
              </a:spcAft>
            </a:pPr>
            <a:r>
              <a:rPr lang="en-US" altLang="en-US" sz="2800" b="1"/>
              <a:t>Rank Spearman (</a:t>
            </a:r>
            <a:r>
              <a:rPr lang="en-US" altLang="en-US" sz="2800" b="1">
                <a:sym typeface="Symbol" panose="05050102010706020507" pitchFamily="18" charset="2"/>
              </a:rPr>
              <a:t>), sering dipakai sebagai pengganti product moment terutama jika sampel kurang dari 30 (ordinal-ordinal)</a:t>
            </a:r>
          </a:p>
          <a:p>
            <a:pPr marL="533400" indent="-533400" eaLnBrk="1" hangingPunct="1">
              <a:lnSpc>
                <a:spcPct val="110000"/>
              </a:lnSpc>
              <a:spcBef>
                <a:spcPct val="30000"/>
              </a:spcBef>
              <a:spcAft>
                <a:spcPct val="30000"/>
              </a:spcAft>
            </a:pPr>
            <a:r>
              <a:rPr lang="en-US" altLang="en-US" sz="2800" b="1">
                <a:sym typeface="Symbol" panose="05050102010706020507" pitchFamily="18" charset="2"/>
              </a:rPr>
              <a:t>Tau Kendal (), sering dipakai sebagai pengganti PPM dan Rank Spearman terutama jika sampel sangt kecil (n &lt; 10)    (ordinal-ordinal)</a:t>
            </a:r>
          </a:p>
          <a:p>
            <a:pPr marL="533400" indent="-533400" eaLnBrk="1" hangingPunct="1">
              <a:lnSpc>
                <a:spcPct val="90000"/>
              </a:lnSpc>
              <a:spcBef>
                <a:spcPct val="30000"/>
              </a:spcBef>
              <a:spcAft>
                <a:spcPct val="30000"/>
              </a:spcAft>
              <a:buFont typeface="Wingdings" panose="05000000000000000000" pitchFamily="2" charset="2"/>
              <a:buNone/>
            </a:pPr>
            <a:endParaRPr lang="en-US" altLang="en-US" sz="2800" b="1">
              <a:sym typeface="Symbol" panose="05050102010706020507" pitchFamily="18" charset="2"/>
            </a:endParaRPr>
          </a:p>
          <a:p>
            <a:pPr marL="533400" indent="-533400" eaLnBrk="1" hangingPunct="1">
              <a:lnSpc>
                <a:spcPct val="90000"/>
              </a:lnSpc>
              <a:spcBef>
                <a:spcPct val="30000"/>
              </a:spcBef>
              <a:spcAft>
                <a:spcPct val="30000"/>
              </a:spcAft>
              <a:buFont typeface="Wingdings" panose="05000000000000000000" pitchFamily="2" charset="2"/>
              <a:buNone/>
            </a:pPr>
            <a:endParaRPr lang="en-US" altLang="en-US" sz="2800" b="1"/>
          </a:p>
          <a:p>
            <a:pPr marL="533400" indent="-533400" eaLnBrk="1" hangingPunct="1">
              <a:lnSpc>
                <a:spcPct val="90000"/>
              </a:lnSpc>
              <a:spcBef>
                <a:spcPct val="30000"/>
              </a:spcBef>
              <a:spcAft>
                <a:spcPct val="30000"/>
              </a:spcAft>
            </a:pPr>
            <a:endParaRPr lang="en-US" altLang="en-US" sz="2800" b="1"/>
          </a:p>
          <a:p>
            <a:pPr marL="533400" indent="-533400" eaLnBrk="1" hangingPunct="1">
              <a:lnSpc>
                <a:spcPct val="90000"/>
              </a:lnSpc>
              <a:spcBef>
                <a:spcPct val="30000"/>
              </a:spcBef>
              <a:spcAft>
                <a:spcPct val="30000"/>
              </a:spcAft>
            </a:pPr>
            <a:endParaRPr lang="en-US" altLang="en-US" sz="2800" b="1"/>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a:t>Sifat Penting Korelasi</a:t>
            </a:r>
          </a:p>
        </p:txBody>
      </p:sp>
      <p:sp>
        <p:nvSpPr>
          <p:cNvPr id="4" name="Rectangle 3"/>
          <p:cNvSpPr>
            <a:spLocks noGrp="1" noChangeArrowheads="1"/>
          </p:cNvSpPr>
          <p:nvPr>
            <p:ph idx="1"/>
          </p:nvPr>
        </p:nvSpPr>
        <p:spPr/>
        <p:txBody>
          <a:bodyPr rtlCol="0">
            <a:normAutofit fontScale="77500" lnSpcReduction="20000"/>
          </a:bodyPr>
          <a:lstStyle/>
          <a:p>
            <a:pPr marL="457200" indent="-457200" algn="just" eaLnBrk="1" fontAlgn="auto" hangingPunct="1">
              <a:spcAft>
                <a:spcPts val="0"/>
              </a:spcAft>
              <a:buFont typeface="Times New Roman" pitchFamily="18" charset="0"/>
              <a:buAutoNum type="arabicPeriod"/>
              <a:defRPr/>
            </a:pPr>
            <a:r>
              <a:rPr lang="id-ID" dirty="0">
                <a:cs typeface="Times New Roman" pitchFamily="18" charset="0"/>
              </a:rPr>
              <a:t>Koefisien korelasi populasi dinotasikan dengan </a:t>
            </a:r>
            <a:r>
              <a:rPr lang="id-ID" b="1" dirty="0">
                <a:solidFill>
                  <a:srgbClr val="FF0000"/>
                </a:solidFill>
                <a:cs typeface="Times New Roman" pitchFamily="18" charset="0"/>
                <a:sym typeface="Symbol" pitchFamily="18" charset="2"/>
              </a:rPr>
              <a:t></a:t>
            </a:r>
            <a:r>
              <a:rPr lang="en-US" b="1" dirty="0">
                <a:solidFill>
                  <a:srgbClr val="FF0000"/>
                </a:solidFill>
                <a:cs typeface="Times New Roman" pitchFamily="18" charset="0"/>
                <a:sym typeface="Symbol" pitchFamily="18" charset="2"/>
              </a:rPr>
              <a:t> </a:t>
            </a:r>
            <a:r>
              <a:rPr lang="id-ID" dirty="0">
                <a:cs typeface="Times New Roman" pitchFamily="18" charset="0"/>
                <a:sym typeface="Symbol" pitchFamily="18" charset="2"/>
              </a:rPr>
              <a:t>(rho) sedangkan koefisien korelasi sampel dinotasikan dengan </a:t>
            </a:r>
            <a:r>
              <a:rPr lang="id-ID" b="1" dirty="0">
                <a:solidFill>
                  <a:srgbClr val="FF0000"/>
                </a:solidFill>
                <a:cs typeface="Times New Roman" pitchFamily="18" charset="0"/>
                <a:sym typeface="Symbol" pitchFamily="18" charset="2"/>
              </a:rPr>
              <a:t>r</a:t>
            </a:r>
            <a:r>
              <a:rPr lang="id-ID" dirty="0">
                <a:cs typeface="Times New Roman" pitchFamily="18" charset="0"/>
                <a:sym typeface="Symbol" pitchFamily="18" charset="2"/>
              </a:rPr>
              <a:t>.</a:t>
            </a:r>
            <a:endParaRPr lang="id-ID" dirty="0">
              <a:cs typeface="Times New Roman" pitchFamily="18" charset="0"/>
            </a:endParaRPr>
          </a:p>
          <a:p>
            <a:pPr marL="457200" indent="-457200" algn="just" eaLnBrk="1" fontAlgn="auto" hangingPunct="1">
              <a:spcAft>
                <a:spcPts val="0"/>
              </a:spcAft>
              <a:buFont typeface="Times New Roman" pitchFamily="18" charset="0"/>
              <a:buAutoNum type="arabicPeriod"/>
              <a:defRPr/>
            </a:pPr>
            <a:r>
              <a:rPr lang="id-ID" dirty="0">
                <a:cs typeface="Times New Roman" pitchFamily="18" charset="0"/>
              </a:rPr>
              <a:t>Koefisien korelasi bernilai antara -1 sampai </a:t>
            </a:r>
            <a:r>
              <a:rPr lang="en-US" dirty="0">
                <a:cs typeface="Times New Roman" pitchFamily="18" charset="0"/>
              </a:rPr>
              <a:t>+</a:t>
            </a:r>
            <a:r>
              <a:rPr lang="id-ID" dirty="0">
                <a:cs typeface="Times New Roman" pitchFamily="18" charset="0"/>
              </a:rPr>
              <a:t>1</a:t>
            </a:r>
          </a:p>
          <a:p>
            <a:pPr marL="457200" indent="-457200" algn="just" eaLnBrk="1" fontAlgn="auto" hangingPunct="1">
              <a:spcAft>
                <a:spcPts val="0"/>
              </a:spcAft>
              <a:buFont typeface="Times New Roman" pitchFamily="18" charset="0"/>
              <a:buAutoNum type="arabicPeriod"/>
              <a:defRPr/>
            </a:pPr>
            <a:r>
              <a:rPr lang="id-ID" dirty="0">
                <a:cs typeface="Times New Roman" pitchFamily="18" charset="0"/>
              </a:rPr>
              <a:t>Koefisien korelasi bersifat simetrik </a:t>
            </a:r>
            <a:r>
              <a:rPr lang="id-ID" dirty="0">
                <a:cs typeface="Times New Roman" pitchFamily="18" charset="0"/>
                <a:sym typeface="Wingdings" pitchFamily="2" charset="2"/>
              </a:rPr>
              <a:t> koefisien korelasi X dan Y sama dengan koefisien korelasi Y dan X</a:t>
            </a:r>
          </a:p>
          <a:p>
            <a:pPr marL="457200" indent="-457200" algn="just" eaLnBrk="1" fontAlgn="auto" hangingPunct="1">
              <a:spcAft>
                <a:spcPts val="0"/>
              </a:spcAft>
              <a:buFont typeface="Times New Roman" pitchFamily="18" charset="0"/>
              <a:buAutoNum type="arabicPeriod"/>
              <a:defRPr/>
            </a:pPr>
            <a:r>
              <a:rPr lang="id-ID" dirty="0"/>
              <a:t>Jika X dan Y yang diamati adalah dua variabel yang saling bebas maka r</a:t>
            </a:r>
            <a:r>
              <a:rPr lang="id-ID" baseline="-25000" dirty="0"/>
              <a:t>xy</a:t>
            </a:r>
            <a:r>
              <a:rPr lang="id-ID" dirty="0"/>
              <a:t> = 0.</a:t>
            </a:r>
          </a:p>
          <a:p>
            <a:pPr marL="457200" indent="-457200" algn="just" eaLnBrk="1" fontAlgn="auto" hangingPunct="1">
              <a:spcAft>
                <a:spcPts val="0"/>
              </a:spcAft>
              <a:buFont typeface="Times New Roman" pitchFamily="18" charset="0"/>
              <a:buAutoNum type="arabicPeriod"/>
              <a:defRPr/>
            </a:pPr>
            <a:r>
              <a:rPr lang="id-ID" dirty="0"/>
              <a:t>Koefisien korelasi mengukur derajat hubungan dan tidak dapat diinterpretasikan sebagai hubungan kausal (sebab-akibat).</a:t>
            </a:r>
          </a:p>
          <a:p>
            <a:pPr marL="457200" indent="-457200" algn="just" eaLnBrk="1" fontAlgn="auto" hangingPunct="1">
              <a:spcAft>
                <a:spcPts val="0"/>
              </a:spcAft>
              <a:buFont typeface="Times New Roman" pitchFamily="18" charset="0"/>
              <a:buAutoNum type="arabicPeriod"/>
              <a:defRPr/>
            </a:pPr>
            <a:r>
              <a:rPr lang="id-ID" dirty="0"/>
              <a:t>Korelasi digunakan untuk mengukur keterkaitan dua variabel yang secara teoritis dibenarkan.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3.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2062</TotalTime>
  <Words>2488</Words>
  <Application>Microsoft Office PowerPoint</Application>
  <PresentationFormat>On-screen Show (4:3)</PresentationFormat>
  <Paragraphs>1018</Paragraphs>
  <Slides>53</Slides>
  <Notes>6</Notes>
  <HiddenSlides>0</HiddenSlides>
  <MMClips>0</MMClips>
  <ScaleCrop>false</ScaleCrop>
  <HeadingPairs>
    <vt:vector size="8" baseType="variant">
      <vt:variant>
        <vt:lpstr>Fonts Used</vt:lpstr>
      </vt:variant>
      <vt:variant>
        <vt:i4>13</vt:i4>
      </vt:variant>
      <vt:variant>
        <vt:lpstr>Theme</vt:lpstr>
      </vt:variant>
      <vt:variant>
        <vt:i4>3</vt:i4>
      </vt:variant>
      <vt:variant>
        <vt:lpstr>Embedded OLE Servers</vt:lpstr>
      </vt:variant>
      <vt:variant>
        <vt:i4>1</vt:i4>
      </vt:variant>
      <vt:variant>
        <vt:lpstr>Slide Titles</vt:lpstr>
      </vt:variant>
      <vt:variant>
        <vt:i4>53</vt:i4>
      </vt:variant>
    </vt:vector>
  </HeadingPairs>
  <TitlesOfParts>
    <vt:vector size="70" baseType="lpstr">
      <vt:lpstr>Arial</vt:lpstr>
      <vt:lpstr>Calibri</vt:lpstr>
      <vt:lpstr>Century Gothic</vt:lpstr>
      <vt:lpstr>Garamond</vt:lpstr>
      <vt:lpstr>Gill Sans MT</vt:lpstr>
      <vt:lpstr>Symbol</vt:lpstr>
      <vt:lpstr>Tahoma</vt:lpstr>
      <vt:lpstr>Times New Roman</vt:lpstr>
      <vt:lpstr>Trebuchet MS</vt:lpstr>
      <vt:lpstr>Tw Cen MT</vt:lpstr>
      <vt:lpstr>Viner Hand ITC</vt:lpstr>
      <vt:lpstr>Wingdings</vt:lpstr>
      <vt:lpstr>Wingdings 2</vt:lpstr>
      <vt:lpstr>Office Theme</vt:lpstr>
      <vt:lpstr>Circuit</vt:lpstr>
      <vt:lpstr>Savon</vt:lpstr>
      <vt:lpstr>Equation</vt:lpstr>
      <vt:lpstr>PowerPoint Presentation</vt:lpstr>
      <vt:lpstr>ANALISIS KORELASI</vt:lpstr>
      <vt:lpstr>Analisis Korelasi</vt:lpstr>
      <vt:lpstr>PowerPoint Presentation</vt:lpstr>
      <vt:lpstr>Arah Korelasi</vt:lpstr>
      <vt:lpstr>Kapan suatu variabel dikatakan saling berkorelasi ?</vt:lpstr>
      <vt:lpstr>Pola Korelasi</vt:lpstr>
      <vt:lpstr>Macam-Macam Teknik Korelasi</vt:lpstr>
      <vt:lpstr>Sifat Penting Korelasi</vt:lpstr>
      <vt:lpstr>Korelasi dan Jenis Datanya</vt:lpstr>
      <vt:lpstr>Arah Hubungan Korelasi</vt:lpstr>
      <vt:lpstr>Jika korelasi antra variable X dan Varibale Y merupakan Korelasi Negatif Maksimal atau Korelasi Negatif Tertinggi atau Korelasi Negatf Sempurna, maka pencaran titik apabila dihubungkan satu sama yang lain akan membentuk satu buah garis luurs yang condong ke arah kiri.</vt:lpstr>
      <vt:lpstr>Jika korelasi antara variable X dan variable Y merupakan Korelasi Positif Yang Tinggi atau Kuat, maka pencaran titiknya sedikit menjauhi garis linear (lurus), yaitu titik tersebut terpencar atau berada di sekitar garis lurus tersebut dengan kecondongan ke arah kanan.</vt:lpstr>
      <vt:lpstr>Jika korelasi antara variable X dan variable Y merupakan Korelasi Negatif Yang Tinggi atau Kuat, maka pencaran titiknya sedikit menjauhi garis linear (lurus), yaitu titik tersebut terpencar atau berada di sekitar garis lurus tersebut dengan kecondongan ke arah kiri.</vt:lpstr>
      <vt:lpstr>Baik Korelasi Positif maupun Korelasi Negatif dikatakan sebagai Korelasi yang Cukup atau Sedang dan Korelasi Rendah atau Lemah, apabila pencaran titik semakin jauh tersebar/menjauhi garis linear.</vt:lpstr>
      <vt:lpstr>Teknik Korelasi Product Moment</vt:lpstr>
      <vt:lpstr>Kapan digunakan Korelasi Product Moment?</vt:lpstr>
      <vt:lpstr>PowerPoint Presentation</vt:lpstr>
      <vt:lpstr>Interpretasi Koefesien Korelasi Nilai r</vt:lpstr>
      <vt:lpstr>Cara Mencari Angka Indeks Korelasi Product Moment</vt:lpstr>
      <vt:lpstr>Contoh:</vt:lpstr>
      <vt:lpstr>Penyelesaian - lanjut</vt:lpstr>
      <vt:lpstr>Lanjutan</vt:lpstr>
      <vt:lpstr>Lanjutan</vt:lpstr>
      <vt:lpstr>Lanjutan</vt:lpstr>
      <vt:lpstr>PowerPoint Presentation</vt:lpstr>
      <vt:lpstr>Interpretasi dengan menggunakan Tabel Nilai r Product Moment</vt:lpstr>
      <vt:lpstr>Interpretasi - Lanjutan</vt:lpstr>
      <vt:lpstr>Soal 1</vt:lpstr>
      <vt:lpstr>Contoh Kasus:</vt:lpstr>
      <vt:lpstr>PowerPoint Presentation</vt:lpstr>
      <vt:lpstr>Koefisien Korelasi Ganda</vt:lpstr>
      <vt:lpstr>Pengantar</vt:lpstr>
      <vt:lpstr>Bentuk Korelasi Ganda dua variabel independen dengan satu variabel dependen</vt:lpstr>
      <vt:lpstr>Bentuk Korelasi Ganda tiga variabel independen  dengan satu variabel dependen</vt:lpstr>
      <vt:lpstr>PowerPoint Presentation</vt:lpstr>
      <vt:lpstr>Langkah-langkah menghitung Korelasi Ganda</vt:lpstr>
      <vt:lpstr>PowerPoint Presentation</vt:lpstr>
      <vt:lpstr>Langkah-langkah …continued </vt:lpstr>
      <vt:lpstr>Langkah-langkah…continued</vt:lpstr>
      <vt:lpstr>Contoh Judul Penelitian:   Korelasi Kepuasan Kerja dan Disiplin Kerja Terhadap Produktivitas Kerja Pustakawan UIN Ar-Raniry</vt:lpstr>
      <vt:lpstr>Data hasil penelitian</vt:lpstr>
      <vt:lpstr>Tabel penolong untuk menghitung korelasi variabel</vt:lpstr>
      <vt:lpstr>  4. Hitung nilai korelasi X1 terhadap Y          </vt:lpstr>
      <vt:lpstr>5. Hitung nilai korelasi X2 terhadap Y </vt:lpstr>
      <vt:lpstr>6. Hitung nilai korelasi X1 terhadap X2 </vt:lpstr>
      <vt:lpstr>             6. Cari korelasi ganda                     Dari hasil korelasi ganda di atas menunjukkan bahwa korelasi antara kepuasan kerja dan disiplin kerja secara silmultan terhadap produktivitas kinerja pustakawan UIN Ar-Raniry tergolong rendah.             </vt:lpstr>
      <vt:lpstr>PowerPoint Presentation</vt:lpstr>
      <vt:lpstr>PowerPoint Presentation</vt:lpstr>
      <vt:lpstr>PowerPoint Presentation</vt:lpstr>
      <vt:lpstr>Tugas 1 </vt:lpstr>
      <vt:lpstr>PowerPoint Presentation</vt:lpstr>
      <vt:lpstr>Tugas 2</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Korelasi</dc:title>
  <dc:creator>Khatib A. Latief</dc:creator>
  <cp:lastModifiedBy>Khatib A. Latief</cp:lastModifiedBy>
  <cp:revision>153</cp:revision>
  <dcterms:created xsi:type="dcterms:W3CDTF">2011-04-28T12:59:36Z</dcterms:created>
  <dcterms:modified xsi:type="dcterms:W3CDTF">2017-08-17T01:34:11Z</dcterms:modified>
</cp:coreProperties>
</file>