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  <p:sldMasterId id="2147483785" r:id="rId2"/>
  </p:sldMasterIdLst>
  <p:sldIdLst>
    <p:sldId id="257" r:id="rId3"/>
    <p:sldId id="258" r:id="rId4"/>
    <p:sldId id="259" r:id="rId5"/>
    <p:sldId id="260" r:id="rId6"/>
    <p:sldId id="267" r:id="rId7"/>
    <p:sldId id="269" r:id="rId8"/>
    <p:sldId id="261" r:id="rId9"/>
    <p:sldId id="262" r:id="rId10"/>
    <p:sldId id="270" r:id="rId11"/>
    <p:sldId id="263" r:id="rId12"/>
    <p:sldId id="264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4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2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6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8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2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9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6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7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21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2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5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3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2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1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1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6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1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F66981-8AC2-42B1-AE90-61032D4C9CF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1CE4B28-AD81-4D16-986F-6D15836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Library@ar-raniry.ac.i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y.ar-raniry.ac.id/id.eprint/5961" TargetMode="External"/><Relationship Id="rId2" Type="http://schemas.openxmlformats.org/officeDocument/2006/relationships/hyperlink" Target="http://repository.ar-raniry.ac.id/id/eprint/59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pository.ar-raniry.ac.id/id/eprint/596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trac.galegroup.com/itweb/kemenag03" TargetMode="External"/><Relationship Id="rId2" Type="http://schemas.openxmlformats.org/officeDocument/2006/relationships/hyperlink" Target="https://search.ebscohos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sitory.ar-raniry.ac.i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9563"/>
            <a:ext cx="9144000" cy="793523"/>
          </a:xfrm>
        </p:spPr>
        <p:txBody>
          <a:bodyPr>
            <a:normAutofit fontScale="90000"/>
          </a:bodyPr>
          <a:lstStyle/>
          <a:p>
            <a:r>
              <a:rPr lang="en-US" dirty="0"/>
              <a:t>UPT PERPUSTAKAAN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115" y="1904785"/>
            <a:ext cx="11088914" cy="4953215"/>
          </a:xfrm>
        </p:spPr>
        <p:txBody>
          <a:bodyPr>
            <a:noAutofit/>
          </a:bodyPr>
          <a:lstStyle/>
          <a:p>
            <a:pPr algn="just"/>
            <a:r>
              <a:rPr lang="en-US" sz="2700" dirty="0">
                <a:solidFill>
                  <a:srgbClr val="000000"/>
                </a:solidFill>
              </a:rPr>
              <a:t>UPT </a:t>
            </a:r>
            <a:r>
              <a:rPr lang="en-US" sz="2700" dirty="0" err="1">
                <a:solidFill>
                  <a:srgbClr val="000000"/>
                </a:solidFill>
              </a:rPr>
              <a:t>Perpustakaan</a:t>
            </a:r>
            <a:r>
              <a:rPr lang="en-US" sz="2700" dirty="0">
                <a:solidFill>
                  <a:srgbClr val="000000"/>
                </a:solidFill>
              </a:rPr>
              <a:t> UIN </a:t>
            </a:r>
            <a:r>
              <a:rPr lang="en-US" sz="2700" dirty="0" err="1">
                <a:solidFill>
                  <a:srgbClr val="000000"/>
                </a:solidFill>
              </a:rPr>
              <a:t>Ar-Raniry</a:t>
            </a:r>
            <a:r>
              <a:rPr lang="en-US" sz="2700" dirty="0">
                <a:solidFill>
                  <a:srgbClr val="000000"/>
                </a:solidFill>
              </a:rPr>
              <a:t> Banda Aceh </a:t>
            </a:r>
            <a:r>
              <a:rPr lang="en-US" sz="2700" dirty="0" err="1">
                <a:solidFill>
                  <a:srgbClr val="000000"/>
                </a:solidFill>
              </a:rPr>
              <a:t>merupakan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bagian</a:t>
            </a:r>
            <a:r>
              <a:rPr lang="en-US" sz="2700" dirty="0">
                <a:solidFill>
                  <a:srgbClr val="000000"/>
                </a:solidFill>
              </a:rPr>
              <a:t> integral </a:t>
            </a:r>
            <a:r>
              <a:rPr lang="en-US" sz="2700" dirty="0" err="1">
                <a:solidFill>
                  <a:srgbClr val="000000"/>
                </a:solidFill>
              </a:rPr>
              <a:t>Tridharma</a:t>
            </a:r>
            <a:r>
              <a:rPr lang="en-US" sz="2700" dirty="0">
                <a:solidFill>
                  <a:srgbClr val="000000"/>
                </a:solidFill>
              </a:rPr>
              <a:t> PT yang </a:t>
            </a:r>
            <a:r>
              <a:rPr lang="en-US" sz="2700" dirty="0" err="1">
                <a:solidFill>
                  <a:srgbClr val="000000"/>
                </a:solidFill>
              </a:rPr>
              <a:t>menyediakan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mendiseminasi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informasi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ilmiah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kepada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komunitas</a:t>
            </a:r>
            <a:r>
              <a:rPr lang="en-US" sz="2700" dirty="0">
                <a:solidFill>
                  <a:srgbClr val="000000"/>
                </a:solidFill>
              </a:rPr>
              <a:t> UIN </a:t>
            </a:r>
            <a:r>
              <a:rPr lang="en-US" sz="2700" dirty="0" err="1">
                <a:solidFill>
                  <a:srgbClr val="000000"/>
                </a:solidFill>
              </a:rPr>
              <a:t>Ar-Raniry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selama</a:t>
            </a:r>
            <a:r>
              <a:rPr lang="en-US" sz="2700" dirty="0">
                <a:solidFill>
                  <a:srgbClr val="000000"/>
                </a:solidFill>
              </a:rPr>
              <a:t> 7 jam per </a:t>
            </a:r>
            <a:r>
              <a:rPr lang="en-US" sz="2700" dirty="0" err="1">
                <a:solidFill>
                  <a:srgbClr val="000000"/>
                </a:solidFill>
              </a:rPr>
              <a:t>hari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3 jam di </a:t>
            </a:r>
            <a:r>
              <a:rPr lang="en-US" sz="2700" dirty="0" err="1">
                <a:solidFill>
                  <a:srgbClr val="000000"/>
                </a:solidFill>
              </a:rPr>
              <a:t>malam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hari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serta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layanan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Sabtu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Minggu</a:t>
            </a:r>
            <a:r>
              <a:rPr lang="en-US" sz="2700" dirty="0">
                <a:solidFill>
                  <a:srgbClr val="000000"/>
                </a:solidFill>
              </a:rPr>
              <a:t>. </a:t>
            </a:r>
            <a:r>
              <a:rPr lang="en-US" sz="2700" dirty="0" err="1">
                <a:solidFill>
                  <a:srgbClr val="000000"/>
                </a:solidFill>
              </a:rPr>
              <a:t>Perpustakaan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menyediakan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berbagai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koleksi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dalam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bentuk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buku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cetak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digital, </a:t>
            </a:r>
            <a:r>
              <a:rPr lang="en-US" sz="2700" dirty="0" err="1">
                <a:solidFill>
                  <a:srgbClr val="000000"/>
                </a:solidFill>
              </a:rPr>
              <a:t>jurnal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ilmiah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cetak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e-</a:t>
            </a:r>
            <a:r>
              <a:rPr lang="en-US" sz="2700" dirty="0" err="1">
                <a:solidFill>
                  <a:srgbClr val="000000"/>
                </a:solidFill>
              </a:rPr>
              <a:t>jurnal</a:t>
            </a:r>
            <a:r>
              <a:rPr lang="en-US" sz="2700" dirty="0">
                <a:solidFill>
                  <a:srgbClr val="000000"/>
                </a:solidFill>
              </a:rPr>
              <a:t>, audiovisual, </a:t>
            </a:r>
            <a:r>
              <a:rPr lang="en-US" sz="2700" dirty="0" err="1">
                <a:solidFill>
                  <a:srgbClr val="000000"/>
                </a:solidFill>
              </a:rPr>
              <a:t>karya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ilmiah</a:t>
            </a:r>
            <a:r>
              <a:rPr lang="en-US" sz="2700" dirty="0">
                <a:solidFill>
                  <a:srgbClr val="000000"/>
                </a:solidFill>
              </a:rPr>
              <a:t> online,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konsultasi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ilmiah</a:t>
            </a:r>
            <a:r>
              <a:rPr lang="en-US" sz="2700" dirty="0">
                <a:solidFill>
                  <a:srgbClr val="000000"/>
                </a:solidFill>
              </a:rPr>
              <a:t>. </a:t>
            </a:r>
            <a:r>
              <a:rPr lang="en-US" sz="2700" dirty="0" err="1">
                <a:solidFill>
                  <a:srgbClr val="000000"/>
                </a:solidFill>
              </a:rPr>
              <a:t>Saat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ini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memiliki</a:t>
            </a:r>
            <a:r>
              <a:rPr lang="en-US" sz="2700" dirty="0">
                <a:solidFill>
                  <a:srgbClr val="000000"/>
                </a:solidFill>
              </a:rPr>
              <a:t> 36.000 </a:t>
            </a:r>
            <a:r>
              <a:rPr lang="en-US" sz="2700" dirty="0" err="1">
                <a:solidFill>
                  <a:srgbClr val="000000"/>
                </a:solidFill>
              </a:rPr>
              <a:t>judul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buku</a:t>
            </a:r>
            <a:r>
              <a:rPr lang="en-US" sz="2700" dirty="0">
                <a:solidFill>
                  <a:srgbClr val="000000"/>
                </a:solidFill>
              </a:rPr>
              <a:t>/84000 </a:t>
            </a:r>
            <a:r>
              <a:rPr lang="en-US" sz="2700" dirty="0" err="1">
                <a:solidFill>
                  <a:srgbClr val="000000"/>
                </a:solidFill>
              </a:rPr>
              <a:t>examplar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lebih</a:t>
            </a:r>
            <a:r>
              <a:rPr lang="en-US" sz="2700" dirty="0">
                <a:solidFill>
                  <a:srgbClr val="000000"/>
                </a:solidFill>
              </a:rPr>
              <a:t> 3.000 </a:t>
            </a:r>
            <a:r>
              <a:rPr lang="en-US" sz="2700" dirty="0" err="1">
                <a:solidFill>
                  <a:srgbClr val="000000"/>
                </a:solidFill>
              </a:rPr>
              <a:t>koleksi</a:t>
            </a:r>
            <a:r>
              <a:rPr lang="en-US" sz="2700" dirty="0">
                <a:solidFill>
                  <a:srgbClr val="000000"/>
                </a:solidFill>
              </a:rPr>
              <a:t> digital </a:t>
            </a:r>
            <a:r>
              <a:rPr lang="en-US" sz="2700" dirty="0" err="1">
                <a:solidFill>
                  <a:srgbClr val="000000"/>
                </a:solidFill>
              </a:rPr>
              <a:t>dikelola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oleh</a:t>
            </a:r>
            <a:r>
              <a:rPr lang="en-US" sz="2700" dirty="0">
                <a:solidFill>
                  <a:srgbClr val="000000"/>
                </a:solidFill>
              </a:rPr>
              <a:t> 8 </a:t>
            </a:r>
            <a:r>
              <a:rPr lang="en-US" sz="2700" dirty="0" err="1">
                <a:solidFill>
                  <a:srgbClr val="000000"/>
                </a:solidFill>
              </a:rPr>
              <a:t>pustakawan</a:t>
            </a:r>
            <a:r>
              <a:rPr lang="en-US" sz="2700" dirty="0">
                <a:solidFill>
                  <a:srgbClr val="000000"/>
                </a:solidFill>
              </a:rPr>
              <a:t>, 2 </a:t>
            </a:r>
            <a:r>
              <a:rPr lang="en-US" sz="2700" dirty="0" err="1">
                <a:solidFill>
                  <a:srgbClr val="000000"/>
                </a:solidFill>
              </a:rPr>
              <a:t>tenaga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kontrak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4 </a:t>
            </a:r>
            <a:r>
              <a:rPr lang="en-US" sz="2700" dirty="0" err="1">
                <a:solidFill>
                  <a:srgbClr val="000000"/>
                </a:solidFill>
              </a:rPr>
              <a:t>tenaga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administrasi</a:t>
            </a:r>
            <a:r>
              <a:rPr lang="en-US" sz="2700" dirty="0">
                <a:solidFill>
                  <a:srgbClr val="000000"/>
                </a:solidFill>
              </a:rPr>
              <a:t>. </a:t>
            </a:r>
            <a:r>
              <a:rPr lang="en-US" sz="2700" dirty="0" err="1">
                <a:solidFill>
                  <a:srgbClr val="000000"/>
                </a:solidFill>
              </a:rPr>
              <a:t>Perpustakaan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memberikan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jasa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layanan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sirkulasi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referensi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penelusuran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foto</a:t>
            </a:r>
            <a:r>
              <a:rPr lang="en-US" sz="2700" dirty="0">
                <a:solidFill>
                  <a:srgbClr val="000000"/>
                </a:solidFill>
              </a:rPr>
              <a:t> copy, </a:t>
            </a:r>
            <a:r>
              <a:rPr lang="en-US" sz="2700" dirty="0" err="1">
                <a:solidFill>
                  <a:srgbClr val="000000"/>
                </a:solidFill>
              </a:rPr>
              <a:t>konsultasi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bimbingan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internet gratis. </a:t>
            </a:r>
            <a:r>
              <a:rPr lang="en-US" sz="2700" dirty="0" err="1">
                <a:solidFill>
                  <a:srgbClr val="000000"/>
                </a:solidFill>
              </a:rPr>
              <a:t>Saat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ini</a:t>
            </a:r>
            <a:r>
              <a:rPr lang="en-US" sz="2700" dirty="0">
                <a:solidFill>
                  <a:srgbClr val="000000"/>
                </a:solidFill>
              </a:rPr>
              <a:t> UPT </a:t>
            </a:r>
            <a:r>
              <a:rPr lang="en-US" sz="2700" dirty="0" err="1">
                <a:solidFill>
                  <a:srgbClr val="000000"/>
                </a:solidFill>
              </a:rPr>
              <a:t>Perpustakaan</a:t>
            </a:r>
            <a:r>
              <a:rPr lang="en-US" sz="2700" dirty="0">
                <a:solidFill>
                  <a:srgbClr val="000000"/>
                </a:solidFill>
              </a:rPr>
              <a:t> di </a:t>
            </a:r>
            <a:r>
              <a:rPr lang="en-US" sz="2700" dirty="0" err="1">
                <a:solidFill>
                  <a:srgbClr val="000000"/>
                </a:solidFill>
              </a:rPr>
              <a:t>pimpin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oleh</a:t>
            </a:r>
            <a:r>
              <a:rPr lang="en-US" sz="2700" dirty="0">
                <a:solidFill>
                  <a:srgbClr val="000000"/>
                </a:solidFill>
              </a:rPr>
              <a:t> Drs. Khatib A. Latief, MLIS yang </a:t>
            </a:r>
            <a:r>
              <a:rPr lang="en-US" sz="2700" dirty="0" err="1">
                <a:solidFill>
                  <a:srgbClr val="000000"/>
                </a:solidFill>
              </a:rPr>
              <a:t>diangkat</a:t>
            </a:r>
            <a:r>
              <a:rPr lang="en-US" sz="2700" dirty="0">
                <a:solidFill>
                  <a:srgbClr val="000000"/>
                </a:solidFill>
              </a:rPr>
              <a:t> 16 </a:t>
            </a:r>
            <a:r>
              <a:rPr lang="en-US" sz="2700" dirty="0" err="1">
                <a:solidFill>
                  <a:srgbClr val="000000"/>
                </a:solidFill>
              </a:rPr>
              <a:t>Maret</a:t>
            </a:r>
            <a:r>
              <a:rPr lang="en-US" sz="2700" dirty="0">
                <a:solidFill>
                  <a:srgbClr val="000000"/>
                </a:solidFill>
              </a:rPr>
              <a:t> 2016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dikukuhkan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kembali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pada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Agustus</a:t>
            </a:r>
            <a:r>
              <a:rPr lang="en-US" sz="2700" dirty="0">
                <a:solidFill>
                  <a:srgbClr val="000000"/>
                </a:solidFill>
              </a:rPr>
              <a:t> 2018 </a:t>
            </a:r>
            <a:r>
              <a:rPr lang="en-US" sz="2700" dirty="0" err="1">
                <a:solidFill>
                  <a:srgbClr val="000000"/>
                </a:solidFill>
              </a:rPr>
              <a:t>untuk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periode</a:t>
            </a:r>
            <a:r>
              <a:rPr lang="en-US" sz="2700" dirty="0">
                <a:solidFill>
                  <a:srgbClr val="000000"/>
                </a:solidFill>
              </a:rPr>
              <a:t> 2018-2022.</a:t>
            </a:r>
            <a:endParaRPr lang="en-US" sz="2700" b="1" dirty="0">
              <a:solidFill>
                <a:srgbClr val="000000"/>
              </a:solidFill>
            </a:endParaRPr>
          </a:p>
          <a:p>
            <a:pPr algn="just"/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624115" y="1273843"/>
            <a:ext cx="29899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/>
              <a:t>Pengantar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6559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585" y="841824"/>
            <a:ext cx="8911687" cy="696690"/>
          </a:xfrm>
        </p:spPr>
        <p:txBody>
          <a:bodyPr/>
          <a:lstStyle/>
          <a:p>
            <a:r>
              <a:rPr lang="en-US" dirty="0"/>
              <a:t>Lama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Peminjaman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244289"/>
              </p:ext>
            </p:extLst>
          </p:nvPr>
        </p:nvGraphicFramePr>
        <p:xfrm>
          <a:off x="2458585" y="2148114"/>
          <a:ext cx="781752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234">
                  <a:extLst>
                    <a:ext uri="{9D8B030D-6E8A-4147-A177-3AD203B41FA5}">
                      <a16:colId xmlns:a16="http://schemas.microsoft.com/office/drawing/2014/main" val="1366525677"/>
                    </a:ext>
                  </a:extLst>
                </a:gridCol>
                <a:gridCol w="2357210">
                  <a:extLst>
                    <a:ext uri="{9D8B030D-6E8A-4147-A177-3AD203B41FA5}">
                      <a16:colId xmlns:a16="http://schemas.microsoft.com/office/drawing/2014/main" val="2925324885"/>
                    </a:ext>
                  </a:extLst>
                </a:gridCol>
                <a:gridCol w="2627085">
                  <a:extLst>
                    <a:ext uri="{9D8B030D-6E8A-4147-A177-3AD203B41FA5}">
                      <a16:colId xmlns:a16="http://schemas.microsoft.com/office/drawing/2014/main" val="480806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Status </a:t>
                      </a:r>
                      <a:r>
                        <a:rPr lang="en-US" sz="2200" dirty="0" err="1"/>
                        <a:t>Anggota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/>
                        <a:t>Jumlah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Pinjaman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Lama </a:t>
                      </a:r>
                      <a:r>
                        <a:rPr lang="en-US" sz="2200" dirty="0" err="1"/>
                        <a:t>Peminjaman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70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/>
                        <a:t>Mahasiswa</a:t>
                      </a:r>
                      <a:r>
                        <a:rPr lang="en-US" sz="2200" dirty="0"/>
                        <a:t> 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 </a:t>
                      </a:r>
                      <a:r>
                        <a:rPr lang="en-US" sz="2200" dirty="0" err="1"/>
                        <a:t>buku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 </a:t>
                      </a:r>
                      <a:r>
                        <a:rPr lang="en-US" sz="2200" dirty="0" err="1"/>
                        <a:t>Minggu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428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/>
                        <a:t>Pascasarjana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5 </a:t>
                      </a:r>
                      <a:r>
                        <a:rPr lang="en-US" sz="2200" dirty="0" err="1"/>
                        <a:t>buku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 </a:t>
                      </a:r>
                      <a:r>
                        <a:rPr lang="en-US" sz="2200" dirty="0" err="1"/>
                        <a:t>Minggu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47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/>
                        <a:t>Dosen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5 </a:t>
                      </a:r>
                      <a:r>
                        <a:rPr lang="en-US" sz="2200" dirty="0" err="1"/>
                        <a:t>buku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 </a:t>
                      </a:r>
                      <a:r>
                        <a:rPr lang="en-US" sz="2200" dirty="0" err="1"/>
                        <a:t>Minggu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6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/>
                        <a:t>Staf</a:t>
                      </a:r>
                      <a:r>
                        <a:rPr lang="en-US" sz="2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5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baseline="0" dirty="0" err="1"/>
                        <a:t>buku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 </a:t>
                      </a:r>
                      <a:r>
                        <a:rPr lang="en-US" sz="2200" dirty="0" err="1"/>
                        <a:t>Minggu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96268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77143" y="5005979"/>
            <a:ext cx="956491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layanan</a:t>
            </a:r>
            <a:r>
              <a:rPr lang="en-US" sz="2200" dirty="0"/>
              <a:t> </a:t>
            </a:r>
            <a:r>
              <a:rPr lang="en-US" sz="2200" dirty="0" err="1"/>
              <a:t>Perpustakaan</a:t>
            </a:r>
            <a:r>
              <a:rPr lang="en-US" sz="2200" dirty="0"/>
              <a:t> UIN </a:t>
            </a:r>
            <a:r>
              <a:rPr lang="en-US" sz="2200" dirty="0" err="1"/>
              <a:t>Ar-Raniry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“</a:t>
            </a:r>
            <a:r>
              <a:rPr lang="en-US" sz="2200" dirty="0" err="1"/>
              <a:t>layanan</a:t>
            </a:r>
            <a:r>
              <a:rPr lang="en-US" sz="2200" dirty="0"/>
              <a:t> </a:t>
            </a:r>
            <a:r>
              <a:rPr lang="en-US" sz="2200" dirty="0" err="1"/>
              <a:t>terbuka</a:t>
            </a:r>
            <a:r>
              <a:rPr lang="en-US" sz="2200" dirty="0"/>
              <a:t>” (Open Access). </a:t>
            </a:r>
            <a:r>
              <a:rPr lang="en-US" sz="2200" dirty="0" err="1"/>
              <a:t>Artinya</a:t>
            </a:r>
            <a:r>
              <a:rPr lang="en-US" sz="2200" dirty="0"/>
              <a:t> </a:t>
            </a:r>
            <a:r>
              <a:rPr lang="en-US" sz="2200" dirty="0" err="1"/>
              <a:t>pemustaka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memilih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mengambil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 </a:t>
            </a:r>
            <a:r>
              <a:rPr lang="en-US" sz="2200" dirty="0" err="1"/>
              <a:t>koleksi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keinginan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50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262" y="595081"/>
            <a:ext cx="4451195" cy="696690"/>
          </a:xfrm>
        </p:spPr>
        <p:txBody>
          <a:bodyPr/>
          <a:lstStyle/>
          <a:p>
            <a:r>
              <a:rPr lang="en-US" dirty="0"/>
              <a:t>Jam </a:t>
            </a:r>
            <a:r>
              <a:rPr lang="en-US" dirty="0" err="1"/>
              <a:t>Pelayanan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28400"/>
              </p:ext>
            </p:extLst>
          </p:nvPr>
        </p:nvGraphicFramePr>
        <p:xfrm>
          <a:off x="1625599" y="2133600"/>
          <a:ext cx="6371771" cy="330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34558">
                  <a:extLst>
                    <a:ext uri="{9D8B030D-6E8A-4147-A177-3AD203B41FA5}">
                      <a16:colId xmlns:a16="http://schemas.microsoft.com/office/drawing/2014/main" val="2172612085"/>
                    </a:ext>
                  </a:extLst>
                </a:gridCol>
                <a:gridCol w="2537213">
                  <a:extLst>
                    <a:ext uri="{9D8B030D-6E8A-4147-A177-3AD203B41FA5}">
                      <a16:colId xmlns:a16="http://schemas.microsoft.com/office/drawing/2014/main" val="1858916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Hari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Jam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890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dirty="0" err="1"/>
                        <a:t>Senin</a:t>
                      </a:r>
                      <a:r>
                        <a:rPr lang="en-US" sz="2500" dirty="0"/>
                        <a:t> - </a:t>
                      </a:r>
                      <a:r>
                        <a:rPr lang="en-US" sz="2500" dirty="0" err="1"/>
                        <a:t>Kamis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08.00 – 12.00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0008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14.00 – 16.30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20694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dirty="0" err="1"/>
                        <a:t>Jumat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08.00-11.30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1447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14.00 – 16.30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5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/>
                        <a:t>Sabtu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dan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Minggu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08.00 – 17.00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01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Malam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20.00 – 22.00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43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65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107" y="596401"/>
            <a:ext cx="8911687" cy="1280890"/>
          </a:xfrm>
        </p:spPr>
        <p:txBody>
          <a:bodyPr/>
          <a:lstStyle/>
          <a:p>
            <a:r>
              <a:rPr lang="en-US" dirty="0" err="1"/>
              <a:t>Staf</a:t>
            </a:r>
            <a:r>
              <a:rPr lang="en-US" dirty="0"/>
              <a:t> UPT </a:t>
            </a:r>
            <a:r>
              <a:rPr lang="en-US" dirty="0" err="1"/>
              <a:t>Perpustakaan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73674"/>
              </p:ext>
            </p:extLst>
          </p:nvPr>
        </p:nvGraphicFramePr>
        <p:xfrm>
          <a:off x="1824180" y="691957"/>
          <a:ext cx="9126848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23">
                  <a:extLst>
                    <a:ext uri="{9D8B030D-6E8A-4147-A177-3AD203B41FA5}">
                      <a16:colId xmlns:a16="http://schemas.microsoft.com/office/drawing/2014/main" val="3304886195"/>
                    </a:ext>
                  </a:extLst>
                </a:gridCol>
                <a:gridCol w="4151605">
                  <a:extLst>
                    <a:ext uri="{9D8B030D-6E8A-4147-A177-3AD203B41FA5}">
                      <a16:colId xmlns:a16="http://schemas.microsoft.com/office/drawing/2014/main" val="2830840605"/>
                    </a:ext>
                  </a:extLst>
                </a:gridCol>
                <a:gridCol w="733408">
                  <a:extLst>
                    <a:ext uri="{9D8B030D-6E8A-4147-A177-3AD203B41FA5}">
                      <a16:colId xmlns:a16="http://schemas.microsoft.com/office/drawing/2014/main" val="3387397382"/>
                    </a:ext>
                  </a:extLst>
                </a:gridCol>
                <a:gridCol w="3572212">
                  <a:extLst>
                    <a:ext uri="{9D8B030D-6E8A-4147-A177-3AD203B41FA5}">
                      <a16:colId xmlns:a16="http://schemas.microsoft.com/office/drawing/2014/main" val="3652284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Pegawai</a:t>
                      </a:r>
                      <a:r>
                        <a:rPr lang="en-US" sz="2200" dirty="0"/>
                        <a:t> PNS </a:t>
                      </a:r>
                      <a:r>
                        <a:rPr lang="en-US" sz="2200" dirty="0" err="1"/>
                        <a:t>dan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Pustakawan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Stak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Kontrak</a:t>
                      </a:r>
                      <a:endParaRPr lang="en-US" sz="2200" dirty="0"/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5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</a:rPr>
                        <a:t>Drs. Khatib A. Latief, MLIS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Alrizki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Istigfar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Ekatama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Hidayat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28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Dra. </a:t>
                      </a:r>
                      <a:r>
                        <a:rPr lang="en-US" sz="2000" u="none" strike="noStrike" dirty="0" err="1">
                          <a:effectLst/>
                        </a:rPr>
                        <a:t>Qudisisara</a:t>
                      </a:r>
                      <a:r>
                        <a:rPr lang="en-US" sz="2000" u="none" strike="noStrike" dirty="0">
                          <a:effectLst/>
                        </a:rPr>
                        <a:t>, S.IPI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Verawati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65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Nurhabibah</a:t>
                      </a:r>
                      <a:r>
                        <a:rPr lang="en-US" sz="2000" u="none" strike="noStrike" dirty="0">
                          <a:effectLst/>
                        </a:rPr>
                        <a:t>, S.IPI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81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Maryana</a:t>
                      </a:r>
                      <a:r>
                        <a:rPr lang="en-US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 err="1">
                          <a:effectLst/>
                        </a:rPr>
                        <a:t>S.Ag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263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Muslina</a:t>
                      </a:r>
                      <a:r>
                        <a:rPr lang="en-US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 err="1">
                          <a:effectLst/>
                        </a:rPr>
                        <a:t>S.Ag</a:t>
                      </a:r>
                      <a:r>
                        <a:rPr lang="en-US" sz="2000" u="none" strike="noStrike" dirty="0">
                          <a:effectLst/>
                        </a:rPr>
                        <a:t>, S.IP, </a:t>
                      </a:r>
                      <a:r>
                        <a:rPr lang="en-US" sz="2000" u="none" strike="noStrike" dirty="0" err="1">
                          <a:effectLst/>
                        </a:rPr>
                        <a:t>M.Ag</a:t>
                      </a:r>
                      <a:r>
                        <a:rPr lang="en-US" sz="2000" u="none" strike="noStrike" dirty="0">
                          <a:effectLst/>
                        </a:rPr>
                        <a:t>, MLIS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65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Yusrawati</a:t>
                      </a:r>
                      <a:r>
                        <a:rPr lang="en-US" sz="2000" u="none" strike="noStrike" dirty="0">
                          <a:effectLst/>
                        </a:rPr>
                        <a:t>, S. </a:t>
                      </a:r>
                      <a:r>
                        <a:rPr lang="en-US" sz="2000" u="none" strike="noStrike" dirty="0" err="1">
                          <a:effectLst/>
                        </a:rPr>
                        <a:t>Pd.I.,S.IPI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89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Dra. </a:t>
                      </a:r>
                      <a:r>
                        <a:rPr lang="en-US" sz="2000" u="none" strike="noStrike" dirty="0" err="1">
                          <a:effectLst/>
                        </a:rPr>
                        <a:t>Zulaikha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75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Marlini</a:t>
                      </a:r>
                      <a:r>
                        <a:rPr lang="en-US" sz="2000" u="none" strike="noStrike" dirty="0">
                          <a:effectLst/>
                        </a:rPr>
                        <a:t>. </a:t>
                      </a:r>
                      <a:r>
                        <a:rPr lang="en-US" sz="2000" u="none" strike="noStrike" dirty="0" err="1">
                          <a:effectLst/>
                        </a:rPr>
                        <a:t>S.Kom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59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Munawar</a:t>
                      </a:r>
                      <a:r>
                        <a:rPr lang="en-US" sz="2000" u="none" strike="noStrike" dirty="0">
                          <a:effectLst/>
                        </a:rPr>
                        <a:t>, S.AG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5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`0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Nurasiah</a:t>
                      </a:r>
                      <a:r>
                        <a:rPr lang="en-US" sz="2000" u="none" strike="noStrike" dirty="0">
                          <a:effectLst/>
                        </a:rPr>
                        <a:t>, S.IP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4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Rosmanidar</a:t>
                      </a:r>
                      <a:r>
                        <a:rPr lang="en-US" sz="2000" u="none" strike="noStrike" dirty="0">
                          <a:effectLst/>
                        </a:rPr>
                        <a:t>, 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77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Syairadhi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1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Drs.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Hasanuddin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1" marR="9221" marT="9221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7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84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Kontak</a:t>
            </a:r>
            <a:r>
              <a:rPr lang="en-US" dirty="0"/>
              <a:t>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dirty="0">
                <a:latin typeface="ZDingbats" panose="05000600020000020004" pitchFamily="2" charset="0"/>
                <a:hlinkClick r:id="rId2"/>
              </a:rPr>
              <a:t>)</a:t>
            </a:r>
            <a:r>
              <a:rPr lang="en-US" sz="3500" dirty="0">
                <a:hlinkClick r:id="rId2"/>
              </a:rPr>
              <a:t>Library@ar-raniry.ac.id</a:t>
            </a:r>
            <a:endParaRPr lang="en-US" sz="35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AutoShape 4" descr="Hasil gambar untuk twitter logo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54" y="2142067"/>
            <a:ext cx="600075" cy="485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029" y="2128420"/>
            <a:ext cx="2920541" cy="5130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401" y="4469286"/>
            <a:ext cx="523875" cy="885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8390" y="4681136"/>
            <a:ext cx="2503542" cy="46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0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3067"/>
            <a:ext cx="1484086" cy="665389"/>
          </a:xfrm>
        </p:spPr>
        <p:txBody>
          <a:bodyPr>
            <a:normAutofit/>
          </a:bodyPr>
          <a:lstStyle/>
          <a:p>
            <a:r>
              <a:rPr lang="en-US" b="1" dirty="0" err="1"/>
              <a:t>Visi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7085"/>
            <a:ext cx="10515600" cy="1901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err="1"/>
              <a:t>Menjadi</a:t>
            </a:r>
            <a:r>
              <a:rPr lang="en-US" sz="3800" dirty="0"/>
              <a:t> </a:t>
            </a:r>
            <a:r>
              <a:rPr lang="en-US" sz="3800" dirty="0" err="1"/>
              <a:t>pusat</a:t>
            </a:r>
            <a:r>
              <a:rPr lang="en-US" sz="3800" dirty="0"/>
              <a:t> </a:t>
            </a:r>
            <a:r>
              <a:rPr lang="en-US" sz="3800" dirty="0" err="1"/>
              <a:t>komunikasi</a:t>
            </a:r>
            <a:r>
              <a:rPr lang="en-US" sz="3800" dirty="0"/>
              <a:t> </a:t>
            </a:r>
            <a:r>
              <a:rPr lang="en-US" sz="3800" dirty="0" err="1"/>
              <a:t>ilmiah</a:t>
            </a:r>
            <a:r>
              <a:rPr lang="en-US" sz="3800" dirty="0"/>
              <a:t> yang </a:t>
            </a:r>
            <a:r>
              <a:rPr lang="en-US" sz="3800" dirty="0" err="1"/>
              <a:t>unggul</a:t>
            </a:r>
            <a:r>
              <a:rPr lang="en-US" sz="3800" dirty="0"/>
              <a:t>, </a:t>
            </a:r>
            <a:r>
              <a:rPr lang="en-US" sz="3800" dirty="0" err="1"/>
              <a:t>relevan</a:t>
            </a:r>
            <a:r>
              <a:rPr lang="en-US" sz="3800" dirty="0"/>
              <a:t>,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inovatif</a:t>
            </a:r>
            <a:r>
              <a:rPr lang="en-US" sz="3800" dirty="0"/>
              <a:t> </a:t>
            </a:r>
            <a:r>
              <a:rPr lang="en-US" sz="3800" dirty="0" err="1"/>
              <a:t>pada</a:t>
            </a:r>
            <a:r>
              <a:rPr lang="en-US" sz="3800" dirty="0"/>
              <a:t> </a:t>
            </a:r>
            <a:r>
              <a:rPr lang="en-US" sz="3800" dirty="0" err="1"/>
              <a:t>tahun</a:t>
            </a:r>
            <a:r>
              <a:rPr lang="en-US" sz="3800" dirty="0"/>
              <a:t> 2019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9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8629" y="1182485"/>
            <a:ext cx="106099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misi</a:t>
            </a:r>
            <a:r>
              <a:rPr lang="en-US" sz="2400" dirty="0"/>
              <a:t> UIN </a:t>
            </a:r>
            <a:r>
              <a:rPr lang="en-US" sz="2400" dirty="0" err="1"/>
              <a:t>Ar-Raniry</a:t>
            </a:r>
            <a:r>
              <a:rPr lang="en-US" sz="2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/>
              <a:t>Merencanakan</a:t>
            </a:r>
            <a:r>
              <a:rPr lang="en-US" sz="2400" dirty="0"/>
              <a:t>, </a:t>
            </a:r>
            <a:r>
              <a:rPr lang="en-US" sz="2400" dirty="0" err="1"/>
              <a:t>menyediakan</a:t>
            </a:r>
            <a:r>
              <a:rPr lang="en-US" sz="2400" dirty="0"/>
              <a:t>,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i="1" dirty="0"/>
              <a:t>qualified</a:t>
            </a:r>
            <a:r>
              <a:rPr lang="en-US" sz="2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/>
              <a:t>Berupaya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proses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, </a:t>
            </a:r>
            <a:r>
              <a:rPr lang="en-US" sz="2400" dirty="0" err="1"/>
              <a:t>seleksi</a:t>
            </a:r>
            <a:r>
              <a:rPr lang="en-US" sz="2400" dirty="0"/>
              <a:t>, </a:t>
            </a:r>
            <a:r>
              <a:rPr lang="en-US" sz="2400" dirty="0" err="1"/>
              <a:t>mengumpulkan</a:t>
            </a:r>
            <a:r>
              <a:rPr lang="en-US" sz="2400" dirty="0"/>
              <a:t>, </a:t>
            </a:r>
            <a:r>
              <a:rPr lang="en-US" sz="2400" dirty="0" err="1"/>
              <a:t>mengadakan</a:t>
            </a:r>
            <a:r>
              <a:rPr lang="en-US" sz="2400" dirty="0"/>
              <a:t> </a:t>
            </a:r>
            <a:r>
              <a:rPr lang="en-US" sz="2400" dirty="0" err="1"/>
              <a:t>koleksi</a:t>
            </a:r>
            <a:r>
              <a:rPr lang="en-US" sz="2400" dirty="0"/>
              <a:t> </a:t>
            </a:r>
            <a:r>
              <a:rPr lang="en-US" sz="2400" dirty="0" err="1"/>
              <a:t>pustaka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, </a:t>
            </a:r>
            <a:r>
              <a:rPr lang="en-US" sz="2400" dirty="0" err="1"/>
              <a:t>kerelevansian</a:t>
            </a:r>
            <a:r>
              <a:rPr lang="en-US" sz="2400" dirty="0"/>
              <a:t>, </a:t>
            </a:r>
            <a:r>
              <a:rPr lang="en-US" sz="2400" dirty="0" err="1"/>
              <a:t>kemutakhiran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kelestariian</a:t>
            </a:r>
            <a:r>
              <a:rPr lang="en-US" sz="2400" dirty="0"/>
              <a:t> </a:t>
            </a:r>
            <a:r>
              <a:rPr lang="en-US" sz="2400" dirty="0" err="1"/>
              <a:t>koleksi</a:t>
            </a:r>
            <a:r>
              <a:rPr lang="en-US" sz="2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/>
              <a:t>Menyiapkan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penelusuran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efesien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(</a:t>
            </a:r>
            <a:r>
              <a:rPr lang="en-US" sz="2400" dirty="0" err="1"/>
              <a:t>opac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internet).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/>
              <a:t>Membangun</a:t>
            </a:r>
            <a:r>
              <a:rPr lang="en-US" sz="2400" dirty="0"/>
              <a:t> resources sharing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perpustakaan</a:t>
            </a:r>
            <a:r>
              <a:rPr lang="en-US" sz="2400" dirty="0"/>
              <a:t> 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, Regional, </a:t>
            </a:r>
            <a:r>
              <a:rPr lang="en-US" sz="2400" dirty="0" err="1"/>
              <a:t>nasional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international.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6342" y="391886"/>
            <a:ext cx="24819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/>
              <a:t>Misi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94670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743" y="323562"/>
            <a:ext cx="3182257" cy="462189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Fasilitas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64" y="957943"/>
            <a:ext cx="9940636" cy="5219020"/>
          </a:xfrm>
        </p:spPr>
        <p:txBody>
          <a:bodyPr>
            <a:noAutofit/>
          </a:bodyPr>
          <a:lstStyle/>
          <a:p>
            <a:pPr marL="465138" indent="-465138">
              <a:buFont typeface="+mj-lt"/>
              <a:buAutoNum type="arabicPeriod"/>
              <a:tabLst>
                <a:tab pos="465138" algn="l"/>
              </a:tabLst>
            </a:pPr>
            <a:r>
              <a:rPr lang="en-US" sz="2200" dirty="0" err="1"/>
              <a:t>Buku</a:t>
            </a:r>
            <a:r>
              <a:rPr lang="en-US" sz="2200" dirty="0"/>
              <a:t> </a:t>
            </a:r>
            <a:r>
              <a:rPr lang="en-US" sz="2200" dirty="0" err="1"/>
              <a:t>Teks</a:t>
            </a:r>
            <a:endParaRPr lang="en-US" sz="2200" dirty="0"/>
          </a:p>
          <a:p>
            <a:pPr marL="465138" indent="-465138">
              <a:buNone/>
              <a:tabLst>
                <a:tab pos="465138" algn="l"/>
              </a:tabLst>
            </a:pPr>
            <a:r>
              <a:rPr lang="en-US" sz="2200" dirty="0"/>
              <a:t>	</a:t>
            </a:r>
            <a:r>
              <a:rPr lang="en-US" sz="2200" dirty="0" err="1"/>
              <a:t>Buku</a:t>
            </a:r>
            <a:r>
              <a:rPr lang="en-US" sz="2200" dirty="0"/>
              <a:t> </a:t>
            </a:r>
            <a:r>
              <a:rPr lang="en-US" sz="2200" dirty="0" err="1"/>
              <a:t>teks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koleksi</a:t>
            </a:r>
            <a:r>
              <a:rPr lang="en-US" sz="2200" dirty="0"/>
              <a:t> yang </a:t>
            </a:r>
            <a:r>
              <a:rPr lang="en-US" sz="2200" dirty="0" err="1"/>
              <a:t>dipinjamkan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pemustaka</a:t>
            </a:r>
            <a:r>
              <a:rPr lang="en-US" sz="2200" dirty="0"/>
              <a:t>. </a:t>
            </a:r>
            <a:r>
              <a:rPr lang="en-US" sz="2200" dirty="0" err="1"/>
              <a:t>Koleksi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meliputi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subjek</a:t>
            </a:r>
            <a:r>
              <a:rPr lang="en-US" sz="2200" dirty="0"/>
              <a:t> </a:t>
            </a:r>
            <a:r>
              <a:rPr lang="en-US" sz="2200" dirty="0" err="1"/>
              <a:t>ilmu</a:t>
            </a:r>
            <a:r>
              <a:rPr lang="en-US" sz="2200" dirty="0"/>
              <a:t> </a:t>
            </a:r>
            <a:r>
              <a:rPr lang="en-US" sz="2200" dirty="0" err="1"/>
              <a:t>pengetahuan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Klasifikasi</a:t>
            </a:r>
            <a:r>
              <a:rPr lang="en-US" sz="2200" dirty="0"/>
              <a:t> </a:t>
            </a:r>
            <a:r>
              <a:rPr lang="en-US" sz="2200" dirty="0" err="1"/>
              <a:t>Desimal</a:t>
            </a:r>
            <a:r>
              <a:rPr lang="en-US" sz="2200" dirty="0"/>
              <a:t> Dewey &amp; </a:t>
            </a:r>
            <a:r>
              <a:rPr lang="en-US" sz="2200" dirty="0" err="1"/>
              <a:t>Klasifikasi</a:t>
            </a:r>
            <a:r>
              <a:rPr lang="en-US" sz="2200" dirty="0"/>
              <a:t> Islam :</a:t>
            </a:r>
          </a:p>
          <a:p>
            <a:pPr marL="465138" indent="-465138">
              <a:buNone/>
              <a:tabLst>
                <a:tab pos="465138" algn="l"/>
              </a:tabLst>
            </a:pPr>
            <a:r>
              <a:rPr lang="en-US" sz="2200" dirty="0"/>
              <a:t>2.   </a:t>
            </a:r>
            <a:r>
              <a:rPr lang="en-US" sz="2200" dirty="0" err="1"/>
              <a:t>Buku</a:t>
            </a:r>
            <a:r>
              <a:rPr lang="en-US" sz="2200" dirty="0"/>
              <a:t> </a:t>
            </a:r>
            <a:r>
              <a:rPr lang="en-US" sz="2200" dirty="0" err="1"/>
              <a:t>Referensi</a:t>
            </a:r>
            <a:r>
              <a:rPr lang="en-US" sz="2200" dirty="0"/>
              <a:t> (</a:t>
            </a:r>
            <a:r>
              <a:rPr lang="en-US" sz="2200" dirty="0" err="1"/>
              <a:t>Rujukan</a:t>
            </a:r>
            <a:r>
              <a:rPr lang="en-US" sz="2200" dirty="0"/>
              <a:t>)</a:t>
            </a:r>
          </a:p>
          <a:p>
            <a:pPr marL="465138" indent="-465138">
              <a:buNone/>
              <a:tabLst>
                <a:tab pos="465138" algn="l"/>
              </a:tabLst>
            </a:pPr>
            <a:r>
              <a:rPr lang="en-US" sz="2200" dirty="0"/>
              <a:t>3.	</a:t>
            </a:r>
            <a:r>
              <a:rPr lang="en-US" sz="2200" dirty="0" err="1"/>
              <a:t>Terbitan</a:t>
            </a:r>
            <a:r>
              <a:rPr lang="en-US" sz="2200" dirty="0"/>
              <a:t> </a:t>
            </a:r>
            <a:r>
              <a:rPr lang="en-US" sz="2200" dirty="0" err="1"/>
              <a:t>Berkala</a:t>
            </a:r>
            <a:r>
              <a:rPr lang="en-US" sz="2200" dirty="0"/>
              <a:t>.</a:t>
            </a:r>
          </a:p>
          <a:p>
            <a:pPr marL="465138" indent="-465138">
              <a:buNone/>
              <a:tabLst>
                <a:tab pos="465138" algn="l"/>
              </a:tabLst>
            </a:pPr>
            <a:r>
              <a:rPr lang="en-US" sz="2200" dirty="0"/>
              <a:t>4.	</a:t>
            </a:r>
            <a:r>
              <a:rPr lang="en-US" sz="2200" dirty="0" err="1"/>
              <a:t>Koleksi</a:t>
            </a:r>
            <a:r>
              <a:rPr lang="en-US" sz="2200" dirty="0"/>
              <a:t> digital (</a:t>
            </a:r>
            <a:r>
              <a:rPr lang="en-US" sz="2200" dirty="0" err="1"/>
              <a:t>Laporan</a:t>
            </a:r>
            <a:r>
              <a:rPr lang="en-US" sz="2200" dirty="0"/>
              <a:t>, </a:t>
            </a:r>
            <a:r>
              <a:rPr lang="en-US" sz="2200" dirty="0" err="1"/>
              <a:t>Skripsi</a:t>
            </a:r>
            <a:r>
              <a:rPr lang="en-US" sz="2200" dirty="0"/>
              <a:t>) </a:t>
            </a:r>
          </a:p>
          <a:p>
            <a:pPr marL="465138" indent="-465138">
              <a:buAutoNum type="arabicPeriod" startAt="5"/>
              <a:tabLst>
                <a:tab pos="465138" algn="l"/>
              </a:tabLst>
            </a:pPr>
            <a:r>
              <a:rPr lang="en-US" sz="2200" dirty="0" err="1"/>
              <a:t>Koleksi</a:t>
            </a:r>
            <a:r>
              <a:rPr lang="en-US" sz="2200" dirty="0"/>
              <a:t> Audio Visual.</a:t>
            </a:r>
          </a:p>
          <a:p>
            <a:pPr marL="465138" indent="-465138">
              <a:buAutoNum type="arabicPeriod" startAt="5"/>
              <a:tabLst>
                <a:tab pos="465138" algn="l"/>
              </a:tabLst>
            </a:pPr>
            <a:r>
              <a:rPr lang="en-US" sz="2200" dirty="0" err="1"/>
              <a:t>Ruang</a:t>
            </a:r>
            <a:r>
              <a:rPr lang="en-US" sz="2200" dirty="0"/>
              <a:t> Baca</a:t>
            </a:r>
          </a:p>
          <a:p>
            <a:pPr marL="465138" indent="-465138">
              <a:buAutoNum type="arabicPeriod" startAt="5"/>
              <a:tabLst>
                <a:tab pos="465138" algn="l"/>
              </a:tabLst>
            </a:pPr>
            <a:r>
              <a:rPr lang="en-US" sz="2200" dirty="0" err="1"/>
              <a:t>Meja</a:t>
            </a:r>
            <a:r>
              <a:rPr lang="en-US" sz="2200" dirty="0"/>
              <a:t> Baca</a:t>
            </a:r>
          </a:p>
          <a:p>
            <a:pPr marL="465138" indent="-465138">
              <a:buAutoNum type="arabicPeriod" startAt="5"/>
              <a:tabLst>
                <a:tab pos="465138" algn="l"/>
              </a:tabLst>
            </a:pPr>
            <a:r>
              <a:rPr lang="en-US" sz="2200" dirty="0" err="1"/>
              <a:t>Foto</a:t>
            </a:r>
            <a:r>
              <a:rPr lang="en-US" sz="2200" dirty="0"/>
              <a:t> Copy</a:t>
            </a:r>
          </a:p>
        </p:txBody>
      </p:sp>
    </p:spTree>
    <p:extLst>
      <p:ext uri="{BB962C8B-B14F-4D97-AF65-F5344CB8AC3E}">
        <p14:creationId xmlns:p14="http://schemas.microsoft.com/office/powerpoint/2010/main" val="14651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743" y="323562"/>
            <a:ext cx="3182257" cy="462189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Fasilitas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096489"/>
            <a:ext cx="9940636" cy="3711038"/>
          </a:xfrm>
        </p:spPr>
        <p:txBody>
          <a:bodyPr>
            <a:noAutofit/>
          </a:bodyPr>
          <a:lstStyle/>
          <a:p>
            <a:pPr marL="465138" indent="-465138">
              <a:buFont typeface="+mj-lt"/>
              <a:buAutoNum type="arabicPeriod" startAt="9"/>
              <a:tabLst>
                <a:tab pos="465138" algn="l"/>
              </a:tabLst>
            </a:pPr>
            <a:r>
              <a:rPr lang="en-US" sz="2000" dirty="0"/>
              <a:t>Full AC</a:t>
            </a:r>
          </a:p>
          <a:p>
            <a:pPr marL="465138" indent="-465138">
              <a:buAutoNum type="arabicPeriod" startAt="9"/>
              <a:tabLst>
                <a:tab pos="465138" algn="l"/>
              </a:tabLst>
            </a:pPr>
            <a:r>
              <a:rPr lang="en-US" sz="2000" dirty="0"/>
              <a:t>Full Wi-Fi</a:t>
            </a:r>
          </a:p>
          <a:p>
            <a:pPr marL="465138" indent="-465138">
              <a:buAutoNum type="arabicPeriod" startAt="9"/>
              <a:tabLst>
                <a:tab pos="465138" algn="l"/>
              </a:tabLst>
            </a:pPr>
            <a:r>
              <a:rPr lang="en-US" sz="2000" dirty="0" err="1"/>
              <a:t>Ruang</a:t>
            </a:r>
            <a:r>
              <a:rPr lang="en-US" sz="2000" dirty="0"/>
              <a:t> Internet</a:t>
            </a:r>
          </a:p>
          <a:p>
            <a:pPr marL="465138" indent="-465138">
              <a:buAutoNum type="arabicPeriod" startAt="9"/>
              <a:tabLst>
                <a:tab pos="465138" algn="l"/>
              </a:tabLst>
            </a:pPr>
            <a:r>
              <a:rPr lang="en-US" sz="2000" dirty="0"/>
              <a:t>OPAC</a:t>
            </a:r>
          </a:p>
          <a:p>
            <a:pPr marL="465138" indent="-465138">
              <a:buAutoNum type="arabicPeriod" startAt="9"/>
              <a:tabLst>
                <a:tab pos="465138" algn="l"/>
              </a:tabLst>
            </a:pPr>
            <a:r>
              <a:rPr lang="en-US" sz="2000" dirty="0"/>
              <a:t>Repository</a:t>
            </a:r>
          </a:p>
          <a:p>
            <a:pPr marL="465138" indent="-465138">
              <a:buAutoNum type="arabicPeriod" startAt="9"/>
              <a:tabLst>
                <a:tab pos="465138" algn="l"/>
              </a:tabLst>
            </a:pPr>
            <a:r>
              <a:rPr lang="en-US" sz="2000" dirty="0"/>
              <a:t>E-journal</a:t>
            </a:r>
          </a:p>
          <a:p>
            <a:pPr marL="465138" indent="-465138">
              <a:buAutoNum type="arabicPeriod" startAt="9"/>
              <a:tabLst>
                <a:tab pos="465138" algn="l"/>
              </a:tabLst>
            </a:pPr>
            <a:r>
              <a:rPr lang="en-US" sz="2000" dirty="0"/>
              <a:t>RFID</a:t>
            </a:r>
          </a:p>
          <a:p>
            <a:pPr marL="465138" indent="-465138">
              <a:buAutoNum type="arabicPeriod" startAt="9"/>
              <a:tabLst>
                <a:tab pos="465138" algn="l"/>
              </a:tabLst>
            </a:pPr>
            <a:r>
              <a:rPr lang="en-US" sz="2000" dirty="0"/>
              <a:t>Book Drop</a:t>
            </a:r>
          </a:p>
        </p:txBody>
      </p:sp>
    </p:spTree>
    <p:extLst>
      <p:ext uri="{BB962C8B-B14F-4D97-AF65-F5344CB8AC3E}">
        <p14:creationId xmlns:p14="http://schemas.microsoft.com/office/powerpoint/2010/main" val="409138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KERJASAMA (MOU)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2065867"/>
            <a:ext cx="8915400" cy="4334933"/>
          </a:xfrm>
        </p:spPr>
        <p:txBody>
          <a:bodyPr>
            <a:noAutofit/>
          </a:bodyPr>
          <a:lstStyle/>
          <a:p>
            <a:r>
              <a:rPr lang="en-US" sz="2500" dirty="0"/>
              <a:t>UPT </a:t>
            </a:r>
            <a:r>
              <a:rPr lang="en-US" sz="2500" dirty="0" err="1"/>
              <a:t>Perpustakaan</a:t>
            </a:r>
            <a:r>
              <a:rPr lang="en-US" sz="2500" dirty="0"/>
              <a:t> </a:t>
            </a:r>
            <a:r>
              <a:rPr lang="en-US" sz="2500" dirty="0" err="1"/>
              <a:t>sudah</a:t>
            </a:r>
            <a:r>
              <a:rPr lang="en-US" sz="2500" dirty="0"/>
              <a:t> </a:t>
            </a:r>
            <a:r>
              <a:rPr lang="en-US" sz="2500" dirty="0" err="1"/>
              <a:t>menjalin</a:t>
            </a:r>
            <a:r>
              <a:rPr lang="en-US" sz="2500" dirty="0"/>
              <a:t> </a:t>
            </a:r>
            <a:r>
              <a:rPr lang="en-US" sz="2500" dirty="0" err="1"/>
              <a:t>kerjasama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:</a:t>
            </a:r>
          </a:p>
          <a:p>
            <a:pPr marL="806450" indent="-581025">
              <a:buNone/>
              <a:tabLst>
                <a:tab pos="806450" algn="l"/>
              </a:tabLst>
            </a:pPr>
            <a:r>
              <a:rPr lang="en-US" sz="2500" dirty="0"/>
              <a:t>a. 	</a:t>
            </a:r>
            <a:r>
              <a:rPr lang="en-US" sz="2500" dirty="0" err="1"/>
              <a:t>Perpustakaan</a:t>
            </a:r>
            <a:r>
              <a:rPr lang="en-US" sz="2500" dirty="0"/>
              <a:t> Nasional RI. </a:t>
            </a:r>
            <a:r>
              <a:rPr lang="en-US" sz="2500" dirty="0">
                <a:hlinkClick r:id="rId2"/>
              </a:rPr>
              <a:t>http://repository.ar-raniry.ac.id/id/eprint/5953</a:t>
            </a:r>
            <a:r>
              <a:rPr lang="en-US" sz="2500" dirty="0"/>
              <a:t>. </a:t>
            </a:r>
          </a:p>
          <a:p>
            <a:pPr marL="806450" indent="-581025">
              <a:buAutoNum type="alphaLcPeriod" startAt="2"/>
              <a:tabLst>
                <a:tab pos="806450" algn="l"/>
              </a:tabLst>
            </a:pPr>
            <a:r>
              <a:rPr lang="en-US" sz="2500" dirty="0"/>
              <a:t>UTP </a:t>
            </a:r>
            <a:r>
              <a:rPr lang="en-US" sz="2500" dirty="0" err="1"/>
              <a:t>Perpustakaan</a:t>
            </a:r>
            <a:r>
              <a:rPr lang="en-US" sz="2500" dirty="0"/>
              <a:t> </a:t>
            </a:r>
            <a:r>
              <a:rPr lang="en-US" sz="2500" dirty="0" err="1"/>
              <a:t>Unsyiah</a:t>
            </a:r>
            <a:r>
              <a:rPr lang="en-US" sz="2500" dirty="0"/>
              <a:t>. </a:t>
            </a:r>
            <a:r>
              <a:rPr lang="en-US" sz="2500" dirty="0">
                <a:hlinkClick r:id="rId3"/>
              </a:rPr>
              <a:t>http://repository.ar-raniry.ac.id/id/eprint/5961</a:t>
            </a:r>
            <a:r>
              <a:rPr lang="en-US" sz="2500" dirty="0"/>
              <a:t>. </a:t>
            </a:r>
          </a:p>
          <a:p>
            <a:pPr marL="806450" indent="-581025">
              <a:buAutoNum type="alphaLcPeriod" startAt="2"/>
              <a:tabLst>
                <a:tab pos="806450" algn="l"/>
              </a:tabLst>
            </a:pPr>
            <a:r>
              <a:rPr lang="en-US" sz="2500" dirty="0"/>
              <a:t>UPT </a:t>
            </a:r>
            <a:r>
              <a:rPr lang="en-US" sz="2500" dirty="0" err="1"/>
              <a:t>Perpustakaan</a:t>
            </a:r>
            <a:r>
              <a:rPr lang="en-US" sz="2500" dirty="0"/>
              <a:t> IAIN </a:t>
            </a:r>
            <a:r>
              <a:rPr lang="en-US" sz="2500" dirty="0" err="1"/>
              <a:t>Lhokseumawe</a:t>
            </a:r>
            <a:r>
              <a:rPr lang="en-US" sz="2500" dirty="0"/>
              <a:t>. </a:t>
            </a:r>
            <a:r>
              <a:rPr lang="en-US" sz="2500" dirty="0">
                <a:hlinkClick r:id="rId4"/>
              </a:rPr>
              <a:t>http://repository.ar-raniry.ac.id/id/eprint/5962</a:t>
            </a:r>
            <a:r>
              <a:rPr lang="en-US" sz="2500" dirty="0"/>
              <a:t>.</a:t>
            </a:r>
          </a:p>
          <a:p>
            <a:pPr marL="806450" indent="-581025">
              <a:buAutoNum type="alphaLcPeriod" startAt="2"/>
              <a:tabLst>
                <a:tab pos="806450" algn="l"/>
              </a:tabLs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930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261" y="159653"/>
            <a:ext cx="8911687" cy="798290"/>
          </a:xfrm>
        </p:spPr>
        <p:txBody>
          <a:bodyPr/>
          <a:lstStyle/>
          <a:p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828" y="957943"/>
            <a:ext cx="10648269" cy="604729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err="1"/>
              <a:t>Keanggotaan</a:t>
            </a:r>
            <a:endParaRPr lang="en-US" sz="2000" b="1" dirty="0"/>
          </a:p>
          <a:p>
            <a:r>
              <a:rPr lang="en-US" sz="2000" dirty="0" err="1"/>
              <a:t>Perpustakaan</a:t>
            </a:r>
            <a:r>
              <a:rPr lang="en-US" sz="2000" dirty="0"/>
              <a:t> </a:t>
            </a:r>
            <a:r>
              <a:rPr lang="en-US" sz="2000" dirty="0" err="1"/>
              <a:t>melayani</a:t>
            </a:r>
            <a:r>
              <a:rPr lang="en-US" sz="2000" dirty="0"/>
              <a:t> </a:t>
            </a:r>
            <a:r>
              <a:rPr lang="en-US" sz="2000" dirty="0" err="1"/>
              <a:t>registrasi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perpustakaan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dosen</a:t>
            </a:r>
            <a:r>
              <a:rPr lang="en-US" sz="2000" dirty="0"/>
              <a:t>.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UIN </a:t>
            </a:r>
            <a:r>
              <a:rPr lang="en-US" sz="2000" dirty="0" err="1"/>
              <a:t>Ar-Raniry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perpustakaan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mendaftar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di </a:t>
            </a:r>
            <a:r>
              <a:rPr lang="en-US" sz="2000" dirty="0" err="1"/>
              <a:t>perpustakaan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Kartu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(KTA) </a:t>
            </a:r>
            <a:r>
              <a:rPr lang="en-US" sz="2000" dirty="0" err="1"/>
              <a:t>pemustaka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b="1" dirty="0" err="1"/>
              <a:t>Sirkulasi</a:t>
            </a:r>
            <a:endParaRPr lang="en-US" sz="2000" b="1" dirty="0"/>
          </a:p>
          <a:p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penelusuran</a:t>
            </a:r>
            <a:r>
              <a:rPr lang="en-US" sz="2000" dirty="0"/>
              <a:t> </a:t>
            </a:r>
            <a:r>
              <a:rPr lang="en-US" sz="2000" dirty="0" err="1"/>
              <a:t>koleksi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OPAC, </a:t>
            </a:r>
            <a:r>
              <a:rPr lang="en-US" sz="2000" dirty="0" err="1"/>
              <a:t>peminjaman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pengembalian</a:t>
            </a:r>
            <a:r>
              <a:rPr lang="en-US" sz="2000" dirty="0"/>
              <a:t> </a:t>
            </a:r>
            <a:r>
              <a:rPr lang="en-US" sz="2000" dirty="0" err="1"/>
              <a:t>koleksi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RFID </a:t>
            </a:r>
            <a:r>
              <a:rPr lang="en-US" sz="2000" dirty="0" err="1"/>
              <a:t>dan</a:t>
            </a:r>
            <a:r>
              <a:rPr lang="en-US" sz="2000" dirty="0"/>
              <a:t> Book Drop, 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pembuatan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pustaka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b="1" dirty="0"/>
              <a:t>E-</a:t>
            </a:r>
            <a:r>
              <a:rPr lang="en-US" sz="2000" b="1" dirty="0" err="1"/>
              <a:t>Jurnal</a:t>
            </a:r>
            <a:r>
              <a:rPr lang="en-US" sz="2000" b="1" dirty="0"/>
              <a:t> International</a:t>
            </a:r>
          </a:p>
          <a:p>
            <a:pPr marL="341313" indent="0">
              <a:buNone/>
            </a:pPr>
            <a:r>
              <a:rPr lang="en-US" sz="2000" dirty="0"/>
              <a:t>UPT </a:t>
            </a:r>
            <a:r>
              <a:rPr lang="en-US" sz="2000" dirty="0" err="1"/>
              <a:t>Perpustakaan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e-journal </a:t>
            </a:r>
            <a:r>
              <a:rPr lang="en-US" sz="2000" dirty="0" err="1"/>
              <a:t>internationa</a:t>
            </a:r>
            <a:r>
              <a:rPr lang="en-US" sz="2000" dirty="0"/>
              <a:t>:</a:t>
            </a:r>
          </a:p>
          <a:p>
            <a:pPr marL="798513" indent="-457200">
              <a:buAutoNum type="alphaLcPeriod"/>
            </a:pPr>
            <a:r>
              <a:rPr lang="en-US" sz="2000" dirty="0">
                <a:hlinkClick r:id="rId2"/>
              </a:rPr>
              <a:t>https://search.ebscohost.com</a:t>
            </a:r>
            <a:r>
              <a:rPr lang="en-US" sz="2000" dirty="0"/>
              <a:t> </a:t>
            </a:r>
          </a:p>
          <a:p>
            <a:pPr marL="798513" indent="-457200">
              <a:buAutoNum type="alphaLcPeriod"/>
            </a:pPr>
            <a:r>
              <a:rPr lang="en-US" sz="2000" dirty="0">
                <a:hlinkClick r:id="rId3"/>
              </a:rPr>
              <a:t>http://infotrac.galegroup.com/itweb/kemenag03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77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411" y="624110"/>
            <a:ext cx="8911687" cy="798290"/>
          </a:xfrm>
        </p:spPr>
        <p:txBody>
          <a:bodyPr/>
          <a:lstStyle/>
          <a:p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43" y="1549831"/>
            <a:ext cx="10648269" cy="49240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endParaRPr lang="en-US" sz="2400" b="1" dirty="0"/>
          </a:p>
          <a:p>
            <a:pPr marL="457200" indent="-457200">
              <a:buFont typeface="+mj-lt"/>
              <a:buAutoNum type="arabicPeriod" startAt="4"/>
            </a:pPr>
            <a:endParaRPr lang="en-US" sz="2400" b="1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err="1"/>
              <a:t>Referensi</a:t>
            </a:r>
            <a:endParaRPr lang="en-US" sz="2400" b="1" dirty="0"/>
          </a:p>
          <a:p>
            <a:pPr marL="1022350" indent="-511175"/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pemustaka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,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penelusuran</a:t>
            </a:r>
            <a:r>
              <a:rPr lang="en-US" sz="2400" dirty="0"/>
              <a:t> </a:t>
            </a:r>
            <a:r>
              <a:rPr lang="en-US" sz="2400" dirty="0" err="1"/>
              <a:t>literatur</a:t>
            </a:r>
            <a:r>
              <a:rPr lang="en-US" sz="2400" dirty="0"/>
              <a:t> Bahasa Arab, 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konsultasi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, 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konsultasi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b="1" dirty="0" err="1"/>
              <a:t>Bisnis</a:t>
            </a:r>
            <a:r>
              <a:rPr lang="en-US" sz="2400" b="1" dirty="0"/>
              <a:t> Corner</a:t>
            </a:r>
          </a:p>
          <a:p>
            <a:pPr marL="1022350" indent="-511175"/>
            <a:r>
              <a:rPr lang="en-US" sz="2400" dirty="0" err="1"/>
              <a:t>Perpustakaan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foto</a:t>
            </a:r>
            <a:r>
              <a:rPr lang="en-US" sz="2400" dirty="0"/>
              <a:t> copy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koleksi</a:t>
            </a:r>
            <a:r>
              <a:rPr lang="en-US" sz="2400" dirty="0"/>
              <a:t> yang </a:t>
            </a:r>
            <a:r>
              <a:rPr lang="en-US" sz="2400" dirty="0" err="1"/>
              <a:t>harganya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murah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perpustakaan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 startAt="6"/>
            </a:pPr>
            <a:r>
              <a:rPr lang="en-US" sz="2200" b="1" dirty="0"/>
              <a:t>Audiovisual </a:t>
            </a:r>
          </a:p>
          <a:p>
            <a:pPr marL="1022350" indent="-511175"/>
            <a:r>
              <a:rPr lang="nn-NO" sz="2200" dirty="0"/>
              <a:t>Menyediakan koleksi audio visual (koleksi lokal dan umum lainnya).</a:t>
            </a:r>
          </a:p>
          <a:p>
            <a:endParaRPr lang="nn-NO" sz="2200" b="1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3906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411" y="624110"/>
            <a:ext cx="8911687" cy="798290"/>
          </a:xfrm>
        </p:spPr>
        <p:txBody>
          <a:bodyPr/>
          <a:lstStyle/>
          <a:p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43" y="1582057"/>
            <a:ext cx="10648269" cy="448882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200" b="1" dirty="0" err="1"/>
              <a:t>Karya</a:t>
            </a:r>
            <a:r>
              <a:rPr lang="en-US" sz="2200" b="1" dirty="0"/>
              <a:t> </a:t>
            </a:r>
            <a:r>
              <a:rPr lang="en-US" sz="2200" b="1" dirty="0" err="1"/>
              <a:t>Ilmiah</a:t>
            </a:r>
            <a:r>
              <a:rPr lang="en-US" sz="2200" b="1" dirty="0"/>
              <a:t> (</a:t>
            </a:r>
            <a:r>
              <a:rPr lang="en-US" sz="2200" b="1" dirty="0">
                <a:hlinkClick r:id="rId2"/>
              </a:rPr>
              <a:t>https://repository.ar-raniry.ac.id</a:t>
            </a:r>
            <a:r>
              <a:rPr lang="en-US" sz="2200" b="1" dirty="0"/>
              <a:t>) </a:t>
            </a:r>
          </a:p>
          <a:p>
            <a:pPr marL="806450" indent="-341313"/>
            <a:r>
              <a:rPr lang="en-US" sz="2200" dirty="0"/>
              <a:t>	</a:t>
            </a:r>
            <a:r>
              <a:rPr lang="en-US" sz="2200" dirty="0" err="1"/>
              <a:t>Perpustakaan</a:t>
            </a:r>
            <a:r>
              <a:rPr lang="en-US" sz="2200" dirty="0"/>
              <a:t> </a:t>
            </a:r>
            <a:r>
              <a:rPr lang="en-US" sz="2200" dirty="0" err="1"/>
              <a:t>menyediakan</a:t>
            </a:r>
            <a:r>
              <a:rPr lang="en-US" sz="2200" dirty="0"/>
              <a:t> </a:t>
            </a:r>
            <a:r>
              <a:rPr lang="en-US" sz="2200" dirty="0" err="1"/>
              <a:t>koleksi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 </a:t>
            </a:r>
            <a:r>
              <a:rPr lang="en-US" sz="2200" dirty="0" err="1"/>
              <a:t>Skripsi</a:t>
            </a:r>
            <a:r>
              <a:rPr lang="en-US" sz="2200" dirty="0"/>
              <a:t>, Thesis,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Disertasi</a:t>
            </a:r>
            <a:r>
              <a:rPr lang="en-US" sz="2200" dirty="0"/>
              <a:t> (</a:t>
            </a:r>
            <a:r>
              <a:rPr lang="en-US" sz="2200" dirty="0" err="1"/>
              <a:t>cetak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digital).</a:t>
            </a:r>
          </a:p>
          <a:p>
            <a:endParaRPr lang="en-US" sz="2200" b="1" dirty="0"/>
          </a:p>
          <a:p>
            <a:pPr marL="457200" indent="-457200">
              <a:buFont typeface="+mj-lt"/>
              <a:buAutoNum type="arabicPeriod" startAt="8"/>
            </a:pPr>
            <a:r>
              <a:rPr lang="en-US" sz="2200" b="1" dirty="0"/>
              <a:t>LIPI Corner</a:t>
            </a:r>
          </a:p>
          <a:p>
            <a:pPr marL="914400" indent="-455613"/>
            <a:r>
              <a:rPr lang="en-US" sz="2200" dirty="0" err="1"/>
              <a:t>Perpustakaan</a:t>
            </a:r>
            <a:r>
              <a:rPr lang="en-US" sz="2200" dirty="0"/>
              <a:t> </a:t>
            </a:r>
            <a:r>
              <a:rPr lang="en-US" sz="2200" dirty="0" err="1"/>
              <a:t>menyediakan</a:t>
            </a:r>
            <a:r>
              <a:rPr lang="en-US" sz="2200" dirty="0"/>
              <a:t> </a:t>
            </a:r>
            <a:r>
              <a:rPr lang="en-US" sz="2200" dirty="0" err="1"/>
              <a:t>jurnal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 </a:t>
            </a:r>
            <a:r>
              <a:rPr lang="en-US" sz="2200" dirty="0" err="1"/>
              <a:t>cetak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ilmu</a:t>
            </a:r>
            <a:r>
              <a:rPr lang="en-US" sz="2200" dirty="0"/>
              <a:t> </a:t>
            </a:r>
            <a:r>
              <a:rPr lang="en-US" sz="2200" dirty="0" err="1"/>
              <a:t>eksakta</a:t>
            </a:r>
            <a:r>
              <a:rPr lang="en-US" sz="2200" dirty="0"/>
              <a:t>, </a:t>
            </a:r>
            <a:r>
              <a:rPr lang="en-US" sz="2200" dirty="0" err="1"/>
              <a:t>sosial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/>
              <a:t>mengembangkan</a:t>
            </a:r>
            <a:r>
              <a:rPr lang="en-US" sz="2200" dirty="0"/>
              <a:t> </a:t>
            </a:r>
            <a:r>
              <a:rPr lang="en-US" sz="2200" dirty="0" err="1"/>
              <a:t>akses</a:t>
            </a:r>
            <a:r>
              <a:rPr lang="en-US" sz="2200" dirty="0"/>
              <a:t> e-journal International.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4952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1939</TotalTime>
  <Words>617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ZDingbats</vt:lpstr>
      <vt:lpstr>Celestial</vt:lpstr>
      <vt:lpstr>Parcel</vt:lpstr>
      <vt:lpstr>UPT PERPUSTAKAAN</vt:lpstr>
      <vt:lpstr>Visi</vt:lpstr>
      <vt:lpstr>PowerPoint Presentation</vt:lpstr>
      <vt:lpstr>Fasilitas</vt:lpstr>
      <vt:lpstr>Fasilitas</vt:lpstr>
      <vt:lpstr>KERJASAMA (MOU)</vt:lpstr>
      <vt:lpstr>Jasa Layanan</vt:lpstr>
      <vt:lpstr>Jasa Layanan</vt:lpstr>
      <vt:lpstr>Jasa Layanan</vt:lpstr>
      <vt:lpstr>Lama dan Jumlah Peminjaman</vt:lpstr>
      <vt:lpstr>Jam Pelayanan</vt:lpstr>
      <vt:lpstr>Staf UPT Perpustakaan</vt:lpstr>
      <vt:lpstr>Kontak Library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UPT PERPUSTAKAAN</dc:title>
  <dc:creator>Khatib A. Latief</dc:creator>
  <cp:lastModifiedBy>Khatib A Latief</cp:lastModifiedBy>
  <cp:revision>30</cp:revision>
  <dcterms:created xsi:type="dcterms:W3CDTF">2017-03-02T13:45:35Z</dcterms:created>
  <dcterms:modified xsi:type="dcterms:W3CDTF">2018-12-13T10:24:27Z</dcterms:modified>
</cp:coreProperties>
</file>