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96" r:id="rId2"/>
    <p:sldId id="316" r:id="rId3"/>
    <p:sldId id="310" r:id="rId4"/>
    <p:sldId id="311" r:id="rId5"/>
    <p:sldId id="312" r:id="rId6"/>
    <p:sldId id="297" r:id="rId7"/>
    <p:sldId id="298" r:id="rId8"/>
    <p:sldId id="299" r:id="rId9"/>
    <p:sldId id="315" r:id="rId10"/>
    <p:sldId id="300" r:id="rId11"/>
    <p:sldId id="301" r:id="rId12"/>
    <p:sldId id="302" r:id="rId13"/>
    <p:sldId id="303" r:id="rId14"/>
    <p:sldId id="304" r:id="rId15"/>
    <p:sldId id="305" r:id="rId16"/>
    <p:sldId id="309" r:id="rId17"/>
    <p:sldId id="306" r:id="rId18"/>
    <p:sldId id="307" r:id="rId19"/>
    <p:sldId id="308" r:id="rId20"/>
    <p:sldId id="317" r:id="rId21"/>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7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67" autoAdjust="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3497" tIns="46749" rIns="93497" bIns="46749"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3497" tIns="46749" rIns="93497" bIns="46749" rtlCol="0"/>
          <a:lstStyle>
            <a:lvl1pPr algn="r" eaLnBrk="1" hangingPunct="1">
              <a:defRPr sz="1200">
                <a:cs typeface="Arial" charset="0"/>
              </a:defRPr>
            </a:lvl1pPr>
          </a:lstStyle>
          <a:p>
            <a:pPr>
              <a:defRPr/>
            </a:pPr>
            <a:fld id="{57E14A15-6F75-456E-BCB3-03ACE8BFE116}" type="datetimeFigureOut">
              <a:rPr lang="en-US"/>
              <a:pPr>
                <a:defRPr/>
              </a:pPr>
              <a:t>3/13/2022</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3497" tIns="46749" rIns="93497" bIns="46749" rtlCol="0" anchor="b"/>
          <a:lstStyle>
            <a:lvl1pPr algn="l" eaLnBrk="1" hangingPunct="1">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8C5FE31C-5AB3-476C-A8E9-8C47EAA4A39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5938" cy="465138"/>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995738" y="0"/>
            <a:ext cx="3055937" cy="465138"/>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4850" y="4421188"/>
            <a:ext cx="5643563" cy="4189412"/>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42375"/>
            <a:ext cx="3055938" cy="465138"/>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95738" y="8842375"/>
            <a:ext cx="3055937" cy="465138"/>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39F92E5-A2C1-4D6F-A7D2-8A97F74FC2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5105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xplosion 2 66"/>
          <p:cNvSpPr/>
          <p:nvPr userDrawn="1"/>
        </p:nvSpPr>
        <p:spPr>
          <a:xfrm>
            <a:off x="7467600" y="5562600"/>
            <a:ext cx="1600200" cy="1143000"/>
          </a:xfrm>
          <a:prstGeom prst="irregularSeal2">
            <a:avLst/>
          </a:prstGeom>
          <a:blipFill dpi="0" rotWithShape="1">
            <a:blip r:embed="rId3"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accent2">
                    <a:lumMod val="75000"/>
                  </a:schemeClr>
                </a:solidFill>
              </a:rPr>
              <a:t>Khatib</a:t>
            </a:r>
          </a:p>
        </p:txBody>
      </p:sp>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dirty="0"/>
              <a:t>Click to edit Master title style</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ltLang="en-US"/>
          </a:p>
        </p:txBody>
      </p:sp>
      <p:sp>
        <p:nvSpPr>
          <p:cNvPr id="9" name="Rectangle 5"/>
          <p:cNvSpPr>
            <a:spLocks noGrp="1" noChangeArrowheads="1"/>
          </p:cNvSpPr>
          <p:nvPr>
            <p:ph type="ftr" sz="quarter" idx="11"/>
          </p:nvPr>
        </p:nvSpPr>
        <p:spPr>
          <a:xfrm>
            <a:off x="2743200" y="6243638"/>
            <a:ext cx="3581400" cy="457200"/>
          </a:xfrm>
        </p:spPr>
        <p:txBody>
          <a:bodyPr/>
          <a:lstStyle>
            <a:lvl1pPr>
              <a:defRPr/>
            </a:lvl1pPr>
          </a:lstStyle>
          <a:p>
            <a:pPr>
              <a:defRPr/>
            </a:pPr>
            <a:r>
              <a:rPr lang="en-US" altLang="en-US"/>
              <a:t>Khatib A. Latief: </a:t>
            </a:r>
            <a:r>
              <a:rPr lang="en-US" altLang="en-US" err="1"/>
              <a:t>Bimbingan</a:t>
            </a:r>
            <a:r>
              <a:rPr lang="en-US" altLang="en-US"/>
              <a:t> </a:t>
            </a:r>
            <a:r>
              <a:rPr lang="en-US" altLang="en-US" err="1"/>
              <a:t>Penulisan</a:t>
            </a:r>
            <a:r>
              <a:rPr lang="en-US" altLang="en-US"/>
              <a:t> </a:t>
            </a:r>
            <a:r>
              <a:rPr lang="en-US" altLang="en-US" err="1"/>
              <a:t>Skripsi</a:t>
            </a:r>
            <a:endParaRPr lang="en-US" altLang="en-US"/>
          </a:p>
        </p:txBody>
      </p:sp>
      <p:sp>
        <p:nvSpPr>
          <p:cNvPr id="10" name="Rectangle 6"/>
          <p:cNvSpPr>
            <a:spLocks noGrp="1" noChangeArrowheads="1"/>
          </p:cNvSpPr>
          <p:nvPr>
            <p:ph type="sldNum" sz="quarter" idx="12"/>
          </p:nvPr>
        </p:nvSpPr>
        <p:spPr/>
        <p:txBody>
          <a:bodyPr/>
          <a:lstStyle>
            <a:lvl1pPr>
              <a:defRPr/>
            </a:lvl1pPr>
          </a:lstStyle>
          <a:p>
            <a:pPr>
              <a:defRPr/>
            </a:pPr>
            <a:fld id="{8C441C6C-8EFD-4B4E-B837-CF00CC0E56DF}" type="slidenum">
              <a:rPr lang="en-US" altLang="en-US"/>
              <a:pPr>
                <a:defRPr/>
              </a:pPr>
              <a:t>‹#›</a:t>
            </a:fld>
            <a:endParaRPr lang="en-US" altLang="en-US"/>
          </a:p>
        </p:txBody>
      </p:sp>
    </p:spTree>
    <p:extLst>
      <p:ext uri="{BB962C8B-B14F-4D97-AF65-F5344CB8AC3E}">
        <p14:creationId xmlns:p14="http://schemas.microsoft.com/office/powerpoint/2010/main" val="87788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360"/>
                                          </p:val>
                                        </p:tav>
                                        <p:tav tm="100000">
                                          <p:val>
                                            <p:fltVal val="0"/>
                                          </p:val>
                                        </p:tav>
                                      </p:tavLst>
                                    </p:anim>
                                    <p:animEffect transition="in" filter="fade">
                                      <p:cBhvr>
                                        <p:cTn id="10" dur="2000"/>
                                        <p:tgtEl>
                                          <p:spTgt spid="6"/>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6"/>
                                        </p:tgtEl>
                                      </p:cBhvr>
                                    </p:animEffect>
                                    <p:anim calcmode="lin" valueType="num">
                                      <p:cBhvr>
                                        <p:cTn id="13" dur="2000"/>
                                        <p:tgtEl>
                                          <p:spTgt spid="6"/>
                                        </p:tgtEl>
                                        <p:attrNameLst>
                                          <p:attrName>style.rotation</p:attrName>
                                        </p:attrNameLst>
                                      </p:cBhvr>
                                      <p:tavLst>
                                        <p:tav tm="0">
                                          <p:val>
                                            <p:fltVal val="0"/>
                                          </p:val>
                                        </p:tav>
                                        <p:tav tm="100000">
                                          <p:val>
                                            <p:fltVal val="720"/>
                                          </p:val>
                                        </p:tav>
                                      </p:tavLst>
                                    </p:anim>
                                    <p:anim calcmode="lin" valueType="num">
                                      <p:cBhvr>
                                        <p:cTn id="14" dur="2000"/>
                                        <p:tgtEl>
                                          <p:spTgt spid="6"/>
                                        </p:tgtEl>
                                        <p:attrNameLst>
                                          <p:attrName>ppt_h</p:attrName>
                                        </p:attrNameLst>
                                      </p:cBhvr>
                                      <p:tavLst>
                                        <p:tav tm="0">
                                          <p:val>
                                            <p:strVal val="ppt_h"/>
                                          </p:val>
                                        </p:tav>
                                        <p:tav tm="100000">
                                          <p:val>
                                            <p:fltVal val="0"/>
                                          </p:val>
                                        </p:tav>
                                      </p:tavLst>
                                    </p:anim>
                                    <p:anim calcmode="lin" valueType="num">
                                      <p:cBhvr>
                                        <p:cTn id="15" dur="2000"/>
                                        <p:tgtEl>
                                          <p:spTgt spid="6"/>
                                        </p:tgtEl>
                                        <p:attrNameLst>
                                          <p:attrName>ppt_w</p:attrName>
                                        </p:attrNameLst>
                                      </p:cBhvr>
                                      <p:tavLst>
                                        <p:tav tm="0">
                                          <p:val>
                                            <p:strVal val="ppt_w"/>
                                          </p:val>
                                        </p:tav>
                                        <p:tav tm="100000">
                                          <p:val>
                                            <p:fltVal val="0"/>
                                          </p:val>
                                        </p:tav>
                                      </p:tavLst>
                                    </p:anim>
                                    <p:set>
                                      <p:cBhvr>
                                        <p:cTn id="16" dur="1" fill="hold">
                                          <p:stCondLst>
                                            <p:cond delay="1999"/>
                                          </p:stCondLst>
                                        </p:cTn>
                                        <p:tgtEl>
                                          <p:spTgt spid="6"/>
                                        </p:tgtEl>
                                        <p:attrNameLst>
                                          <p:attrName>style.visibility</p:attrName>
                                        </p:attrNameLst>
                                      </p:cBhvr>
                                      <p:to>
                                        <p:strVal val="hidden"/>
                                      </p:to>
                                    </p:set>
                                  </p:childTnLst>
                                </p:cTn>
                              </p:par>
                              <p:par>
                                <p:cTn id="17" presetID="3" presetClass="emph" presetSubtype="2" repeatCount="indefinite" fill="hold" grpId="0" nodeType="withEffect">
                                  <p:stCondLst>
                                    <p:cond delay="0"/>
                                  </p:stCondLst>
                                  <p:childTnLst>
                                    <p:animClr clrSpc="rgb" dir="cw">
                                      <p:cBhvr override="childStyle">
                                        <p:cTn id="18" dur="2000" fill="hold"/>
                                        <p:tgtEl>
                                          <p:spTgt spid="7"/>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2503F1DB-A568-4E2B-A2FB-8FD465F18F2A}" type="slidenum">
              <a:rPr lang="en-US" altLang="en-US"/>
              <a:pPr>
                <a:defRPr/>
              </a:pPr>
              <a:t>‹#›</a:t>
            </a:fld>
            <a:endParaRPr lang="en-US" altLang="en-US"/>
          </a:p>
        </p:txBody>
      </p:sp>
    </p:spTree>
    <p:extLst>
      <p:ext uri="{BB962C8B-B14F-4D97-AF65-F5344CB8AC3E}">
        <p14:creationId xmlns:p14="http://schemas.microsoft.com/office/powerpoint/2010/main" val="334145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2667000" y="6248400"/>
            <a:ext cx="3352800" cy="457200"/>
          </a:xfrm>
        </p:spPr>
        <p:txBody>
          <a:bodyPr/>
          <a:lstStyle>
            <a:lvl1pPr>
              <a:defRPr/>
            </a:lvl1pPr>
          </a:lstStyle>
          <a:p>
            <a:pPr>
              <a:defRPr/>
            </a:pPr>
            <a:r>
              <a:rPr lang="en-US" altLang="en-US"/>
              <a:t>Khatib A. Latief : </a:t>
            </a:r>
            <a:r>
              <a:rPr lang="en-US" altLang="en-US" err="1"/>
              <a:t>Bimbingan</a:t>
            </a:r>
            <a:r>
              <a:rPr lang="en-US" altLang="en-US"/>
              <a:t> </a:t>
            </a:r>
            <a:r>
              <a:rPr lang="en-US" altLang="en-US" err="1"/>
              <a:t>Penulisan</a:t>
            </a:r>
            <a:r>
              <a:rPr lang="en-US" altLang="en-US"/>
              <a:t> </a:t>
            </a:r>
            <a:r>
              <a:rPr lang="en-US" altLang="en-US" err="1"/>
              <a:t>Skripsi</a:t>
            </a: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0AEF39C7-ED70-404E-84F8-7FD33C92943D}" type="slidenum">
              <a:rPr lang="en-US" altLang="en-US"/>
              <a:pPr>
                <a:defRPr/>
              </a:pPr>
              <a:t>‹#›</a:t>
            </a:fld>
            <a:endParaRPr lang="en-US" altLang="en-US"/>
          </a:p>
        </p:txBody>
      </p:sp>
    </p:spTree>
    <p:extLst>
      <p:ext uri="{BB962C8B-B14F-4D97-AF65-F5344CB8AC3E}">
        <p14:creationId xmlns:p14="http://schemas.microsoft.com/office/powerpoint/2010/main" val="4046643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3" name="Rectangle 5"/>
          <p:cNvSpPr txBox="1">
            <a:spLocks noChangeArrowheads="1"/>
          </p:cNvSpPr>
          <p:nvPr userDrawn="1"/>
        </p:nvSpPr>
        <p:spPr bwMode="auto">
          <a:xfrm>
            <a:off x="2362200" y="6248400"/>
            <a:ext cx="3657600" cy="457200"/>
          </a:xfrm>
          <a:prstGeom prst="rect">
            <a:avLst/>
          </a:prstGeom>
          <a:noFill/>
          <a:ln w="9525">
            <a:noFill/>
            <a:miter lim="800000"/>
            <a:headEnd/>
            <a:tailEnd/>
          </a:ln>
          <a:effectLst/>
        </p:spPr>
        <p:txBody>
          <a:bodyPr anchor="b"/>
          <a:lstStyle>
            <a:lvl1pPr>
              <a:defRPr/>
            </a:lvl1pPr>
          </a:lstStyle>
          <a:p>
            <a:pPr algn="ctr" eaLnBrk="1" hangingPunct="1">
              <a:defRPr/>
            </a:pPr>
            <a:r>
              <a:rPr lang="en-US" altLang="en-US" sz="1200">
                <a:cs typeface="Arial" charset="0"/>
              </a:rPr>
              <a:t>Khatib A. Latief : Bimbingan Penulisan Skripsi</a:t>
            </a:r>
            <a:endParaRPr lang="en-US" altLang="en-US" sz="1200" dirty="0">
              <a:cs typeface="Arial" charset="0"/>
            </a:endParaRPr>
          </a:p>
        </p:txBody>
      </p:sp>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254F91F9-A02D-41C4-A12C-DD59474102E6}" type="slidenum">
              <a:rPr lang="en-US" altLang="en-US"/>
              <a:pPr>
                <a:defRPr/>
              </a:pPr>
              <a:t>‹#›</a:t>
            </a:fld>
            <a:endParaRPr lang="en-US" altLang="en-US"/>
          </a:p>
        </p:txBody>
      </p:sp>
    </p:spTree>
    <p:extLst>
      <p:ext uri="{BB962C8B-B14F-4D97-AF65-F5344CB8AC3E}">
        <p14:creationId xmlns:p14="http://schemas.microsoft.com/office/powerpoint/2010/main" val="1650934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Metlit Administrasi</a:t>
            </a:r>
          </a:p>
        </p:txBody>
      </p:sp>
      <p:sp>
        <p:nvSpPr>
          <p:cNvPr id="6" name="Slide Number Placeholder 5"/>
          <p:cNvSpPr>
            <a:spLocks noGrp="1"/>
          </p:cNvSpPr>
          <p:nvPr>
            <p:ph type="sldNum" sz="quarter" idx="12"/>
          </p:nvPr>
        </p:nvSpPr>
        <p:spPr/>
        <p:txBody>
          <a:bodyPr/>
          <a:lstStyle>
            <a:lvl1pPr>
              <a:defRPr/>
            </a:lvl1pPr>
          </a:lstStyle>
          <a:p>
            <a:pPr>
              <a:defRPr/>
            </a:pPr>
            <a:fld id="{C5B6C014-4C0D-4208-AE3F-334B8F3DBF2E}" type="slidenum">
              <a:rPr lang="en-US" altLang="en-US"/>
              <a:pPr>
                <a:defRPr/>
              </a:pPr>
              <a:t>‹#›</a:t>
            </a:fld>
            <a:endParaRPr lang="en-US" altLang="en-US"/>
          </a:p>
        </p:txBody>
      </p:sp>
    </p:spTree>
    <p:extLst>
      <p:ext uri="{BB962C8B-B14F-4D97-AF65-F5344CB8AC3E}">
        <p14:creationId xmlns:p14="http://schemas.microsoft.com/office/powerpoint/2010/main" val="230235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4D2B42B6-0F36-430E-A486-FFBB88230D3A}" type="slidenum">
              <a:rPr lang="en-US" altLang="en-US"/>
              <a:pPr>
                <a:defRPr/>
              </a:pPr>
              <a:t>‹#›</a:t>
            </a:fld>
            <a:endParaRPr lang="en-US" altLang="en-US"/>
          </a:p>
        </p:txBody>
      </p:sp>
    </p:spTree>
    <p:extLst>
      <p:ext uri="{BB962C8B-B14F-4D97-AF65-F5344CB8AC3E}">
        <p14:creationId xmlns:p14="http://schemas.microsoft.com/office/powerpoint/2010/main" val="24585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16FC499D-1328-46AF-9BCA-299B22DA8528}" type="slidenum">
              <a:rPr lang="en-US" altLang="en-US"/>
              <a:pPr>
                <a:defRPr/>
              </a:pPr>
              <a:t>‹#›</a:t>
            </a:fld>
            <a:endParaRPr lang="en-US" altLang="en-US"/>
          </a:p>
        </p:txBody>
      </p:sp>
    </p:spTree>
    <p:extLst>
      <p:ext uri="{BB962C8B-B14F-4D97-AF65-F5344CB8AC3E}">
        <p14:creationId xmlns:p14="http://schemas.microsoft.com/office/powerpoint/2010/main" val="114686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p:txBody>
          <a:bodyPr/>
          <a:lstStyle>
            <a:lvl1pPr>
              <a:defRPr/>
            </a:lvl1pPr>
          </a:lstStyle>
          <a:p>
            <a:pPr>
              <a:defRPr/>
            </a:pPr>
            <a:fld id="{52D05205-0B64-41D8-BFF8-547CD878AEFC}" type="slidenum">
              <a:rPr lang="en-US" altLang="en-US"/>
              <a:pPr>
                <a:defRPr/>
              </a:pPr>
              <a:t>‹#›</a:t>
            </a:fld>
            <a:endParaRPr lang="en-US" altLang="en-US"/>
          </a:p>
        </p:txBody>
      </p:sp>
    </p:spTree>
    <p:extLst>
      <p:ext uri="{BB962C8B-B14F-4D97-AF65-F5344CB8AC3E}">
        <p14:creationId xmlns:p14="http://schemas.microsoft.com/office/powerpoint/2010/main" val="131211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pPr>
              <a:defRPr/>
            </a:pPr>
            <a:fld id="{DAC4876B-887F-443B-B1C2-9A33A9ADE56D}" type="slidenum">
              <a:rPr lang="en-US" altLang="en-US"/>
              <a:pPr>
                <a:defRPr/>
              </a:pPr>
              <a:t>‹#›</a:t>
            </a:fld>
            <a:endParaRPr lang="en-US" altLang="en-US"/>
          </a:p>
        </p:txBody>
      </p:sp>
    </p:spTree>
    <p:extLst>
      <p:ext uri="{BB962C8B-B14F-4D97-AF65-F5344CB8AC3E}">
        <p14:creationId xmlns:p14="http://schemas.microsoft.com/office/powerpoint/2010/main" val="420482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vl1pPr>
          </a:lstStyle>
          <a:p>
            <a:pPr>
              <a:defRPr/>
            </a:pPr>
            <a:fld id="{F2D62A42-6EAA-447E-9AE4-298E716F74CE}" type="slidenum">
              <a:rPr lang="en-US" altLang="en-US"/>
              <a:pPr>
                <a:defRPr/>
              </a:pPr>
              <a:t>‹#›</a:t>
            </a:fld>
            <a:endParaRPr lang="en-US" altLang="en-US"/>
          </a:p>
        </p:txBody>
      </p:sp>
    </p:spTree>
    <p:extLst>
      <p:ext uri="{BB962C8B-B14F-4D97-AF65-F5344CB8AC3E}">
        <p14:creationId xmlns:p14="http://schemas.microsoft.com/office/powerpoint/2010/main" val="411223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a:defRPr/>
            </a:lvl1pPr>
          </a:lstStyle>
          <a:p>
            <a:pPr>
              <a:defRPr/>
            </a:pPr>
            <a:fld id="{8BAF2DFC-9414-491D-9C21-67395CF1DCC6}" type="slidenum">
              <a:rPr lang="en-US" altLang="en-US"/>
              <a:pPr>
                <a:defRPr/>
              </a:pPr>
              <a:t>‹#›</a:t>
            </a:fld>
            <a:endParaRPr lang="en-US" altLang="en-US"/>
          </a:p>
        </p:txBody>
      </p:sp>
    </p:spTree>
    <p:extLst>
      <p:ext uri="{BB962C8B-B14F-4D97-AF65-F5344CB8AC3E}">
        <p14:creationId xmlns:p14="http://schemas.microsoft.com/office/powerpoint/2010/main" val="425934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p:txBody>
          <a:bodyPr/>
          <a:lstStyle>
            <a:lvl1pPr>
              <a:defRPr/>
            </a:lvl1pPr>
          </a:lstStyle>
          <a:p>
            <a:pPr>
              <a:defRPr/>
            </a:pPr>
            <a:fld id="{22E88049-9587-47EF-AAEA-D320A659A367}" type="slidenum">
              <a:rPr lang="en-US" altLang="en-US"/>
              <a:pPr>
                <a:defRPr/>
              </a:pPr>
              <a:t>‹#›</a:t>
            </a:fld>
            <a:endParaRPr lang="en-US" altLang="en-US"/>
          </a:p>
        </p:txBody>
      </p:sp>
    </p:spTree>
    <p:extLst>
      <p:ext uri="{BB962C8B-B14F-4D97-AF65-F5344CB8AC3E}">
        <p14:creationId xmlns:p14="http://schemas.microsoft.com/office/powerpoint/2010/main" val="346082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p:txBody>
          <a:bodyPr/>
          <a:lstStyle>
            <a:lvl1pPr>
              <a:defRPr/>
            </a:lvl1pPr>
          </a:lstStyle>
          <a:p>
            <a:pPr>
              <a:defRPr/>
            </a:pPr>
            <a:fld id="{0967CA69-8EDF-4391-98AB-1061EB15D556}" type="slidenum">
              <a:rPr lang="en-US" altLang="en-US"/>
              <a:pPr>
                <a:defRPr/>
              </a:pPr>
              <a:t>‹#›</a:t>
            </a:fld>
            <a:endParaRPr lang="en-US" altLang="en-US"/>
          </a:p>
        </p:txBody>
      </p:sp>
    </p:spTree>
    <p:extLst>
      <p:ext uri="{BB962C8B-B14F-4D97-AF65-F5344CB8AC3E}">
        <p14:creationId xmlns:p14="http://schemas.microsoft.com/office/powerpoint/2010/main" val="1892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D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US" altLang="en-US"/>
          </a:p>
        </p:txBody>
      </p:sp>
      <p:sp>
        <p:nvSpPr>
          <p:cNvPr id="52229" name="Rectangle 5"/>
          <p:cNvSpPr>
            <a:spLocks noGrp="1" noChangeArrowheads="1"/>
          </p:cNvSpPr>
          <p:nvPr>
            <p:ph type="ftr" sz="quarter" idx="3"/>
          </p:nvPr>
        </p:nvSpPr>
        <p:spPr bwMode="auto">
          <a:xfrm>
            <a:off x="2971800" y="62484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cs typeface="Arial" charset="0"/>
              </a:defRPr>
            </a:lvl1pPr>
          </a:lstStyle>
          <a:p>
            <a:pPr>
              <a:defRPr/>
            </a:pPr>
            <a:r>
              <a:rPr lang="en-US" altLang="en-US"/>
              <a:t>Khatib A. Latief: </a:t>
            </a:r>
            <a:r>
              <a:rPr lang="en-US" altLang="en-US" err="1"/>
              <a:t>Bimbingan</a:t>
            </a:r>
            <a:r>
              <a:rPr lang="en-US" altLang="en-US"/>
              <a:t> </a:t>
            </a:r>
            <a:r>
              <a:rPr lang="en-US" altLang="en-US" err="1"/>
              <a:t>Penulisan</a:t>
            </a:r>
            <a:r>
              <a:rPr lang="en-US" altLang="en-US"/>
              <a:t> </a:t>
            </a:r>
            <a:r>
              <a:rPr lang="en-US" altLang="en-US" err="1"/>
              <a:t>Skripsi</a:t>
            </a:r>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04C203A-4F18-4A37-91E4-CA82FBE31DDD}"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33" name="Group 9"/>
          <p:cNvGrpSpPr>
            <a:grpSpLocks/>
          </p:cNvGrpSpPr>
          <p:nvPr userDrawn="1"/>
        </p:nvGrpSpPr>
        <p:grpSpPr bwMode="auto">
          <a:xfrm>
            <a:off x="8305800" y="304800"/>
            <a:ext cx="792163" cy="1295400"/>
            <a:chOff x="5136" y="960"/>
            <a:chExt cx="528" cy="864"/>
          </a:xfrm>
        </p:grpSpPr>
        <p:sp>
          <p:nvSpPr>
            <p:cNvPr id="1055" name="Oval 10"/>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6" name="Oval 11"/>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7" name="Oval 12"/>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8" name="Oval 13"/>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9" name="Oval 14"/>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0" name="Oval 15"/>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1" name="Oval 16"/>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2" name="Oval 17"/>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3" name="Oval 18"/>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4" name="Oval 19"/>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5" name="Oval 20"/>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6" name="Oval 21"/>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7" name="Oval 22"/>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8" name="Oval 23"/>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69" name="Oval 24"/>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0" name="Oval 25"/>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1" name="Oval 26"/>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2" name="Oval 27"/>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3" name="Oval 28"/>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4" name="Oval 29"/>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5" name="Oval 30"/>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6" name="Oval 31"/>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7" name="Oval 32"/>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8" name="Oval 33"/>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79" name="Oval 34"/>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80" name="Oval 35"/>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81" name="Oval 36"/>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82" name="Oval 37"/>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83" name="Oval 38"/>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84" name="Oval 39"/>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85" name="Oval 40"/>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grpSp>
      <p:pic>
        <p:nvPicPr>
          <p:cNvPr id="45" name="Picture 96" descr="&#10;World Art.bmp                                                  000022C7Rosebud                        B3DED69B:"/>
          <p:cNvPicPr>
            <a:picLocks noChangeAspect="1" noChangeArrowheads="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Explosion 2 45"/>
          <p:cNvSpPr/>
          <p:nvPr userDrawn="1"/>
        </p:nvSpPr>
        <p:spPr>
          <a:xfrm>
            <a:off x="7467600" y="5257800"/>
            <a:ext cx="1600200" cy="1143000"/>
          </a:xfrm>
          <a:prstGeom prst="irregularSeal2">
            <a:avLst/>
          </a:prstGeom>
          <a:blipFill dpi="0" rotWithShape="1">
            <a:blip r:embed="rId16"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solidFill>
                  <a:schemeClr val="accent2">
                    <a:lumMod val="75000"/>
                  </a:schemeClr>
                </a:solidFill>
              </a:rPr>
              <a:t>Khatib</a:t>
            </a:r>
          </a:p>
        </p:txBody>
      </p:sp>
      <p:grpSp>
        <p:nvGrpSpPr>
          <p:cNvPr id="3" name="Group 1031"/>
          <p:cNvGrpSpPr>
            <a:grpSpLocks/>
          </p:cNvGrpSpPr>
          <p:nvPr userDrawn="1"/>
        </p:nvGrpSpPr>
        <p:grpSpPr bwMode="auto">
          <a:xfrm rot="10630885">
            <a:off x="1169988" y="5311775"/>
            <a:ext cx="8405812" cy="1246188"/>
            <a:chOff x="0" y="864"/>
            <a:chExt cx="5295" cy="785"/>
          </a:xfrm>
        </p:grpSpPr>
        <p:sp>
          <p:nvSpPr>
            <p:cNvPr id="1037" name="Freeform 1032"/>
            <p:cNvSpPr>
              <a:spLocks/>
            </p:cNvSpPr>
            <p:nvPr userDrawn="1"/>
          </p:nvSpPr>
          <p:spPr bwMode="auto">
            <a:xfrm rot="-507431">
              <a:off x="6" y="1469"/>
              <a:ext cx="1059" cy="172"/>
            </a:xfrm>
            <a:custGeom>
              <a:avLst/>
              <a:gdLst>
                <a:gd name="T0" fmla="*/ 1059 w 1059"/>
                <a:gd name="T1" fmla="*/ 0 h 172"/>
                <a:gd name="T2" fmla="*/ 147 w 1059"/>
                <a:gd name="T3" fmla="*/ 144 h 172"/>
                <a:gd name="T4" fmla="*/ 177 w 1059"/>
                <a:gd name="T5" fmla="*/ 171 h 172"/>
                <a:gd name="T6" fmla="*/ 1059 w 1059"/>
                <a:gd name="T7" fmla="*/ 24 h 172"/>
                <a:gd name="T8" fmla="*/ 1059 w 1059"/>
                <a:gd name="T9" fmla="*/ 0 h 1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8" name="Freeform 1033"/>
            <p:cNvSpPr>
              <a:spLocks/>
            </p:cNvSpPr>
            <p:nvPr userDrawn="1"/>
          </p:nvSpPr>
          <p:spPr bwMode="auto">
            <a:xfrm rot="-507431">
              <a:off x="1173" y="864"/>
              <a:ext cx="4122" cy="630"/>
            </a:xfrm>
            <a:custGeom>
              <a:avLst/>
              <a:gdLst>
                <a:gd name="T0" fmla="*/ 0 w 4122"/>
                <a:gd name="T1" fmla="*/ 204 h 630"/>
                <a:gd name="T2" fmla="*/ 3544 w 4122"/>
                <a:gd name="T3" fmla="*/ 348 h 630"/>
                <a:gd name="T4" fmla="*/ 3680 w 4122"/>
                <a:gd name="T5" fmla="*/ 630 h 630"/>
                <a:gd name="T6" fmla="*/ 3616 w 4122"/>
                <a:gd name="T7" fmla="*/ 624 h 630"/>
                <a:gd name="T8" fmla="*/ 3534 w 4122"/>
                <a:gd name="T9" fmla="*/ 368 h 630"/>
                <a:gd name="T10" fmla="*/ 17 w 4122"/>
                <a:gd name="T11" fmla="*/ 231 h 630"/>
                <a:gd name="T12" fmla="*/ 0 w 4122"/>
                <a:gd name="T13" fmla="*/ 204 h 6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1039" name="Group 1034"/>
            <p:cNvGrpSpPr>
              <a:grpSpLocks/>
            </p:cNvGrpSpPr>
            <p:nvPr userDrawn="1"/>
          </p:nvGrpSpPr>
          <p:grpSpPr bwMode="auto">
            <a:xfrm>
              <a:off x="1008" y="1248"/>
              <a:ext cx="288" cy="288"/>
              <a:chOff x="1033" y="326"/>
              <a:chExt cx="192" cy="192"/>
            </a:xfrm>
          </p:grpSpPr>
          <p:sp>
            <p:nvSpPr>
              <p:cNvPr id="1046"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7"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8"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49"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0"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1" name="Oval 1040"/>
              <p:cNvSpPr>
                <a:spLocks noChangeArrowheads="1"/>
              </p:cNvSpPr>
              <p:nvPr/>
            </p:nvSpPr>
            <p:spPr bwMode="auto">
              <a:xfrm>
                <a:off x="1177" y="416"/>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2"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3" name="Oval 1042"/>
              <p:cNvSpPr>
                <a:spLocks noChangeArrowheads="1"/>
              </p:cNvSpPr>
              <p:nvPr/>
            </p:nvSpPr>
            <p:spPr bwMode="auto">
              <a:xfrm>
                <a:off x="1072" y="452"/>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sp>
            <p:nvSpPr>
              <p:cNvPr id="1054"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en-US" altLang="en-US"/>
              </a:p>
            </p:txBody>
          </p:sp>
        </p:grpSp>
      </p:grpSp>
    </p:spTree>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 id="2147484112" r:id="rId12"/>
    <p:sldLayoutId id="214748411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45"/>
                                        </p:tgtEl>
                                        <p:attrNameLst>
                                          <p:attrName>style.visibility</p:attrName>
                                        </p:attrNameLst>
                                      </p:cBhvr>
                                      <p:to>
                                        <p:strVal val="visible"/>
                                      </p:to>
                                    </p:set>
                                    <p:anim calcmode="lin" valueType="num">
                                      <p:cBhvr>
                                        <p:cTn id="7" dur="2000" fill="hold"/>
                                        <p:tgtEl>
                                          <p:spTgt spid="45"/>
                                        </p:tgtEl>
                                        <p:attrNameLst>
                                          <p:attrName>ppt_w</p:attrName>
                                        </p:attrNameLst>
                                      </p:cBhvr>
                                      <p:tavLst>
                                        <p:tav tm="0">
                                          <p:val>
                                            <p:fltVal val="0"/>
                                          </p:val>
                                        </p:tav>
                                        <p:tav tm="100000">
                                          <p:val>
                                            <p:strVal val="#ppt_w"/>
                                          </p:val>
                                        </p:tav>
                                      </p:tavLst>
                                    </p:anim>
                                    <p:anim calcmode="lin" valueType="num">
                                      <p:cBhvr>
                                        <p:cTn id="8" dur="2000" fill="hold"/>
                                        <p:tgtEl>
                                          <p:spTgt spid="45"/>
                                        </p:tgtEl>
                                        <p:attrNameLst>
                                          <p:attrName>ppt_h</p:attrName>
                                        </p:attrNameLst>
                                      </p:cBhvr>
                                      <p:tavLst>
                                        <p:tav tm="0">
                                          <p:val>
                                            <p:fltVal val="0"/>
                                          </p:val>
                                        </p:tav>
                                        <p:tav tm="100000">
                                          <p:val>
                                            <p:strVal val="#ppt_h"/>
                                          </p:val>
                                        </p:tav>
                                      </p:tavLst>
                                    </p:anim>
                                    <p:anim calcmode="lin" valueType="num">
                                      <p:cBhvr>
                                        <p:cTn id="9" dur="2000" fill="hold"/>
                                        <p:tgtEl>
                                          <p:spTgt spid="45"/>
                                        </p:tgtEl>
                                        <p:attrNameLst>
                                          <p:attrName>style.rotation</p:attrName>
                                        </p:attrNameLst>
                                      </p:cBhvr>
                                      <p:tavLst>
                                        <p:tav tm="0">
                                          <p:val>
                                            <p:fltVal val="360"/>
                                          </p:val>
                                        </p:tav>
                                        <p:tav tm="100000">
                                          <p:val>
                                            <p:fltVal val="0"/>
                                          </p:val>
                                        </p:tav>
                                      </p:tavLst>
                                    </p:anim>
                                    <p:animEffect transition="in" filter="fade">
                                      <p:cBhvr>
                                        <p:cTn id="10" dur="2000"/>
                                        <p:tgtEl>
                                          <p:spTgt spid="45"/>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45"/>
                                        </p:tgtEl>
                                      </p:cBhvr>
                                    </p:animEffect>
                                    <p:anim calcmode="lin" valueType="num">
                                      <p:cBhvr>
                                        <p:cTn id="13" dur="2000"/>
                                        <p:tgtEl>
                                          <p:spTgt spid="45"/>
                                        </p:tgtEl>
                                        <p:attrNameLst>
                                          <p:attrName>style.rotation</p:attrName>
                                        </p:attrNameLst>
                                      </p:cBhvr>
                                      <p:tavLst>
                                        <p:tav tm="0">
                                          <p:val>
                                            <p:fltVal val="0"/>
                                          </p:val>
                                        </p:tav>
                                        <p:tav tm="100000">
                                          <p:val>
                                            <p:fltVal val="720"/>
                                          </p:val>
                                        </p:tav>
                                      </p:tavLst>
                                    </p:anim>
                                    <p:anim calcmode="lin" valueType="num">
                                      <p:cBhvr>
                                        <p:cTn id="14" dur="2000"/>
                                        <p:tgtEl>
                                          <p:spTgt spid="45"/>
                                        </p:tgtEl>
                                        <p:attrNameLst>
                                          <p:attrName>ppt_h</p:attrName>
                                        </p:attrNameLst>
                                      </p:cBhvr>
                                      <p:tavLst>
                                        <p:tav tm="0">
                                          <p:val>
                                            <p:strVal val="ppt_h"/>
                                          </p:val>
                                        </p:tav>
                                        <p:tav tm="100000">
                                          <p:val>
                                            <p:fltVal val="0"/>
                                          </p:val>
                                        </p:tav>
                                      </p:tavLst>
                                    </p:anim>
                                    <p:anim calcmode="lin" valueType="num">
                                      <p:cBhvr>
                                        <p:cTn id="15" dur="2000"/>
                                        <p:tgtEl>
                                          <p:spTgt spid="45"/>
                                        </p:tgtEl>
                                        <p:attrNameLst>
                                          <p:attrName>ppt_w</p:attrName>
                                        </p:attrNameLst>
                                      </p:cBhvr>
                                      <p:tavLst>
                                        <p:tav tm="0">
                                          <p:val>
                                            <p:strVal val="ppt_w"/>
                                          </p:val>
                                        </p:tav>
                                        <p:tav tm="100000">
                                          <p:val>
                                            <p:fltVal val="0"/>
                                          </p:val>
                                        </p:tav>
                                      </p:tavLst>
                                    </p:anim>
                                    <p:set>
                                      <p:cBhvr>
                                        <p:cTn id="16" dur="1" fill="hold">
                                          <p:stCondLst>
                                            <p:cond delay="1999"/>
                                          </p:stCondLst>
                                        </p:cTn>
                                        <p:tgtEl>
                                          <p:spTgt spid="45"/>
                                        </p:tgtEl>
                                        <p:attrNameLst>
                                          <p:attrName>style.visibility</p:attrName>
                                        </p:attrNameLst>
                                      </p:cBhvr>
                                      <p:to>
                                        <p:strVal val="hidden"/>
                                      </p:to>
                                    </p:set>
                                  </p:childTnLst>
                                </p:cTn>
                              </p:par>
                              <p:par>
                                <p:cTn id="17" presetID="3" presetClass="emph" presetSubtype="2" repeatCount="indefinite" fill="hold" grpId="0" nodeType="withEffect">
                                  <p:stCondLst>
                                    <p:cond delay="0"/>
                                  </p:stCondLst>
                                  <p:childTnLst>
                                    <p:animClr clrSpc="rgb" dir="cw">
                                      <p:cBhvr override="childStyle">
                                        <p:cTn id="18" dur="2000" fill="hold"/>
                                        <p:tgtEl>
                                          <p:spTgt spid="46"/>
                                        </p:tgtEl>
                                        <p:attrNameLst>
                                          <p:attrName>style.color</p:attrName>
                                        </p:attrNameLst>
                                      </p:cBhvr>
                                      <p:to>
                                        <a:srgbClr val="FF3300"/>
                                      </p:to>
                                    </p:animClr>
                                  </p:childTnLst>
                                </p:cTn>
                              </p:par>
                              <p:par>
                                <p:cTn id="19" presetID="22" presetClass="entr" presetSubtype="2"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repository.ar-raniry.ac.id/id/eprint/1149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tu.be/9c4MlNMy1zU" TargetMode="External"/><Relationship Id="rId2" Type="http://schemas.openxmlformats.org/officeDocument/2006/relationships/hyperlink" Target="https://youtu.be/WWQEwFf0xmo"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2"/>
          <p:cNvSpPr>
            <a:spLocks noGrp="1"/>
          </p:cNvSpPr>
          <p:nvPr>
            <p:ph type="subTitle" idx="1"/>
          </p:nvPr>
        </p:nvSpPr>
        <p:spPr>
          <a:xfrm>
            <a:off x="1219200" y="4267200"/>
            <a:ext cx="6553200" cy="609600"/>
          </a:xfrm>
        </p:spPr>
        <p:txBody>
          <a:bodyPr/>
          <a:lstStyle/>
          <a:p>
            <a:r>
              <a:rPr lang="en-US" altLang="en-US" b="1"/>
              <a:t>Khatib A. Latief</a:t>
            </a:r>
          </a:p>
          <a:p>
            <a:r>
              <a:rPr lang="en-US" altLang="en-US" sz="1800" b="1"/>
              <a:t>Email: </a:t>
            </a:r>
            <a:r>
              <a:rPr lang="en-US" altLang="en-US" sz="1800" b="1">
                <a:hlinkClick r:id="rId2"/>
              </a:rPr>
              <a:t>kalatief@gmail.com</a:t>
            </a:r>
            <a:r>
              <a:rPr lang="en-US" altLang="en-US" sz="1800" b="1"/>
              <a:t>; khatibalatif@yahoo.com</a:t>
            </a:r>
          </a:p>
          <a:p>
            <a:r>
              <a:rPr lang="en-US" altLang="en-US" sz="1800" b="1"/>
              <a:t>Twitter: @khatibalatief</a:t>
            </a:r>
          </a:p>
          <a:p>
            <a:r>
              <a:rPr lang="en-US" altLang="en-US" sz="1800" b="1"/>
              <a:t>Mobile: +628 1168 3019</a:t>
            </a:r>
          </a:p>
          <a:p>
            <a:endParaRPr lang="en-US" altLang="en-US" b="1"/>
          </a:p>
          <a:p>
            <a:endParaRPr lang="en-US" altLang="en-US" b="1"/>
          </a:p>
        </p:txBody>
      </p:sp>
      <p:sp>
        <p:nvSpPr>
          <p:cNvPr id="6" name="Rectangle 5"/>
          <p:cNvSpPr/>
          <p:nvPr/>
        </p:nvSpPr>
        <p:spPr>
          <a:xfrm>
            <a:off x="914400" y="1371600"/>
            <a:ext cx="7162799" cy="1446550"/>
          </a:xfrm>
          <a:prstGeom prst="rect">
            <a:avLst/>
          </a:prstGeom>
          <a:noFill/>
        </p:spPr>
        <p:txBody>
          <a:bodyPr>
            <a:spAutoFit/>
          </a:bodyPr>
          <a:lstStyle/>
          <a:p>
            <a:pPr algn="ctr" eaLnBrk="1" hangingPunct="1">
              <a:defRPr/>
            </a:pPr>
            <a:r>
              <a:rPr lang="en-US" sz="4400" b="1" dirty="0">
                <a:ln w="12700">
                  <a:solidFill>
                    <a:schemeClr val="tx2">
                      <a:satMod val="155000"/>
                    </a:schemeClr>
                  </a:solidFill>
                  <a:prstDash val="solid"/>
                </a:ln>
                <a:solidFill>
                  <a:schemeClr val="accent2">
                    <a:lumMod val="75000"/>
                  </a:schemeClr>
                </a:solidFill>
                <a:cs typeface="Arial" charset="0"/>
              </a:rPr>
              <a:t>TEKNIK PENULISAN SKRIPSI</a:t>
            </a:r>
          </a:p>
        </p:txBody>
      </p:sp>
      <p:sp>
        <p:nvSpPr>
          <p:cNvPr id="17412" name="TextBox 3"/>
          <p:cNvSpPr txBox="1">
            <a:spLocks noChangeArrowheads="1"/>
          </p:cNvSpPr>
          <p:nvPr/>
        </p:nvSpPr>
        <p:spPr bwMode="auto">
          <a:xfrm>
            <a:off x="2971800" y="3048000"/>
            <a:ext cx="320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800" b="1">
                <a:latin typeface="Times New Roman" panose="02020603050405020304" pitchFamily="18" charset="0"/>
                <a:cs typeface="Times New Roman" panose="02020603050405020304" pitchFamily="18" charset="0"/>
              </a:rPr>
              <a:t>Second Meeting</a:t>
            </a:r>
          </a:p>
        </p:txBody>
      </p:sp>
    </p:spTree>
  </p:cSld>
  <p:clrMapOvr>
    <a:masterClrMapping/>
  </p:clrMapOvr>
  <p:transition>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533400" y="1295400"/>
            <a:ext cx="8229600" cy="4530725"/>
          </a:xfrm>
        </p:spPr>
        <p:txBody>
          <a:bodyPr/>
          <a:lstStyle/>
          <a:p>
            <a:r>
              <a:rPr lang="en-US" altLang="en-US" sz="2000" dirty="0" err="1"/>
              <a:t>Bilangan</a:t>
            </a:r>
            <a:r>
              <a:rPr lang="en-US" altLang="en-US" sz="2000" dirty="0"/>
              <a:t> </a:t>
            </a:r>
            <a:r>
              <a:rPr lang="en-US" altLang="en-US" sz="2000" dirty="0" err="1"/>
              <a:t>seperti</a:t>
            </a:r>
            <a:r>
              <a:rPr lang="en-US" altLang="en-US" sz="2000" dirty="0"/>
              <a:t> Rp. 50, </a:t>
            </a:r>
            <a:r>
              <a:rPr lang="en-US" altLang="en-US" sz="2000" dirty="0" err="1"/>
              <a:t>pukul</a:t>
            </a:r>
            <a:r>
              <a:rPr lang="en-US" altLang="en-US" sz="2000" dirty="0"/>
              <a:t> 12.00 </a:t>
            </a:r>
            <a:r>
              <a:rPr lang="en-US" altLang="en-US" sz="2000" dirty="0" err="1"/>
              <a:t>tidak</a:t>
            </a:r>
            <a:r>
              <a:rPr lang="en-US" altLang="en-US" sz="2000" dirty="0"/>
              <a:t> </a:t>
            </a:r>
            <a:r>
              <a:rPr lang="en-US" altLang="en-US" sz="2000" dirty="0" err="1"/>
              <a:t>boleh</a:t>
            </a:r>
            <a:r>
              <a:rPr lang="en-US" altLang="en-US" sz="2000" dirty="0"/>
              <a:t> </a:t>
            </a:r>
            <a:r>
              <a:rPr lang="en-US" altLang="en-US" sz="2000" dirty="0" err="1"/>
              <a:t>dipenggal</a:t>
            </a:r>
            <a:r>
              <a:rPr lang="en-US" altLang="en-US" sz="2000" dirty="0"/>
              <a:t>. </a:t>
            </a:r>
            <a:r>
              <a:rPr lang="en-US" altLang="en-US" sz="2000" dirty="0" err="1"/>
              <a:t>Sementara</a:t>
            </a:r>
            <a:r>
              <a:rPr lang="en-US" altLang="en-US" sz="2000" dirty="0"/>
              <a:t> </a:t>
            </a:r>
            <a:r>
              <a:rPr lang="en-US" altLang="en-US" sz="2000" dirty="0" err="1"/>
              <a:t>bila</a:t>
            </a:r>
            <a:r>
              <a:rPr lang="en-US" altLang="en-US" sz="2000" dirty="0"/>
              <a:t> </a:t>
            </a:r>
            <a:r>
              <a:rPr lang="en-US" altLang="en-US" sz="2000" dirty="0" err="1"/>
              <a:t>nama</a:t>
            </a:r>
            <a:r>
              <a:rPr lang="en-US" altLang="en-US" sz="2000" dirty="0"/>
              <a:t> </a:t>
            </a:r>
            <a:r>
              <a:rPr lang="en-US" altLang="en-US" sz="2000" dirty="0" err="1"/>
              <a:t>itu</a:t>
            </a:r>
            <a:r>
              <a:rPr lang="en-US" altLang="en-US" sz="2000" dirty="0"/>
              <a:t> </a:t>
            </a:r>
            <a:r>
              <a:rPr lang="en-US" altLang="en-US" sz="2000" dirty="0" err="1"/>
              <a:t>ditulis</a:t>
            </a:r>
            <a:r>
              <a:rPr lang="en-US" altLang="en-US" sz="2000" dirty="0"/>
              <a:t> </a:t>
            </a:r>
            <a:r>
              <a:rPr lang="en-US" altLang="en-US" sz="2000" dirty="0" err="1"/>
              <a:t>sesudah</a:t>
            </a:r>
            <a:r>
              <a:rPr lang="en-US" altLang="en-US" sz="2000" dirty="0"/>
              <a:t> </a:t>
            </a:r>
            <a:r>
              <a:rPr lang="en-US" altLang="en-US" sz="2000" dirty="0" err="1"/>
              <a:t>nama</a:t>
            </a:r>
            <a:r>
              <a:rPr lang="en-US" altLang="en-US" sz="2000" dirty="0"/>
              <a:t> </a:t>
            </a:r>
            <a:r>
              <a:rPr lang="en-US" altLang="en-US" sz="2000" dirty="0" err="1"/>
              <a:t>bilangan</a:t>
            </a:r>
            <a:r>
              <a:rPr lang="en-US" altLang="en-US" sz="2000" dirty="0"/>
              <a:t> dan </a:t>
            </a:r>
            <a:r>
              <a:rPr lang="en-US" altLang="en-US" sz="2000" dirty="0" err="1"/>
              <a:t>bukan</a:t>
            </a:r>
            <a:r>
              <a:rPr lang="en-US" altLang="en-US" sz="2000" dirty="0"/>
              <a:t> </a:t>
            </a:r>
            <a:r>
              <a:rPr lang="en-US" altLang="en-US" sz="2000" dirty="0" err="1"/>
              <a:t>singkatan</a:t>
            </a:r>
            <a:r>
              <a:rPr lang="en-US" altLang="en-US" sz="2000" dirty="0"/>
              <a:t>, </a:t>
            </a:r>
            <a:r>
              <a:rPr lang="en-US" altLang="en-US" sz="2000" dirty="0" err="1"/>
              <a:t>pemenggalan</a:t>
            </a:r>
            <a:r>
              <a:rPr lang="en-US" altLang="en-US" sz="2000" dirty="0"/>
              <a:t> </a:t>
            </a:r>
            <a:r>
              <a:rPr lang="en-US" altLang="en-US" sz="2000" dirty="0" err="1"/>
              <a:t>boleh</a:t>
            </a:r>
            <a:r>
              <a:rPr lang="en-US" altLang="en-US" sz="2000" dirty="0"/>
              <a:t> </a:t>
            </a:r>
            <a:r>
              <a:rPr lang="en-US" altLang="en-US" sz="2000" dirty="0" err="1"/>
              <a:t>dilakukan</a:t>
            </a:r>
            <a:r>
              <a:rPr lang="en-US" altLang="en-US" sz="2000" dirty="0"/>
              <a:t> </a:t>
            </a:r>
            <a:r>
              <a:rPr lang="en-US" altLang="en-US" sz="2000" dirty="0" err="1"/>
              <a:t>seperti</a:t>
            </a:r>
            <a:r>
              <a:rPr lang="en-US" altLang="en-US" sz="2000" dirty="0"/>
              <a:t> 10 kilometer, 15.000 rupiah, dan </a:t>
            </a:r>
            <a:r>
              <a:rPr lang="en-US" altLang="en-US" sz="2000" dirty="0" err="1"/>
              <a:t>sebagainya</a:t>
            </a:r>
            <a:r>
              <a:rPr lang="en-US" altLang="en-US" sz="2000" dirty="0"/>
              <a:t>.</a:t>
            </a:r>
          </a:p>
          <a:p>
            <a:r>
              <a:rPr lang="en-US" altLang="en-US" sz="2000" dirty="0" err="1"/>
              <a:t>Dalam</a:t>
            </a:r>
            <a:r>
              <a:rPr lang="en-US" altLang="en-US" sz="2000" dirty="0"/>
              <a:t> tulisan </a:t>
            </a:r>
            <a:r>
              <a:rPr lang="en-US" altLang="en-US" sz="2000" dirty="0" err="1"/>
              <a:t>arab</a:t>
            </a:r>
            <a:r>
              <a:rPr lang="en-US" altLang="en-US" sz="2000" dirty="0"/>
              <a:t> </a:t>
            </a:r>
            <a:r>
              <a:rPr lang="en-US" altLang="en-US" sz="2000" dirty="0" err="1"/>
              <a:t>tidak</a:t>
            </a:r>
            <a:r>
              <a:rPr lang="en-US" altLang="en-US" sz="2000" dirty="0"/>
              <a:t> </a:t>
            </a:r>
            <a:r>
              <a:rPr lang="en-US" altLang="en-US" sz="2000" dirty="0" err="1"/>
              <a:t>dibenarkan</a:t>
            </a:r>
            <a:r>
              <a:rPr lang="en-US" altLang="en-US" sz="2000" dirty="0"/>
              <a:t> </a:t>
            </a:r>
            <a:r>
              <a:rPr lang="en-US" altLang="en-US" sz="2000" dirty="0" err="1"/>
              <a:t>adanya</a:t>
            </a:r>
            <a:r>
              <a:rPr lang="en-US" altLang="en-US" sz="2000" dirty="0"/>
              <a:t> </a:t>
            </a:r>
            <a:r>
              <a:rPr lang="en-US" altLang="en-US" sz="2000" dirty="0" err="1"/>
              <a:t>pemenggalan</a:t>
            </a:r>
            <a:r>
              <a:rPr lang="en-US" altLang="en-US" sz="2000" dirty="0"/>
              <a:t> kata, </a:t>
            </a:r>
            <a:r>
              <a:rPr lang="en-US" altLang="en-US" sz="2000" dirty="0" err="1"/>
              <a:t>termasuk</a:t>
            </a:r>
            <a:r>
              <a:rPr lang="en-US" altLang="en-US" sz="2000" dirty="0"/>
              <a:t> kata </a:t>
            </a:r>
            <a:r>
              <a:rPr lang="en-US" altLang="en-US" sz="2000" dirty="0" err="1"/>
              <a:t>ganti</a:t>
            </a:r>
            <a:r>
              <a:rPr lang="en-US" altLang="en-US" sz="2000" dirty="0"/>
              <a:t> yang </a:t>
            </a:r>
            <a:r>
              <a:rPr lang="en-US" altLang="en-US" sz="2000" dirty="0" err="1"/>
              <a:t>berhubungan</a:t>
            </a:r>
            <a:r>
              <a:rPr lang="en-US" altLang="en-US" sz="2000" dirty="0"/>
              <a:t> </a:t>
            </a:r>
            <a:r>
              <a:rPr lang="en-US" altLang="en-US" sz="2000" dirty="0" err="1"/>
              <a:t>dengan</a:t>
            </a:r>
            <a:r>
              <a:rPr lang="en-US" altLang="en-US" sz="2000" dirty="0"/>
              <a:t> kata yang </a:t>
            </a:r>
            <a:r>
              <a:rPr lang="en-US" altLang="en-US" sz="2000" dirty="0" err="1"/>
              <a:t>bersangkutan</a:t>
            </a:r>
            <a:r>
              <a:rPr lang="en-US" altLang="en-US" sz="2000" dirty="0"/>
              <a:t>.</a:t>
            </a:r>
          </a:p>
          <a:p>
            <a:r>
              <a:rPr lang="en-US" altLang="en-US" sz="2000" dirty="0" err="1"/>
              <a:t>Bilangan-bilangan</a:t>
            </a:r>
            <a:r>
              <a:rPr lang="en-US" altLang="en-US" sz="2000" dirty="0"/>
              <a:t> </a:t>
            </a:r>
            <a:r>
              <a:rPr lang="en-US" altLang="en-US" sz="2000" dirty="0" err="1"/>
              <a:t>dalam</a:t>
            </a:r>
            <a:r>
              <a:rPr lang="en-US" altLang="en-US" sz="2000" dirty="0"/>
              <a:t> </a:t>
            </a:r>
            <a:r>
              <a:rPr lang="en-US" altLang="en-US" sz="2000" dirty="0" err="1"/>
              <a:t>teks</a:t>
            </a:r>
            <a:r>
              <a:rPr lang="en-US" altLang="en-US" sz="2000" dirty="0"/>
              <a:t> yang </a:t>
            </a:r>
            <a:r>
              <a:rPr lang="en-US" altLang="en-US" sz="2000" dirty="0" err="1"/>
              <a:t>terdiri</a:t>
            </a:r>
            <a:r>
              <a:rPr lang="en-US" altLang="en-US" sz="2000" dirty="0"/>
              <a:t> </a:t>
            </a:r>
            <a:r>
              <a:rPr lang="en-US" altLang="en-US" sz="2000" dirty="0" err="1"/>
              <a:t>atas</a:t>
            </a:r>
            <a:r>
              <a:rPr lang="en-US" altLang="en-US" sz="2000" dirty="0"/>
              <a:t> </a:t>
            </a:r>
            <a:r>
              <a:rPr lang="en-US" altLang="en-US" sz="2000" dirty="0" err="1"/>
              <a:t>satu</a:t>
            </a:r>
            <a:r>
              <a:rPr lang="en-US" altLang="en-US" sz="2000" dirty="0"/>
              <a:t> </a:t>
            </a:r>
            <a:r>
              <a:rPr lang="en-US" altLang="en-US" sz="2000" dirty="0" err="1"/>
              <a:t>atau</a:t>
            </a:r>
            <a:r>
              <a:rPr lang="en-US" altLang="en-US" sz="2000" dirty="0"/>
              <a:t> </a:t>
            </a:r>
            <a:r>
              <a:rPr lang="en-US" altLang="en-US" sz="2000" dirty="0" err="1"/>
              <a:t>dua</a:t>
            </a:r>
            <a:r>
              <a:rPr lang="en-US" altLang="en-US" sz="2000" dirty="0"/>
              <a:t> kata </a:t>
            </a:r>
            <a:r>
              <a:rPr lang="en-US" altLang="en-US" sz="2000" dirty="0" err="1"/>
              <a:t>ditulis</a:t>
            </a:r>
            <a:r>
              <a:rPr lang="en-US" altLang="en-US" sz="2000" dirty="0"/>
              <a:t> </a:t>
            </a:r>
            <a:r>
              <a:rPr lang="en-US" altLang="en-US" sz="2000" dirty="0" err="1"/>
              <a:t>dengan</a:t>
            </a:r>
            <a:r>
              <a:rPr lang="en-US" altLang="en-US" sz="2000" dirty="0"/>
              <a:t> </a:t>
            </a:r>
            <a:r>
              <a:rPr lang="en-US" altLang="en-US" sz="2000" dirty="0" err="1"/>
              <a:t>huruf</a:t>
            </a:r>
            <a:r>
              <a:rPr lang="en-US" altLang="en-US" sz="2000" dirty="0"/>
              <a:t>. </a:t>
            </a:r>
            <a:r>
              <a:rPr lang="en-US" altLang="en-US" sz="2000" dirty="0" err="1"/>
              <a:t>Bilangan</a:t>
            </a:r>
            <a:r>
              <a:rPr lang="en-US" altLang="en-US" sz="2000" dirty="0"/>
              <a:t> </a:t>
            </a:r>
            <a:r>
              <a:rPr lang="en-US" altLang="en-US" sz="2000" dirty="0" err="1"/>
              <a:t>lebih</a:t>
            </a:r>
            <a:r>
              <a:rPr lang="en-US" altLang="en-US" sz="2000" dirty="0"/>
              <a:t> </a:t>
            </a:r>
            <a:r>
              <a:rPr lang="en-US" altLang="en-US" sz="2000" dirty="0" err="1"/>
              <a:t>dari</a:t>
            </a:r>
            <a:r>
              <a:rPr lang="en-US" altLang="en-US" sz="2000" dirty="0"/>
              <a:t> </a:t>
            </a:r>
            <a:r>
              <a:rPr lang="en-US" altLang="en-US" sz="2000" dirty="0" err="1"/>
              <a:t>dua</a:t>
            </a:r>
            <a:r>
              <a:rPr lang="en-US" altLang="en-US" sz="2000" dirty="0"/>
              <a:t> kata </a:t>
            </a:r>
            <a:r>
              <a:rPr lang="en-US" altLang="en-US" sz="2000" dirty="0" err="1"/>
              <a:t>ditulis</a:t>
            </a:r>
            <a:r>
              <a:rPr lang="en-US" altLang="en-US" sz="2000" dirty="0"/>
              <a:t> </a:t>
            </a:r>
            <a:r>
              <a:rPr lang="en-US" altLang="en-US" sz="2000" dirty="0" err="1"/>
              <a:t>dengan</a:t>
            </a:r>
            <a:r>
              <a:rPr lang="en-US" altLang="en-US" sz="2000" dirty="0"/>
              <a:t> </a:t>
            </a:r>
            <a:r>
              <a:rPr lang="en-US" altLang="en-US" sz="2000" dirty="0" err="1"/>
              <a:t>angka</a:t>
            </a:r>
            <a:r>
              <a:rPr lang="en-US" altLang="en-US" sz="2000" dirty="0"/>
              <a:t>, </a:t>
            </a:r>
            <a:r>
              <a:rPr lang="en-US" altLang="en-US" sz="2000" dirty="0" err="1"/>
              <a:t>contohnya</a:t>
            </a:r>
            <a:r>
              <a:rPr lang="en-US" altLang="en-US" sz="2000" dirty="0"/>
              <a:t> : “Rata-rata </a:t>
            </a:r>
            <a:r>
              <a:rPr lang="en-US" altLang="en-US" sz="2000" dirty="0" err="1"/>
              <a:t>mahasiswa</a:t>
            </a:r>
            <a:r>
              <a:rPr lang="en-US" altLang="en-US" sz="2000" dirty="0"/>
              <a:t>/</a:t>
            </a:r>
            <a:r>
              <a:rPr lang="en-US" altLang="en-US" sz="2000" dirty="0" err="1"/>
              <a:t>i</a:t>
            </a:r>
            <a:r>
              <a:rPr lang="en-US" altLang="en-US" sz="2000" dirty="0"/>
              <a:t> IP </a:t>
            </a:r>
            <a:r>
              <a:rPr lang="en-US" altLang="en-US" sz="2000" dirty="0" err="1"/>
              <a:t>gunakan</a:t>
            </a:r>
            <a:r>
              <a:rPr lang="en-US" altLang="en-US" sz="2000" dirty="0"/>
              <a:t> internet </a:t>
            </a:r>
            <a:r>
              <a:rPr lang="en-US" altLang="en-US" sz="2000" b="1" dirty="0" err="1"/>
              <a:t>tiga</a:t>
            </a:r>
            <a:r>
              <a:rPr lang="en-US" altLang="en-US" sz="2000" dirty="0"/>
              <a:t> jam </a:t>
            </a:r>
            <a:r>
              <a:rPr lang="en-US" altLang="en-US" sz="2000" dirty="0" err="1"/>
              <a:t>sehari</a:t>
            </a:r>
            <a:r>
              <a:rPr lang="en-US" altLang="en-US" sz="2000" dirty="0"/>
              <a:t>.” Kurang </a:t>
            </a:r>
            <a:r>
              <a:rPr lang="en-US" altLang="en-US" sz="2000" dirty="0" err="1"/>
              <a:t>tepat</a:t>
            </a:r>
            <a:r>
              <a:rPr lang="en-US" altLang="en-US" sz="2000" dirty="0"/>
              <a:t> </a:t>
            </a:r>
            <a:r>
              <a:rPr lang="en-US" altLang="en-US" sz="2000" dirty="0" err="1"/>
              <a:t>jika</a:t>
            </a:r>
            <a:r>
              <a:rPr lang="en-US" altLang="en-US" sz="2000" dirty="0"/>
              <a:t> di </a:t>
            </a:r>
            <a:r>
              <a:rPr lang="en-US" altLang="en-US" sz="2000" dirty="0" err="1"/>
              <a:t>tulis</a:t>
            </a:r>
            <a:r>
              <a:rPr lang="en-US" altLang="en-US" sz="2000" dirty="0"/>
              <a:t> “Rata-rata </a:t>
            </a:r>
            <a:r>
              <a:rPr lang="en-US" altLang="en-US" sz="2000" dirty="0" err="1"/>
              <a:t>mahasiswa</a:t>
            </a:r>
            <a:r>
              <a:rPr lang="en-US" altLang="en-US" sz="2000" dirty="0"/>
              <a:t>/</a:t>
            </a:r>
            <a:r>
              <a:rPr lang="en-US" altLang="en-US" sz="2000" dirty="0" err="1"/>
              <a:t>i</a:t>
            </a:r>
            <a:r>
              <a:rPr lang="en-US" altLang="en-US" sz="2000" dirty="0"/>
              <a:t> IP </a:t>
            </a:r>
            <a:r>
              <a:rPr lang="en-US" altLang="en-US" sz="2000" dirty="0" err="1"/>
              <a:t>gunakan</a:t>
            </a:r>
            <a:r>
              <a:rPr lang="en-US" altLang="en-US" sz="2000" dirty="0"/>
              <a:t> internet </a:t>
            </a:r>
            <a:r>
              <a:rPr lang="en-US" altLang="en-US" sz="2000" b="1" dirty="0"/>
              <a:t>3</a:t>
            </a:r>
            <a:r>
              <a:rPr lang="en-US" altLang="en-US" sz="2000" dirty="0"/>
              <a:t> jam </a:t>
            </a:r>
            <a:r>
              <a:rPr lang="en-US" altLang="en-US" sz="2000" dirty="0" err="1"/>
              <a:t>sehari</a:t>
            </a:r>
            <a:r>
              <a:rPr lang="en-US" altLang="en-US" sz="2000" dirty="0"/>
              <a:t>.”</a:t>
            </a:r>
          </a:p>
          <a:p>
            <a:endParaRPr lang="en-US" altLang="en-US" sz="2000" dirty="0"/>
          </a:p>
        </p:txBody>
      </p:sp>
      <p:sp>
        <p:nvSpPr>
          <p:cNvPr id="21507" name="TextBox 2"/>
          <p:cNvSpPr txBox="1">
            <a:spLocks noChangeArrowheads="1"/>
          </p:cNvSpPr>
          <p:nvPr/>
        </p:nvSpPr>
        <p:spPr bwMode="auto">
          <a:xfrm>
            <a:off x="1905000" y="457200"/>
            <a:ext cx="518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4000" b="1">
                <a:latin typeface="Garamond" panose="02020404030301010803" pitchFamily="18" charset="0"/>
              </a:rPr>
              <a:t>PENULISAN KATA</a:t>
            </a:r>
            <a:endParaRPr lang="en-US" altLang="en-US" sz="4000">
              <a:latin typeface="Garamond" panose="02020404030301010803"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219200"/>
            <a:ext cx="8229600" cy="4530725"/>
          </a:xfrm>
        </p:spPr>
        <p:txBody>
          <a:bodyPr/>
          <a:lstStyle/>
          <a:p>
            <a:r>
              <a:rPr lang="en-US" altLang="en-US" sz="2000" dirty="0" err="1"/>
              <a:t>Persen</a:t>
            </a:r>
            <a:r>
              <a:rPr lang="en-US" altLang="en-US" sz="2000" dirty="0"/>
              <a:t>, </a:t>
            </a:r>
            <a:r>
              <a:rPr lang="en-US" altLang="en-US" sz="2000" dirty="0" err="1"/>
              <a:t>tanggal</a:t>
            </a:r>
            <a:r>
              <a:rPr lang="en-US" altLang="en-US" sz="2000" dirty="0"/>
              <a:t>, </a:t>
            </a:r>
            <a:r>
              <a:rPr lang="en-US" altLang="en-US" sz="2000" dirty="0" err="1"/>
              <a:t>jumlah</a:t>
            </a:r>
            <a:r>
              <a:rPr lang="en-US" altLang="en-US" sz="2000" dirty="0"/>
              <a:t> </a:t>
            </a:r>
            <a:r>
              <a:rPr lang="en-US" altLang="en-US" sz="2000" dirty="0" err="1"/>
              <a:t>uang</a:t>
            </a:r>
            <a:r>
              <a:rPr lang="en-US" altLang="en-US" sz="2000" dirty="0"/>
              <a:t>, </a:t>
            </a:r>
            <a:r>
              <a:rPr lang="en-US" altLang="en-US" sz="2000" dirty="0" err="1"/>
              <a:t>nomor</a:t>
            </a:r>
            <a:r>
              <a:rPr lang="en-US" altLang="en-US" sz="2000" dirty="0"/>
              <a:t> </a:t>
            </a:r>
            <a:r>
              <a:rPr lang="en-US" altLang="en-US" sz="2000" dirty="0" err="1"/>
              <a:t>rumah</a:t>
            </a:r>
            <a:r>
              <a:rPr lang="en-US" altLang="en-US" sz="2000" dirty="0"/>
              <a:t>, </a:t>
            </a:r>
            <a:r>
              <a:rPr lang="en-US" altLang="en-US" sz="2000" dirty="0" err="1"/>
              <a:t>nomor</a:t>
            </a:r>
            <a:r>
              <a:rPr lang="en-US" altLang="en-US" sz="2000" dirty="0"/>
              <a:t> </a:t>
            </a:r>
            <a:r>
              <a:rPr lang="en-US" altLang="en-US" sz="2000" dirty="0" err="1"/>
              <a:t>telepon</a:t>
            </a:r>
            <a:r>
              <a:rPr lang="en-US" altLang="en-US" sz="2000" dirty="0"/>
              <a:t>, </a:t>
            </a:r>
            <a:r>
              <a:rPr lang="en-US" altLang="en-US" sz="2000" dirty="0" err="1"/>
              <a:t>pecahan</a:t>
            </a:r>
            <a:r>
              <a:rPr lang="en-US" altLang="en-US" sz="2000" dirty="0"/>
              <a:t> </a:t>
            </a:r>
            <a:r>
              <a:rPr lang="en-US" altLang="en-US" sz="2000" dirty="0" err="1"/>
              <a:t>desimal</a:t>
            </a:r>
            <a:r>
              <a:rPr lang="en-US" altLang="en-US" sz="2000" dirty="0"/>
              <a:t>, </a:t>
            </a:r>
            <a:r>
              <a:rPr lang="en-US" altLang="en-US" sz="2000" dirty="0" err="1"/>
              <a:t>dan</a:t>
            </a:r>
            <a:r>
              <a:rPr lang="en-US" altLang="en-US" sz="2000" dirty="0"/>
              <a:t> </a:t>
            </a:r>
            <a:r>
              <a:rPr lang="en-US" altLang="en-US" sz="2000" dirty="0" err="1"/>
              <a:t>bilangan</a:t>
            </a:r>
            <a:r>
              <a:rPr lang="en-US" altLang="en-US" sz="2000" dirty="0"/>
              <a:t> yang </a:t>
            </a:r>
            <a:r>
              <a:rPr lang="en-US" altLang="en-US" sz="2000" dirty="0" err="1"/>
              <a:t>disertai</a:t>
            </a:r>
            <a:r>
              <a:rPr lang="en-US" altLang="en-US" sz="2000" dirty="0"/>
              <a:t> </a:t>
            </a:r>
            <a:r>
              <a:rPr lang="en-US" altLang="en-US" sz="2000" dirty="0" err="1"/>
              <a:t>dengan</a:t>
            </a:r>
            <a:r>
              <a:rPr lang="en-US" altLang="en-US" sz="2000" dirty="0"/>
              <a:t> </a:t>
            </a:r>
            <a:r>
              <a:rPr lang="en-US" altLang="en-US" sz="2000" dirty="0" err="1"/>
              <a:t>singkatan</a:t>
            </a:r>
            <a:r>
              <a:rPr lang="en-US" altLang="en-US" sz="2000" dirty="0"/>
              <a:t> </a:t>
            </a:r>
            <a:r>
              <a:rPr lang="en-US" altLang="en-US" sz="2000" dirty="0" err="1"/>
              <a:t>harus</a:t>
            </a:r>
            <a:r>
              <a:rPr lang="en-US" altLang="en-US" sz="2000" dirty="0"/>
              <a:t> </a:t>
            </a:r>
            <a:r>
              <a:rPr lang="en-US" altLang="en-US" sz="2000" dirty="0" err="1"/>
              <a:t>ditulis</a:t>
            </a:r>
            <a:r>
              <a:rPr lang="en-US" altLang="en-US" sz="2000" dirty="0"/>
              <a:t> </a:t>
            </a:r>
            <a:r>
              <a:rPr lang="en-US" altLang="en-US" sz="2000" dirty="0" err="1"/>
              <a:t>dengan</a:t>
            </a:r>
            <a:r>
              <a:rPr lang="en-US" altLang="en-US" sz="2000" dirty="0"/>
              <a:t> </a:t>
            </a:r>
            <a:r>
              <a:rPr lang="en-US" altLang="en-US" sz="2000" dirty="0" err="1"/>
              <a:t>angka</a:t>
            </a:r>
            <a:r>
              <a:rPr lang="en-US" altLang="en-US" sz="2000" dirty="0"/>
              <a:t>, </a:t>
            </a:r>
            <a:r>
              <a:rPr lang="en-US" altLang="en-US" sz="2000" dirty="0" err="1"/>
              <a:t>contoh</a:t>
            </a:r>
            <a:r>
              <a:rPr lang="en-US" altLang="en-US" sz="2000" dirty="0"/>
              <a:t> : 10%, 11 September 2000, </a:t>
            </a:r>
            <a:r>
              <a:rPr lang="en-US" altLang="en-US" sz="2000" dirty="0" err="1"/>
              <a:t>Rp</a:t>
            </a:r>
            <a:r>
              <a:rPr lang="en-US" altLang="en-US" sz="2000" dirty="0"/>
              <a:t>. 12.000, </a:t>
            </a:r>
            <a:r>
              <a:rPr lang="en-US" altLang="en-US" sz="2000" dirty="0" err="1"/>
              <a:t>Jalan</a:t>
            </a:r>
            <a:r>
              <a:rPr lang="en-US" altLang="en-US" sz="2000" dirty="0"/>
              <a:t> </a:t>
            </a:r>
            <a:r>
              <a:rPr lang="en-US" altLang="en-US" sz="2000" dirty="0" err="1"/>
              <a:t>Utama</a:t>
            </a:r>
            <a:r>
              <a:rPr lang="en-US" altLang="en-US" sz="2000" dirty="0"/>
              <a:t>, </a:t>
            </a:r>
            <a:r>
              <a:rPr lang="en-US" altLang="en-US" sz="2000" dirty="0" err="1"/>
              <a:t>Nomor</a:t>
            </a:r>
            <a:r>
              <a:rPr lang="en-US" altLang="en-US" sz="2000" dirty="0"/>
              <a:t> 109 </a:t>
            </a:r>
            <a:r>
              <a:rPr lang="en-US" altLang="en-US" sz="2000" dirty="0" err="1"/>
              <a:t>Rukoh</a:t>
            </a:r>
            <a:r>
              <a:rPr lang="en-US" altLang="en-US" sz="2000" dirty="0"/>
              <a:t>, </a:t>
            </a:r>
            <a:r>
              <a:rPr lang="en-US" altLang="en-US" sz="2000" dirty="0" err="1"/>
              <a:t>telepon</a:t>
            </a:r>
            <a:r>
              <a:rPr lang="en-US" altLang="en-US" sz="2000" dirty="0"/>
              <a:t> 0811683019.</a:t>
            </a:r>
          </a:p>
          <a:p>
            <a:r>
              <a:rPr lang="en-US" altLang="en-US" sz="2000" dirty="0" err="1"/>
              <a:t>Kalimat</a:t>
            </a:r>
            <a:r>
              <a:rPr lang="en-US" altLang="en-US" sz="2000" dirty="0"/>
              <a:t> </a:t>
            </a:r>
            <a:r>
              <a:rPr lang="en-US" altLang="en-US" sz="2000" dirty="0" err="1"/>
              <a:t>tidak</a:t>
            </a:r>
            <a:r>
              <a:rPr lang="en-US" altLang="en-US" sz="2000" dirty="0"/>
              <a:t> </a:t>
            </a:r>
            <a:r>
              <a:rPr lang="en-US" altLang="en-US" sz="2000" dirty="0" err="1"/>
              <a:t>boleh</a:t>
            </a:r>
            <a:r>
              <a:rPr lang="en-US" altLang="en-US" sz="2000" dirty="0"/>
              <a:t> </a:t>
            </a:r>
            <a:r>
              <a:rPr lang="en-US" altLang="en-US" sz="2000" dirty="0" err="1"/>
              <a:t>dimulai</a:t>
            </a:r>
            <a:r>
              <a:rPr lang="en-US" altLang="en-US" sz="2000" dirty="0"/>
              <a:t> </a:t>
            </a:r>
            <a:r>
              <a:rPr lang="en-US" altLang="en-US" sz="2000" dirty="0" err="1"/>
              <a:t>dengan</a:t>
            </a:r>
            <a:r>
              <a:rPr lang="en-US" altLang="en-US" sz="2000" dirty="0"/>
              <a:t> </a:t>
            </a:r>
            <a:r>
              <a:rPr lang="en-US" altLang="en-US" sz="2000" b="1" dirty="0" err="1"/>
              <a:t>angka</a:t>
            </a:r>
            <a:r>
              <a:rPr lang="en-US" altLang="en-US" sz="2000" dirty="0"/>
              <a:t>. </a:t>
            </a:r>
            <a:r>
              <a:rPr lang="en-US" altLang="en-US" sz="2000" dirty="0" err="1"/>
              <a:t>Untuk</a:t>
            </a:r>
            <a:r>
              <a:rPr lang="en-US" altLang="en-US" sz="2000" dirty="0"/>
              <a:t> </a:t>
            </a:r>
            <a:r>
              <a:rPr lang="en-US" altLang="en-US" sz="2000" dirty="0" err="1"/>
              <a:t>menghindari</a:t>
            </a:r>
            <a:r>
              <a:rPr lang="en-US" altLang="en-US" sz="2000" dirty="0"/>
              <a:t> </a:t>
            </a:r>
            <a:r>
              <a:rPr lang="en-US" altLang="en-US" sz="2000" dirty="0" err="1"/>
              <a:t>itu</a:t>
            </a:r>
            <a:r>
              <a:rPr lang="en-US" altLang="en-US" sz="2000" dirty="0"/>
              <a:t>, </a:t>
            </a:r>
            <a:r>
              <a:rPr lang="en-US" altLang="en-US" sz="2000" dirty="0" err="1"/>
              <a:t>susunan</a:t>
            </a:r>
            <a:r>
              <a:rPr lang="en-US" altLang="en-US" sz="2000" dirty="0"/>
              <a:t> </a:t>
            </a:r>
            <a:r>
              <a:rPr lang="en-US" altLang="en-US" sz="2000" dirty="0" err="1"/>
              <a:t>kalimat</a:t>
            </a:r>
            <a:r>
              <a:rPr lang="en-US" altLang="en-US" sz="2000" dirty="0"/>
              <a:t> </a:t>
            </a:r>
            <a:r>
              <a:rPr lang="en-US" altLang="en-US" sz="2000" dirty="0" err="1"/>
              <a:t>harus</a:t>
            </a:r>
            <a:r>
              <a:rPr lang="en-US" altLang="en-US" sz="2000" dirty="0"/>
              <a:t> </a:t>
            </a:r>
            <a:r>
              <a:rPr lang="en-US" altLang="en-US" sz="2000" dirty="0" err="1"/>
              <a:t>diubah</a:t>
            </a:r>
            <a:r>
              <a:rPr lang="en-US" altLang="en-US" sz="2000" dirty="0"/>
              <a:t>, </a:t>
            </a:r>
            <a:r>
              <a:rPr lang="en-US" altLang="en-US" sz="2000" dirty="0" err="1"/>
              <a:t>kalau</a:t>
            </a:r>
            <a:r>
              <a:rPr lang="en-US" altLang="en-US" sz="2000" dirty="0"/>
              <a:t> </a:t>
            </a:r>
            <a:r>
              <a:rPr lang="en-US" altLang="en-US" sz="2000" dirty="0" err="1"/>
              <a:t>terpaksa</a:t>
            </a:r>
            <a:r>
              <a:rPr lang="en-US" altLang="en-US" sz="2000" dirty="0"/>
              <a:t> </a:t>
            </a:r>
            <a:r>
              <a:rPr lang="en-US" altLang="en-US" sz="2000" dirty="0" err="1"/>
              <a:t>kalimat</a:t>
            </a:r>
            <a:r>
              <a:rPr lang="en-US" altLang="en-US" sz="2000" dirty="0"/>
              <a:t> </a:t>
            </a:r>
            <a:r>
              <a:rPr lang="en-US" altLang="en-US" sz="2000" dirty="0" err="1"/>
              <a:t>itu</a:t>
            </a:r>
            <a:r>
              <a:rPr lang="en-US" altLang="en-US" sz="2000" dirty="0"/>
              <a:t> </a:t>
            </a:r>
            <a:r>
              <a:rPr lang="en-US" altLang="en-US" sz="2000" dirty="0" err="1"/>
              <a:t>tidak</a:t>
            </a:r>
            <a:r>
              <a:rPr lang="en-US" altLang="en-US" sz="2000" dirty="0"/>
              <a:t> </a:t>
            </a:r>
            <a:r>
              <a:rPr lang="en-US" altLang="en-US" sz="2000" dirty="0" err="1"/>
              <a:t>dapat</a:t>
            </a:r>
            <a:r>
              <a:rPr lang="en-US" altLang="en-US" sz="2000" dirty="0"/>
              <a:t> </a:t>
            </a:r>
            <a:r>
              <a:rPr lang="en-US" altLang="en-US" sz="2000" dirty="0" err="1"/>
              <a:t>diubah</a:t>
            </a:r>
            <a:r>
              <a:rPr lang="en-US" altLang="en-US" sz="2000" dirty="0"/>
              <a:t> </a:t>
            </a:r>
            <a:r>
              <a:rPr lang="en-US" altLang="en-US" sz="2000" dirty="0" err="1"/>
              <a:t>susunannya</a:t>
            </a:r>
            <a:r>
              <a:rPr lang="en-US" altLang="en-US" sz="2000" dirty="0"/>
              <a:t>, </a:t>
            </a:r>
            <a:r>
              <a:rPr lang="en-US" altLang="en-US" sz="2000" dirty="0" err="1"/>
              <a:t>maka</a:t>
            </a:r>
            <a:r>
              <a:rPr lang="en-US" altLang="en-US" sz="2000" dirty="0"/>
              <a:t> </a:t>
            </a:r>
            <a:r>
              <a:rPr lang="en-US" altLang="en-US" sz="2000" dirty="0" err="1"/>
              <a:t>angka</a:t>
            </a:r>
            <a:r>
              <a:rPr lang="en-US" altLang="en-US" sz="2000" dirty="0"/>
              <a:t> </a:t>
            </a:r>
            <a:r>
              <a:rPr lang="en-US" altLang="en-US" sz="2000" dirty="0" err="1"/>
              <a:t>itu</a:t>
            </a:r>
            <a:r>
              <a:rPr lang="en-US" altLang="en-US" sz="2000" dirty="0"/>
              <a:t> </a:t>
            </a:r>
            <a:r>
              <a:rPr lang="en-US" altLang="en-US" sz="2000" dirty="0" err="1"/>
              <a:t>ditulis</a:t>
            </a:r>
            <a:r>
              <a:rPr lang="en-US" altLang="en-US" sz="2000" dirty="0"/>
              <a:t> </a:t>
            </a:r>
            <a:r>
              <a:rPr lang="en-US" altLang="en-US" sz="2000" dirty="0" err="1"/>
              <a:t>penuh</a:t>
            </a:r>
            <a:r>
              <a:rPr lang="en-US" altLang="en-US" sz="2000" dirty="0"/>
              <a:t> </a:t>
            </a:r>
            <a:r>
              <a:rPr lang="en-US" altLang="en-US" sz="2000" dirty="0" err="1"/>
              <a:t>dengan</a:t>
            </a:r>
            <a:r>
              <a:rPr lang="en-US" altLang="en-US" sz="2000" dirty="0"/>
              <a:t> </a:t>
            </a:r>
            <a:r>
              <a:rPr lang="en-US" altLang="en-US" sz="2000" dirty="0" err="1"/>
              <a:t>huruf</a:t>
            </a:r>
            <a:r>
              <a:rPr lang="en-US" altLang="en-US" sz="2000" dirty="0"/>
              <a:t>. </a:t>
            </a:r>
            <a:r>
              <a:rPr lang="en-US" altLang="en-US" sz="2000" dirty="0" err="1"/>
              <a:t>Contohnya</a:t>
            </a:r>
            <a:r>
              <a:rPr lang="en-US" altLang="en-US" sz="2000" dirty="0"/>
              <a:t>: “4 </a:t>
            </a:r>
            <a:r>
              <a:rPr lang="en-US" altLang="en-US" sz="2000" dirty="0" err="1"/>
              <a:t>responden</a:t>
            </a:r>
            <a:r>
              <a:rPr lang="en-US" altLang="en-US" sz="2000" dirty="0"/>
              <a:t> </a:t>
            </a:r>
            <a:r>
              <a:rPr lang="en-US" altLang="en-US" sz="2000" dirty="0" err="1"/>
              <a:t>memberikan</a:t>
            </a:r>
            <a:r>
              <a:rPr lang="en-US" altLang="en-US" sz="2000" dirty="0"/>
              <a:t> </a:t>
            </a:r>
            <a:r>
              <a:rPr lang="en-US" altLang="en-US" sz="2000" dirty="0" err="1"/>
              <a:t>jawaban</a:t>
            </a:r>
            <a:r>
              <a:rPr lang="en-US" altLang="en-US" sz="2000" dirty="0"/>
              <a:t> </a:t>
            </a:r>
            <a:r>
              <a:rPr lang="en-US" altLang="en-US" sz="2000" dirty="0" err="1"/>
              <a:t>kinerja</a:t>
            </a:r>
            <a:r>
              <a:rPr lang="en-US" altLang="en-US" sz="2000" dirty="0"/>
              <a:t> </a:t>
            </a:r>
            <a:r>
              <a:rPr lang="en-US" altLang="en-US" sz="2000" dirty="0" err="1"/>
              <a:t>pustakawan</a:t>
            </a:r>
            <a:r>
              <a:rPr lang="en-US" altLang="en-US" sz="2000" dirty="0"/>
              <a:t> UIN </a:t>
            </a:r>
            <a:r>
              <a:rPr lang="en-US" altLang="en-US" sz="2000" dirty="0" err="1"/>
              <a:t>Ar-Raniry</a:t>
            </a:r>
            <a:r>
              <a:rPr lang="en-US" altLang="en-US" sz="2000" dirty="0"/>
              <a:t> </a:t>
            </a:r>
            <a:r>
              <a:rPr lang="en-US" altLang="en-US" sz="2000" dirty="0" err="1"/>
              <a:t>dalam</a:t>
            </a:r>
            <a:r>
              <a:rPr lang="en-US" altLang="en-US" sz="2000" dirty="0"/>
              <a:t> </a:t>
            </a:r>
            <a:r>
              <a:rPr lang="en-US" altLang="en-US" sz="2000" dirty="0" err="1"/>
              <a:t>memberikan</a:t>
            </a:r>
            <a:r>
              <a:rPr lang="en-US" altLang="en-US" sz="2000" dirty="0"/>
              <a:t> </a:t>
            </a:r>
            <a:r>
              <a:rPr lang="en-US" altLang="en-US" sz="2000" dirty="0" err="1"/>
              <a:t>layanan</a:t>
            </a:r>
            <a:r>
              <a:rPr lang="en-US" altLang="en-US" sz="2000" dirty="0"/>
              <a:t> </a:t>
            </a:r>
            <a:r>
              <a:rPr lang="en-US" altLang="en-US" sz="2000" dirty="0" err="1"/>
              <a:t>referensi</a:t>
            </a:r>
            <a:r>
              <a:rPr lang="en-US" altLang="en-US" sz="2000" dirty="0"/>
              <a:t> </a:t>
            </a:r>
            <a:r>
              <a:rPr lang="en-US" altLang="en-US" sz="2000" dirty="0" err="1"/>
              <a:t>tidak</a:t>
            </a:r>
            <a:r>
              <a:rPr lang="en-US" altLang="en-US" sz="2000" dirty="0"/>
              <a:t> </a:t>
            </a:r>
            <a:r>
              <a:rPr lang="en-US" altLang="en-US" sz="2000" dirty="0" err="1"/>
              <a:t>baik</a:t>
            </a:r>
            <a:r>
              <a:rPr lang="en-US" altLang="en-US" sz="2000" dirty="0"/>
              <a:t>.” </a:t>
            </a:r>
            <a:r>
              <a:rPr lang="en-US" altLang="en-US" sz="2000" dirty="0" err="1"/>
              <a:t>Kalimat</a:t>
            </a:r>
            <a:r>
              <a:rPr lang="en-US" altLang="en-US" sz="2000" dirty="0"/>
              <a:t> </a:t>
            </a:r>
            <a:r>
              <a:rPr lang="en-US" altLang="en-US" sz="2000" dirty="0" err="1"/>
              <a:t>ini</a:t>
            </a:r>
            <a:r>
              <a:rPr lang="en-US" altLang="en-US" sz="2000" dirty="0"/>
              <a:t> </a:t>
            </a:r>
            <a:r>
              <a:rPr lang="en-US" altLang="en-US" sz="2000" dirty="0" err="1"/>
              <a:t>sebaiknya</a:t>
            </a:r>
            <a:r>
              <a:rPr lang="en-US" altLang="en-US" sz="2000" dirty="0"/>
              <a:t> di </a:t>
            </a:r>
            <a:r>
              <a:rPr lang="en-US" altLang="en-US" sz="2000" dirty="0" err="1"/>
              <a:t>tulis</a:t>
            </a:r>
            <a:r>
              <a:rPr lang="en-US" altLang="en-US" sz="2000" dirty="0"/>
              <a:t> “Kinerja </a:t>
            </a:r>
            <a:r>
              <a:rPr lang="en-US" altLang="en-US" sz="2000" dirty="0" err="1"/>
              <a:t>pustakawan</a:t>
            </a:r>
            <a:r>
              <a:rPr lang="en-US" altLang="en-US" sz="2000" dirty="0"/>
              <a:t> UIN </a:t>
            </a:r>
            <a:r>
              <a:rPr lang="en-US" altLang="en-US" sz="2000" dirty="0" err="1"/>
              <a:t>Ar-Raniry</a:t>
            </a:r>
            <a:r>
              <a:rPr lang="en-US" altLang="en-US" sz="2000" dirty="0"/>
              <a:t> </a:t>
            </a:r>
            <a:r>
              <a:rPr lang="en-US" altLang="en-US" sz="2000" dirty="0" err="1"/>
              <a:t>dalam</a:t>
            </a:r>
            <a:r>
              <a:rPr lang="en-US" altLang="en-US" sz="2000" dirty="0"/>
              <a:t> </a:t>
            </a:r>
            <a:r>
              <a:rPr lang="en-US" altLang="en-US" sz="2000" dirty="0" err="1"/>
              <a:t>memberikan</a:t>
            </a:r>
            <a:r>
              <a:rPr lang="en-US" altLang="en-US" sz="2000" dirty="0"/>
              <a:t> </a:t>
            </a:r>
            <a:r>
              <a:rPr lang="en-US" altLang="en-US" sz="2000" dirty="0" err="1"/>
              <a:t>layan</a:t>
            </a:r>
            <a:r>
              <a:rPr lang="en-US" altLang="en-US" sz="2000" dirty="0"/>
              <a:t> </a:t>
            </a:r>
            <a:r>
              <a:rPr lang="en-US" altLang="en-US" sz="2000" dirty="0" err="1"/>
              <a:t>referensi</a:t>
            </a:r>
            <a:r>
              <a:rPr lang="en-US" altLang="en-US" sz="2000" dirty="0"/>
              <a:t> </a:t>
            </a:r>
            <a:r>
              <a:rPr lang="en-US" altLang="en-US" sz="2000" dirty="0" err="1"/>
              <a:t>tidak</a:t>
            </a:r>
            <a:r>
              <a:rPr lang="en-US" altLang="en-US" sz="2000" dirty="0"/>
              <a:t> </a:t>
            </a:r>
            <a:r>
              <a:rPr lang="en-US" altLang="en-US" sz="2000" dirty="0" err="1"/>
              <a:t>baik</a:t>
            </a:r>
            <a:r>
              <a:rPr lang="en-US" altLang="en-US" sz="2000" dirty="0"/>
              <a:t>. Hal </a:t>
            </a:r>
            <a:r>
              <a:rPr lang="en-US" altLang="en-US" sz="2000" dirty="0" err="1"/>
              <a:t>ini</a:t>
            </a:r>
            <a:r>
              <a:rPr lang="en-US" altLang="en-US" sz="2000" dirty="0"/>
              <a:t> </a:t>
            </a:r>
            <a:r>
              <a:rPr lang="en-US" altLang="en-US" sz="2000" dirty="0" err="1"/>
              <a:t>setidaknya</a:t>
            </a:r>
            <a:r>
              <a:rPr lang="en-US" altLang="en-US" sz="2000" dirty="0"/>
              <a:t> </a:t>
            </a:r>
            <a:r>
              <a:rPr lang="en-US" altLang="en-US" sz="2000" dirty="0" err="1"/>
              <a:t>diakui</a:t>
            </a:r>
            <a:r>
              <a:rPr lang="en-US" altLang="en-US" sz="2000" dirty="0"/>
              <a:t> oleh </a:t>
            </a:r>
            <a:r>
              <a:rPr lang="en-US" altLang="en-US" sz="2000" dirty="0" err="1"/>
              <a:t>empat</a:t>
            </a:r>
            <a:r>
              <a:rPr lang="en-US" altLang="en-US" sz="2000" dirty="0"/>
              <a:t> </a:t>
            </a:r>
            <a:r>
              <a:rPr lang="en-US" altLang="en-US" sz="2000" dirty="0" err="1"/>
              <a:t>responden</a:t>
            </a:r>
            <a:r>
              <a:rPr lang="en-US" altLang="en-US" sz="2000" dirty="0"/>
              <a:t> yang </a:t>
            </a:r>
            <a:r>
              <a:rPr lang="en-US" altLang="en-US" sz="2000" dirty="0" err="1"/>
              <a:t>diwawancarai</a:t>
            </a:r>
            <a:r>
              <a:rPr lang="en-US" altLang="en-US" sz="2000" dirty="0"/>
              <a:t> di </a:t>
            </a:r>
            <a:r>
              <a:rPr lang="en-US" altLang="en-US" sz="2000" dirty="0" err="1"/>
              <a:t>Perpustakaan</a:t>
            </a:r>
            <a:r>
              <a:rPr lang="en-US" altLang="en-US" sz="2000" dirty="0"/>
              <a:t> UIN </a:t>
            </a:r>
            <a:r>
              <a:rPr lang="en-US" altLang="en-US" sz="2000" dirty="0" err="1"/>
              <a:t>Ar-Raniry</a:t>
            </a:r>
            <a:r>
              <a:rPr lang="en-US" altLang="en-US" sz="2000" dirty="0"/>
              <a:t>.” </a:t>
            </a:r>
            <a:r>
              <a:rPr lang="en-US" altLang="en-US" sz="2000" dirty="0" err="1"/>
              <a:t>Atau</a:t>
            </a:r>
            <a:r>
              <a:rPr lang="en-US" altLang="en-US" sz="2000" dirty="0"/>
              <a:t> </a:t>
            </a:r>
            <a:r>
              <a:rPr lang="en-US" altLang="en-US" sz="2000" dirty="0" err="1"/>
              <a:t>boleh</a:t>
            </a:r>
            <a:r>
              <a:rPr lang="en-US" altLang="en-US" sz="2000" dirty="0"/>
              <a:t> juga di </a:t>
            </a:r>
            <a:r>
              <a:rPr lang="en-US" altLang="en-US" sz="2000" dirty="0" err="1"/>
              <a:t>tulis</a:t>
            </a:r>
            <a:r>
              <a:rPr lang="en-US" altLang="en-US" sz="2000" dirty="0"/>
              <a:t> “</a:t>
            </a:r>
            <a:r>
              <a:rPr lang="en-US" altLang="en-US" sz="2000" dirty="0" err="1"/>
              <a:t>ada</a:t>
            </a:r>
            <a:r>
              <a:rPr lang="en-US" altLang="en-US" sz="2000" dirty="0"/>
              <a:t> </a:t>
            </a:r>
            <a:r>
              <a:rPr lang="en-US" altLang="en-US" sz="2000" dirty="0" err="1"/>
              <a:t>empat</a:t>
            </a:r>
            <a:r>
              <a:rPr lang="en-US" altLang="en-US" sz="2000" dirty="0"/>
              <a:t> </a:t>
            </a:r>
            <a:r>
              <a:rPr lang="en-US" altLang="en-US" sz="2000" dirty="0" err="1"/>
              <a:t>responden</a:t>
            </a:r>
            <a:r>
              <a:rPr lang="en-US" altLang="en-US" sz="2000" dirty="0"/>
              <a:t> </a:t>
            </a:r>
            <a:r>
              <a:rPr lang="en-US" altLang="en-US" sz="2000" dirty="0" err="1"/>
              <a:t>memberikan</a:t>
            </a:r>
            <a:r>
              <a:rPr lang="en-US" altLang="en-US" sz="2000" dirty="0"/>
              <a:t> </a:t>
            </a:r>
            <a:r>
              <a:rPr lang="en-US" altLang="en-US" sz="2000" dirty="0" err="1"/>
              <a:t>jawaban</a:t>
            </a:r>
            <a:r>
              <a:rPr lang="en-US" altLang="en-US" sz="2000" dirty="0"/>
              <a:t> </a:t>
            </a:r>
            <a:r>
              <a:rPr lang="en-US" altLang="en-US" sz="2000" dirty="0" err="1"/>
              <a:t>bahwa</a:t>
            </a:r>
            <a:r>
              <a:rPr lang="en-US" altLang="en-US" sz="2000" dirty="0"/>
              <a:t> </a:t>
            </a:r>
            <a:r>
              <a:rPr lang="en-US" altLang="en-US" sz="2000" dirty="0" err="1"/>
              <a:t>kinerja</a:t>
            </a:r>
            <a:r>
              <a:rPr lang="en-US" altLang="en-US" sz="2000" dirty="0"/>
              <a:t> </a:t>
            </a:r>
            <a:r>
              <a:rPr lang="en-US" altLang="en-US" sz="2000" dirty="0" err="1"/>
              <a:t>Pustakawan</a:t>
            </a:r>
            <a:r>
              <a:rPr lang="en-US" altLang="en-US" sz="2000" dirty="0"/>
              <a:t> UIN </a:t>
            </a:r>
            <a:r>
              <a:rPr lang="en-US" altLang="en-US" sz="2000" dirty="0" err="1"/>
              <a:t>Ar-Raniry</a:t>
            </a:r>
            <a:r>
              <a:rPr lang="en-US" altLang="en-US" sz="2000" dirty="0"/>
              <a:t> </a:t>
            </a:r>
            <a:r>
              <a:rPr lang="en-US" altLang="en-US" sz="2000" dirty="0" err="1"/>
              <a:t>dalam</a:t>
            </a:r>
            <a:r>
              <a:rPr lang="en-US" altLang="en-US" sz="2000" dirty="0"/>
              <a:t> </a:t>
            </a:r>
            <a:r>
              <a:rPr lang="en-US" altLang="en-US" sz="2000" dirty="0" err="1"/>
              <a:t>memberikan</a:t>
            </a:r>
            <a:r>
              <a:rPr lang="en-US" altLang="en-US" sz="2000" dirty="0"/>
              <a:t> </a:t>
            </a:r>
            <a:r>
              <a:rPr lang="en-US" altLang="en-US" sz="2000" dirty="0" err="1"/>
              <a:t>layanan</a:t>
            </a:r>
            <a:r>
              <a:rPr lang="en-US" altLang="en-US" sz="2000" dirty="0"/>
              <a:t> </a:t>
            </a:r>
            <a:r>
              <a:rPr lang="en-US" altLang="en-US" sz="2000" dirty="0" err="1"/>
              <a:t>referensi</a:t>
            </a:r>
            <a:r>
              <a:rPr lang="en-US" altLang="en-US" sz="2000" dirty="0"/>
              <a:t> </a:t>
            </a:r>
            <a:r>
              <a:rPr lang="en-US" altLang="en-US" sz="2000" dirty="0" err="1"/>
              <a:t>tidak</a:t>
            </a:r>
            <a:r>
              <a:rPr lang="en-US" altLang="en-US" sz="2000" dirty="0"/>
              <a:t> </a:t>
            </a:r>
            <a:r>
              <a:rPr lang="en-US" altLang="en-US" sz="2000" dirty="0" err="1"/>
              <a:t>baik</a:t>
            </a:r>
            <a:r>
              <a:rPr lang="en-US" altLang="en-US" sz="20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533400" y="1371600"/>
            <a:ext cx="8229600" cy="4530725"/>
          </a:xfrm>
        </p:spPr>
        <p:txBody>
          <a:bodyPr/>
          <a:lstStyle/>
          <a:p>
            <a:r>
              <a:rPr lang="en-US" altLang="en-US" sz="2000" dirty="0" err="1"/>
              <a:t>Judul</a:t>
            </a:r>
            <a:r>
              <a:rPr lang="en-US" altLang="en-US" sz="2000" dirty="0"/>
              <a:t> </a:t>
            </a:r>
            <a:r>
              <a:rPr lang="en-US" altLang="en-US" sz="2000" dirty="0" err="1"/>
              <a:t>buku</a:t>
            </a:r>
            <a:r>
              <a:rPr lang="en-US" altLang="en-US" sz="2000" dirty="0"/>
              <a:t>, </a:t>
            </a:r>
            <a:r>
              <a:rPr lang="en-US" altLang="en-US" sz="2000" dirty="0" err="1"/>
              <a:t>nama</a:t>
            </a:r>
            <a:r>
              <a:rPr lang="en-US" altLang="en-US" sz="2000" dirty="0"/>
              <a:t> </a:t>
            </a:r>
            <a:r>
              <a:rPr lang="en-US" altLang="en-US" sz="2000" dirty="0" err="1"/>
              <a:t>majalah</a:t>
            </a:r>
            <a:r>
              <a:rPr lang="en-US" altLang="en-US" sz="2000" dirty="0"/>
              <a:t>, </a:t>
            </a:r>
            <a:r>
              <a:rPr lang="en-US" altLang="en-US" sz="2000" dirty="0" err="1"/>
              <a:t>koran</a:t>
            </a:r>
            <a:r>
              <a:rPr lang="en-US" altLang="en-US" sz="2000" dirty="0"/>
              <a:t>, </a:t>
            </a:r>
            <a:r>
              <a:rPr lang="en-US" altLang="en-US" sz="2000" dirty="0" err="1"/>
              <a:t>jurnal</a:t>
            </a:r>
            <a:r>
              <a:rPr lang="en-US" altLang="en-US" sz="2000" dirty="0"/>
              <a:t>, </a:t>
            </a:r>
            <a:r>
              <a:rPr lang="en-US" altLang="en-US" sz="2000" dirty="0" err="1"/>
              <a:t>dan</a:t>
            </a:r>
            <a:r>
              <a:rPr lang="en-US" altLang="en-US" sz="2000" dirty="0"/>
              <a:t> kata </a:t>
            </a:r>
            <a:r>
              <a:rPr lang="en-US" altLang="en-US" sz="2000" dirty="0" err="1"/>
              <a:t>asing</a:t>
            </a:r>
            <a:r>
              <a:rPr lang="en-US" altLang="en-US" sz="2000" dirty="0"/>
              <a:t> </a:t>
            </a:r>
            <a:r>
              <a:rPr lang="en-US" altLang="en-US" sz="2000" dirty="0" err="1"/>
              <a:t>termasuk</a:t>
            </a:r>
            <a:r>
              <a:rPr lang="en-US" altLang="en-US" sz="2000" dirty="0"/>
              <a:t> kata yang </a:t>
            </a:r>
            <a:r>
              <a:rPr lang="en-US" altLang="en-US" sz="2000" dirty="0" err="1"/>
              <a:t>berasal</a:t>
            </a:r>
            <a:r>
              <a:rPr lang="en-US" altLang="en-US" sz="2000" dirty="0"/>
              <a:t> </a:t>
            </a:r>
            <a:r>
              <a:rPr lang="en-US" altLang="en-US" sz="2000" dirty="0" err="1"/>
              <a:t>dari</a:t>
            </a:r>
            <a:r>
              <a:rPr lang="en-US" altLang="en-US" sz="2000" dirty="0"/>
              <a:t> </a:t>
            </a:r>
            <a:r>
              <a:rPr lang="en-US" altLang="en-US" sz="2000" dirty="0" err="1"/>
              <a:t>daerah</a:t>
            </a:r>
            <a:r>
              <a:rPr lang="en-US" altLang="en-US" sz="2000" dirty="0"/>
              <a:t> yang </a:t>
            </a:r>
            <a:r>
              <a:rPr lang="en-US" altLang="en-US" sz="2000" dirty="0" err="1"/>
              <a:t>bukan</a:t>
            </a:r>
            <a:r>
              <a:rPr lang="en-US" altLang="en-US" sz="2000" dirty="0"/>
              <a:t> </a:t>
            </a:r>
            <a:r>
              <a:rPr lang="en-US" altLang="en-US" sz="2000" dirty="0" err="1"/>
              <a:t>merupakan</a:t>
            </a:r>
            <a:r>
              <a:rPr lang="en-US" altLang="en-US" sz="2000" dirty="0"/>
              <a:t> kata </a:t>
            </a:r>
            <a:r>
              <a:rPr lang="en-US" altLang="en-US" sz="2000" dirty="0" err="1"/>
              <a:t>baku</a:t>
            </a:r>
            <a:r>
              <a:rPr lang="en-US" altLang="en-US" sz="2000" dirty="0"/>
              <a:t> </a:t>
            </a:r>
            <a:r>
              <a:rPr lang="en-US" altLang="en-US" sz="2000" dirty="0" err="1"/>
              <a:t>dalam</a:t>
            </a:r>
            <a:r>
              <a:rPr lang="en-US" altLang="en-US" sz="2000" dirty="0"/>
              <a:t> Bahasa Indonesia, </a:t>
            </a:r>
            <a:r>
              <a:rPr lang="en-US" altLang="en-US" sz="2000" dirty="0" err="1"/>
              <a:t>diketik</a:t>
            </a:r>
            <a:r>
              <a:rPr lang="en-US" altLang="en-US" sz="2000" dirty="0"/>
              <a:t> miring (italic). </a:t>
            </a:r>
            <a:r>
              <a:rPr lang="en-US" altLang="en-US" sz="2000" dirty="0" err="1"/>
              <a:t>Sementara</a:t>
            </a:r>
            <a:r>
              <a:rPr lang="en-US" altLang="en-US" sz="2000" dirty="0"/>
              <a:t> </a:t>
            </a:r>
            <a:r>
              <a:rPr lang="en-US" altLang="en-US" sz="2000" dirty="0" err="1"/>
              <a:t>nama-nama</a:t>
            </a:r>
            <a:r>
              <a:rPr lang="en-US" altLang="en-US" sz="2000" dirty="0"/>
              <a:t> </a:t>
            </a:r>
            <a:r>
              <a:rPr lang="en-US" altLang="en-US" sz="2000" dirty="0" err="1"/>
              <a:t>asing</a:t>
            </a:r>
            <a:r>
              <a:rPr lang="en-US" altLang="en-US" sz="2000" dirty="0"/>
              <a:t> </a:t>
            </a:r>
            <a:r>
              <a:rPr lang="en-US" altLang="en-US" sz="2000" dirty="0" err="1"/>
              <a:t>seperti</a:t>
            </a:r>
            <a:r>
              <a:rPr lang="en-US" altLang="en-US" sz="2000" dirty="0"/>
              <a:t> </a:t>
            </a:r>
            <a:r>
              <a:rPr lang="en-US" altLang="en-US" sz="2000" dirty="0" err="1"/>
              <a:t>nama</a:t>
            </a:r>
            <a:r>
              <a:rPr lang="en-US" altLang="en-US" sz="2000" dirty="0"/>
              <a:t> </a:t>
            </a:r>
            <a:r>
              <a:rPr lang="en-US" altLang="en-US" sz="2000" dirty="0" err="1"/>
              <a:t>lembaga</a:t>
            </a:r>
            <a:r>
              <a:rPr lang="en-US" altLang="en-US" sz="2000" dirty="0"/>
              <a:t>, </a:t>
            </a:r>
            <a:r>
              <a:rPr lang="en-US" altLang="en-US" sz="2000" dirty="0" err="1"/>
              <a:t>tidak</a:t>
            </a:r>
            <a:r>
              <a:rPr lang="en-US" altLang="en-US" sz="2000" dirty="0"/>
              <a:t> </a:t>
            </a:r>
            <a:r>
              <a:rPr lang="en-US" altLang="en-US" sz="2000" dirty="0" err="1"/>
              <a:t>diketik</a:t>
            </a:r>
            <a:r>
              <a:rPr lang="en-US" altLang="en-US" sz="2000" dirty="0"/>
              <a:t> miring, </a:t>
            </a:r>
            <a:r>
              <a:rPr lang="en-US" altLang="en-US" sz="2000" dirty="0" err="1"/>
              <a:t>contoh</a:t>
            </a:r>
            <a:r>
              <a:rPr lang="en-US" altLang="en-US" sz="2000" dirty="0"/>
              <a:t> : World Health Organization, </a:t>
            </a:r>
            <a:r>
              <a:rPr lang="en-US" altLang="en-US" sz="2000" dirty="0" err="1"/>
              <a:t>Rabitah</a:t>
            </a:r>
            <a:r>
              <a:rPr lang="en-US" altLang="en-US" sz="2000" dirty="0"/>
              <a:t> al-</a:t>
            </a:r>
            <a:r>
              <a:rPr lang="en-US" altLang="en-US" sz="2000" dirty="0" err="1"/>
              <a:t>Alam</a:t>
            </a:r>
            <a:r>
              <a:rPr lang="en-US" altLang="en-US" sz="2000" dirty="0"/>
              <a:t> al-</a:t>
            </a:r>
            <a:r>
              <a:rPr lang="en-US" altLang="en-US" sz="2000" dirty="0" err="1"/>
              <a:t>Islamy</a:t>
            </a:r>
            <a:r>
              <a:rPr lang="en-US" altLang="en-US" sz="2000" dirty="0"/>
              <a:t>.</a:t>
            </a:r>
          </a:p>
          <a:p>
            <a:r>
              <a:rPr lang="en-US" altLang="en-US" sz="2000" dirty="0" err="1"/>
              <a:t>Penulisan</a:t>
            </a:r>
            <a:r>
              <a:rPr lang="en-US" altLang="en-US" sz="2000" dirty="0"/>
              <a:t> </a:t>
            </a:r>
            <a:r>
              <a:rPr lang="en-US" altLang="en-US" sz="2000" dirty="0" err="1"/>
              <a:t>nama</a:t>
            </a:r>
            <a:r>
              <a:rPr lang="en-US" altLang="en-US" sz="2000" dirty="0"/>
              <a:t> orang </a:t>
            </a:r>
            <a:r>
              <a:rPr lang="en-US" altLang="en-US" sz="2000" dirty="0" err="1"/>
              <a:t>harus</a:t>
            </a:r>
            <a:r>
              <a:rPr lang="en-US" altLang="en-US" sz="2000" dirty="0"/>
              <a:t> </a:t>
            </a:r>
            <a:r>
              <a:rPr lang="en-US" altLang="en-US" sz="2000" dirty="0" err="1"/>
              <a:t>sesuai</a:t>
            </a:r>
            <a:r>
              <a:rPr lang="en-US" altLang="en-US" sz="2000" dirty="0"/>
              <a:t> </a:t>
            </a:r>
            <a:r>
              <a:rPr lang="en-US" altLang="en-US" sz="2000" dirty="0" err="1"/>
              <a:t>dengan</a:t>
            </a:r>
            <a:r>
              <a:rPr lang="en-US" altLang="en-US" sz="2000" dirty="0"/>
              <a:t> </a:t>
            </a:r>
            <a:r>
              <a:rPr lang="en-US" altLang="en-US" sz="2000" dirty="0" err="1"/>
              <a:t>tulisan</a:t>
            </a:r>
            <a:r>
              <a:rPr lang="en-US" altLang="en-US" sz="2000" dirty="0"/>
              <a:t> </a:t>
            </a:r>
            <a:r>
              <a:rPr lang="en-US" altLang="en-US" sz="2000" dirty="0" err="1"/>
              <a:t>nama</a:t>
            </a:r>
            <a:r>
              <a:rPr lang="en-US" altLang="en-US" sz="2000" dirty="0"/>
              <a:t> </a:t>
            </a:r>
            <a:r>
              <a:rPr lang="en-US" altLang="en-US" sz="2000" dirty="0" err="1"/>
              <a:t>diri</a:t>
            </a:r>
            <a:r>
              <a:rPr lang="en-US" altLang="en-US" sz="2000" dirty="0"/>
              <a:t> </a:t>
            </a:r>
            <a:r>
              <a:rPr lang="en-US" altLang="en-US" sz="2000" dirty="0" err="1"/>
              <a:t>mereka</a:t>
            </a:r>
            <a:r>
              <a:rPr lang="en-US" altLang="en-US" sz="2000" dirty="0"/>
              <a:t>. Nama orang </a:t>
            </a:r>
            <a:r>
              <a:rPr lang="en-US" altLang="en-US" sz="2000" dirty="0" err="1"/>
              <a:t>berbahasa</a:t>
            </a:r>
            <a:r>
              <a:rPr lang="en-US" altLang="en-US" sz="2000" dirty="0"/>
              <a:t> Arab </a:t>
            </a:r>
            <a:r>
              <a:rPr lang="en-US" altLang="en-US" sz="2000" dirty="0" err="1"/>
              <a:t>tetapi</a:t>
            </a:r>
            <a:r>
              <a:rPr lang="en-US" altLang="en-US" sz="2000" dirty="0"/>
              <a:t> </a:t>
            </a:r>
            <a:r>
              <a:rPr lang="en-US" altLang="en-US" sz="2000" dirty="0" err="1"/>
              <a:t>bukan</a:t>
            </a:r>
            <a:r>
              <a:rPr lang="en-US" altLang="en-US" sz="2000" dirty="0"/>
              <a:t> </a:t>
            </a:r>
            <a:r>
              <a:rPr lang="en-US" altLang="en-US" sz="2000" dirty="0" err="1"/>
              <a:t>asli</a:t>
            </a:r>
            <a:r>
              <a:rPr lang="en-US" altLang="en-US" sz="2000" dirty="0"/>
              <a:t> orang Arab </a:t>
            </a:r>
            <a:r>
              <a:rPr lang="en-US" altLang="en-US" sz="2000" dirty="0" err="1"/>
              <a:t>tidak</a:t>
            </a:r>
            <a:r>
              <a:rPr lang="en-US" altLang="en-US" sz="2000" dirty="0"/>
              <a:t> </a:t>
            </a:r>
            <a:r>
              <a:rPr lang="en-US" altLang="en-US" sz="2000" dirty="0" err="1"/>
              <a:t>perlu</a:t>
            </a:r>
            <a:r>
              <a:rPr lang="en-US" altLang="en-US" sz="2000" dirty="0"/>
              <a:t> </a:t>
            </a:r>
            <a:r>
              <a:rPr lang="en-US" altLang="en-US" sz="2000" dirty="0" err="1"/>
              <a:t>dialih</a:t>
            </a:r>
            <a:r>
              <a:rPr lang="en-US" altLang="en-US" sz="2000" dirty="0"/>
              <a:t> </a:t>
            </a:r>
            <a:r>
              <a:rPr lang="en-US" altLang="en-US" sz="2000" dirty="0" err="1"/>
              <a:t>aksarakan</a:t>
            </a:r>
            <a:r>
              <a:rPr lang="en-US" altLang="en-US" sz="2000" dirty="0"/>
              <a:t>.</a:t>
            </a:r>
          </a:p>
          <a:p>
            <a:endParaRPr lang="en-US" altLang="en-US" sz="2000" dirty="0"/>
          </a:p>
          <a:p>
            <a:endParaRPr lang="en-US"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1447800"/>
            <a:ext cx="8229600" cy="4530725"/>
          </a:xfrm>
        </p:spPr>
        <p:txBody>
          <a:bodyPr/>
          <a:lstStyle/>
          <a:p>
            <a:r>
              <a:rPr lang="en-US" altLang="en-US" sz="1600" dirty="0" err="1"/>
              <a:t>Nomor</a:t>
            </a:r>
            <a:r>
              <a:rPr lang="en-US" altLang="en-US" sz="1600" dirty="0"/>
              <a:t> </a:t>
            </a:r>
            <a:r>
              <a:rPr lang="en-US" altLang="en-US" sz="1600" dirty="0" err="1"/>
              <a:t>halaman</a:t>
            </a:r>
            <a:r>
              <a:rPr lang="en-US" altLang="en-US" sz="1600" dirty="0"/>
              <a:t> </a:t>
            </a:r>
            <a:r>
              <a:rPr lang="en-US" altLang="en-US" sz="1600" dirty="0" err="1"/>
              <a:t>bagian</a:t>
            </a:r>
            <a:r>
              <a:rPr lang="en-US" altLang="en-US" sz="1600" dirty="0"/>
              <a:t> </a:t>
            </a:r>
            <a:r>
              <a:rPr lang="en-US" altLang="en-US" sz="1600" dirty="0" err="1"/>
              <a:t>awal</a:t>
            </a:r>
            <a:r>
              <a:rPr lang="en-US" altLang="en-US" sz="1600" dirty="0"/>
              <a:t> </a:t>
            </a:r>
            <a:r>
              <a:rPr lang="en-US" altLang="en-US" sz="1600" dirty="0" err="1"/>
              <a:t>pada</a:t>
            </a:r>
            <a:r>
              <a:rPr lang="en-US" altLang="en-US" sz="1600" dirty="0"/>
              <a:t> </a:t>
            </a:r>
            <a:r>
              <a:rPr lang="en-US" altLang="en-US" sz="1600" dirty="0" err="1"/>
              <a:t>Skripsi</a:t>
            </a:r>
            <a:r>
              <a:rPr lang="en-US" altLang="en-US" sz="1600" dirty="0"/>
              <a:t> yang </a:t>
            </a:r>
            <a:r>
              <a:rPr lang="en-US" altLang="en-US" sz="1600" dirty="0" err="1"/>
              <a:t>menggunakan</a:t>
            </a:r>
            <a:r>
              <a:rPr lang="en-US" altLang="en-US" sz="1600" dirty="0"/>
              <a:t> </a:t>
            </a:r>
            <a:r>
              <a:rPr lang="en-US" altLang="en-US" sz="1600" dirty="0" err="1"/>
              <a:t>huruf</a:t>
            </a:r>
            <a:r>
              <a:rPr lang="en-US" altLang="en-US" sz="1600" dirty="0"/>
              <a:t> </a:t>
            </a:r>
            <a:r>
              <a:rPr lang="en-US" altLang="en-US" sz="1600" dirty="0" err="1"/>
              <a:t>latin</a:t>
            </a:r>
            <a:r>
              <a:rPr lang="en-US" altLang="en-US" sz="1600" dirty="0"/>
              <a:t>, </a:t>
            </a:r>
            <a:r>
              <a:rPr lang="en-US" altLang="en-US" sz="1600" dirty="0" err="1"/>
              <a:t>berupa</a:t>
            </a:r>
            <a:r>
              <a:rPr lang="en-US" altLang="en-US" sz="1600" dirty="0"/>
              <a:t> </a:t>
            </a:r>
            <a:r>
              <a:rPr lang="en-US" altLang="en-US" sz="1600" dirty="0" err="1"/>
              <a:t>romawi</a:t>
            </a:r>
            <a:r>
              <a:rPr lang="en-US" altLang="en-US" sz="1600" dirty="0"/>
              <a:t> </a:t>
            </a:r>
            <a:r>
              <a:rPr lang="en-US" altLang="en-US" sz="1600" dirty="0" err="1"/>
              <a:t>kecil</a:t>
            </a:r>
            <a:r>
              <a:rPr lang="en-US" altLang="en-US" sz="1600" dirty="0"/>
              <a:t>, </a:t>
            </a:r>
            <a:r>
              <a:rPr lang="en-US" altLang="en-US" sz="1600" dirty="0" err="1"/>
              <a:t>yaitu</a:t>
            </a:r>
            <a:r>
              <a:rPr lang="en-US" altLang="en-US" sz="1600" dirty="0"/>
              <a:t> </a:t>
            </a:r>
            <a:r>
              <a:rPr lang="en-US" altLang="en-US" sz="1600" dirty="0" err="1"/>
              <a:t>i</a:t>
            </a:r>
            <a:r>
              <a:rPr lang="en-US" altLang="en-US" sz="1600" dirty="0"/>
              <a:t>, ii, iii, iv </a:t>
            </a:r>
            <a:r>
              <a:rPr lang="en-US" altLang="en-US" sz="1600" dirty="0" err="1"/>
              <a:t>dan</a:t>
            </a:r>
            <a:r>
              <a:rPr lang="en-US" altLang="en-US" sz="1600" dirty="0"/>
              <a:t> </a:t>
            </a:r>
            <a:r>
              <a:rPr lang="en-US" altLang="en-US" sz="1600" dirty="0" err="1"/>
              <a:t>seterusnya</a:t>
            </a:r>
            <a:r>
              <a:rPr lang="en-US" altLang="en-US" sz="1600" dirty="0"/>
              <a:t>. </a:t>
            </a:r>
            <a:r>
              <a:rPr lang="en-US" altLang="en-US" sz="1600" dirty="0" err="1"/>
              <a:t>Dimulai</a:t>
            </a:r>
            <a:r>
              <a:rPr lang="en-US" altLang="en-US" sz="1600" dirty="0"/>
              <a:t> </a:t>
            </a:r>
            <a:r>
              <a:rPr lang="en-US" altLang="en-US" sz="1600" dirty="0" err="1"/>
              <a:t>dari</a:t>
            </a:r>
            <a:r>
              <a:rPr lang="en-US" altLang="en-US" sz="1600" dirty="0"/>
              <a:t> </a:t>
            </a:r>
            <a:r>
              <a:rPr lang="en-US" altLang="en-US" sz="1600" dirty="0" err="1"/>
              <a:t>halaman</a:t>
            </a:r>
            <a:r>
              <a:rPr lang="en-US" altLang="en-US" sz="1600" dirty="0"/>
              <a:t> kata </a:t>
            </a:r>
            <a:r>
              <a:rPr lang="en-US" altLang="en-US" sz="1600" dirty="0" err="1"/>
              <a:t>kulit</a:t>
            </a:r>
            <a:r>
              <a:rPr lang="en-US" altLang="en-US" sz="1600" dirty="0"/>
              <a:t> </a:t>
            </a:r>
            <a:r>
              <a:rPr lang="en-US" altLang="en-US" sz="1600" dirty="0" err="1"/>
              <a:t>dan</a:t>
            </a:r>
            <a:r>
              <a:rPr lang="en-US" altLang="en-US" sz="1600" dirty="0"/>
              <a:t> </a:t>
            </a:r>
            <a:r>
              <a:rPr lang="en-US" altLang="en-US" sz="1600" dirty="0" err="1"/>
              <a:t>diletakkan</a:t>
            </a:r>
            <a:r>
              <a:rPr lang="en-US" altLang="en-US" sz="1600" dirty="0"/>
              <a:t> di </a:t>
            </a:r>
            <a:r>
              <a:rPr lang="en-US" altLang="en-US" sz="1600" dirty="0" err="1"/>
              <a:t>tengah</a:t>
            </a:r>
            <a:r>
              <a:rPr lang="en-US" altLang="en-US" sz="1600" dirty="0"/>
              <a:t> </a:t>
            </a:r>
            <a:r>
              <a:rPr lang="en-US" altLang="en-US" sz="1600" dirty="0" err="1"/>
              <a:t>bagian</a:t>
            </a:r>
            <a:r>
              <a:rPr lang="en-US" altLang="en-US" sz="1600" dirty="0"/>
              <a:t> </a:t>
            </a:r>
            <a:r>
              <a:rPr lang="en-US" altLang="en-US" sz="1600" dirty="0" err="1"/>
              <a:t>bawah</a:t>
            </a:r>
            <a:r>
              <a:rPr lang="en-US" altLang="en-US" sz="1600" dirty="0"/>
              <a:t> (bottom center) </a:t>
            </a:r>
            <a:r>
              <a:rPr lang="en-US" altLang="en-US" sz="1600" dirty="0" err="1"/>
              <a:t>halaman</a:t>
            </a:r>
            <a:r>
              <a:rPr lang="en-US" altLang="en-US" sz="1600" dirty="0"/>
              <a:t> </a:t>
            </a:r>
            <a:r>
              <a:rPr lang="en-US" altLang="en-US" sz="1600" dirty="0" err="1"/>
              <a:t>tersebut</a:t>
            </a:r>
            <a:r>
              <a:rPr lang="en-US" altLang="en-US" sz="1600" dirty="0"/>
              <a:t>. </a:t>
            </a:r>
            <a:r>
              <a:rPr lang="en-US" altLang="en-US" sz="1600" dirty="0" err="1"/>
              <a:t>Pada</a:t>
            </a:r>
            <a:r>
              <a:rPr lang="en-US" altLang="en-US" sz="1600" dirty="0"/>
              <a:t> </a:t>
            </a:r>
            <a:r>
              <a:rPr lang="en-US" altLang="en-US" sz="1600" dirty="0" err="1"/>
              <a:t>Skripsi</a:t>
            </a:r>
            <a:r>
              <a:rPr lang="en-US" altLang="en-US" sz="1600" dirty="0"/>
              <a:t> yang </a:t>
            </a:r>
            <a:r>
              <a:rPr lang="en-US" altLang="en-US" sz="1600" dirty="0" err="1"/>
              <a:t>menggunakan</a:t>
            </a:r>
            <a:r>
              <a:rPr lang="en-US" altLang="en-US" sz="1600" dirty="0"/>
              <a:t> </a:t>
            </a:r>
            <a:r>
              <a:rPr lang="en-US" altLang="en-US" sz="1600" dirty="0" err="1"/>
              <a:t>huruf</a:t>
            </a:r>
            <a:r>
              <a:rPr lang="en-US" altLang="en-US" sz="1600" dirty="0"/>
              <a:t> </a:t>
            </a:r>
            <a:r>
              <a:rPr lang="en-US" altLang="en-US" sz="1600" dirty="0" err="1"/>
              <a:t>arab</a:t>
            </a:r>
            <a:r>
              <a:rPr lang="en-US" altLang="en-US" sz="1600" dirty="0"/>
              <a:t> </a:t>
            </a:r>
            <a:r>
              <a:rPr lang="en-US" altLang="en-US" sz="1600" dirty="0" err="1"/>
              <a:t>angka</a:t>
            </a:r>
            <a:r>
              <a:rPr lang="en-US" altLang="en-US" sz="1600" dirty="0"/>
              <a:t> </a:t>
            </a:r>
            <a:r>
              <a:rPr lang="en-US" altLang="en-US" sz="1600" dirty="0" err="1"/>
              <a:t>romawi</a:t>
            </a:r>
            <a:r>
              <a:rPr lang="en-US" altLang="en-US" sz="1600" dirty="0"/>
              <a:t> </a:t>
            </a:r>
            <a:r>
              <a:rPr lang="en-US" altLang="en-US" sz="1600" dirty="0" err="1"/>
              <a:t>kecil</a:t>
            </a:r>
            <a:r>
              <a:rPr lang="en-US" altLang="en-US" sz="1600" dirty="0"/>
              <a:t> </a:t>
            </a:r>
            <a:r>
              <a:rPr lang="en-US" altLang="en-US" sz="1600" dirty="0" err="1"/>
              <a:t>diganti</a:t>
            </a:r>
            <a:r>
              <a:rPr lang="en-US" altLang="en-US" sz="1600" dirty="0"/>
              <a:t> </a:t>
            </a:r>
            <a:r>
              <a:rPr lang="en-US" altLang="en-US" sz="1600" dirty="0" err="1"/>
              <a:t>dengan</a:t>
            </a:r>
            <a:r>
              <a:rPr lang="en-US" altLang="en-US" sz="1600" dirty="0"/>
              <a:t> abjad </a:t>
            </a:r>
            <a:r>
              <a:rPr lang="en-US" altLang="en-US" sz="1600" dirty="0" err="1"/>
              <a:t>arab</a:t>
            </a:r>
            <a:r>
              <a:rPr lang="en-US" altLang="en-US" sz="1600" dirty="0"/>
              <a:t>.</a:t>
            </a:r>
          </a:p>
          <a:p>
            <a:r>
              <a:rPr lang="en-US" altLang="en-US" sz="1600" dirty="0" err="1"/>
              <a:t>Pada</a:t>
            </a:r>
            <a:r>
              <a:rPr lang="en-US" altLang="en-US" sz="1600" dirty="0"/>
              <a:t> </a:t>
            </a:r>
            <a:r>
              <a:rPr lang="en-US" altLang="en-US" sz="1600" dirty="0" err="1"/>
              <a:t>bagian</a:t>
            </a:r>
            <a:r>
              <a:rPr lang="en-US" altLang="en-US" sz="1600" dirty="0"/>
              <a:t> </a:t>
            </a:r>
            <a:r>
              <a:rPr lang="en-US" altLang="en-US" sz="1600" dirty="0" err="1"/>
              <a:t>tengah</a:t>
            </a:r>
            <a:r>
              <a:rPr lang="en-US" altLang="en-US" sz="1600" dirty="0"/>
              <a:t> </a:t>
            </a:r>
            <a:r>
              <a:rPr lang="en-US" altLang="en-US" sz="1600" dirty="0" err="1"/>
              <a:t>dan</a:t>
            </a:r>
            <a:r>
              <a:rPr lang="en-US" altLang="en-US" sz="1600" dirty="0"/>
              <a:t> </a:t>
            </a:r>
            <a:r>
              <a:rPr lang="en-US" altLang="en-US" sz="1600" dirty="0" err="1"/>
              <a:t>bagian</a:t>
            </a:r>
            <a:r>
              <a:rPr lang="en-US" altLang="en-US" sz="1600" dirty="0"/>
              <a:t> </a:t>
            </a:r>
            <a:r>
              <a:rPr lang="en-US" altLang="en-US" sz="1600" dirty="0" err="1"/>
              <a:t>akhir</a:t>
            </a:r>
            <a:r>
              <a:rPr lang="en-US" altLang="en-US" sz="1600" dirty="0"/>
              <a:t>, </a:t>
            </a:r>
            <a:r>
              <a:rPr lang="en-US" altLang="en-US" sz="1600" dirty="0" err="1"/>
              <a:t>dimulai</a:t>
            </a:r>
            <a:r>
              <a:rPr lang="en-US" altLang="en-US" sz="1600" dirty="0"/>
              <a:t> </a:t>
            </a:r>
            <a:r>
              <a:rPr lang="en-US" altLang="en-US" sz="1600" dirty="0" err="1"/>
              <a:t>dari</a:t>
            </a:r>
            <a:r>
              <a:rPr lang="en-US" altLang="en-US" sz="1600" dirty="0"/>
              <a:t> Bab </a:t>
            </a:r>
            <a:r>
              <a:rPr lang="en-US" altLang="en-US" sz="1600" dirty="0" err="1"/>
              <a:t>Pendahuluan</a:t>
            </a:r>
            <a:r>
              <a:rPr lang="en-US" altLang="en-US" sz="1600" dirty="0"/>
              <a:t> </a:t>
            </a:r>
            <a:r>
              <a:rPr lang="en-US" altLang="en-US" sz="1600" dirty="0" err="1"/>
              <a:t>dan</a:t>
            </a:r>
            <a:r>
              <a:rPr lang="en-US" altLang="en-US" sz="1600" dirty="0"/>
              <a:t> </a:t>
            </a:r>
            <a:r>
              <a:rPr lang="en-US" altLang="en-US" sz="1600" dirty="0" err="1"/>
              <a:t>seterusnya</a:t>
            </a:r>
            <a:r>
              <a:rPr lang="en-US" altLang="en-US" sz="1600" dirty="0"/>
              <a:t>, </a:t>
            </a:r>
            <a:r>
              <a:rPr lang="en-US" altLang="en-US" sz="1600" dirty="0" err="1"/>
              <a:t>nomor</a:t>
            </a:r>
            <a:r>
              <a:rPr lang="en-US" altLang="en-US" sz="1600" dirty="0"/>
              <a:t> </a:t>
            </a:r>
            <a:r>
              <a:rPr lang="en-US" altLang="en-US" sz="1600" dirty="0" err="1"/>
              <a:t>halamannya</a:t>
            </a:r>
            <a:r>
              <a:rPr lang="en-US" altLang="en-US" sz="1600" dirty="0"/>
              <a:t> </a:t>
            </a:r>
            <a:r>
              <a:rPr lang="en-US" altLang="en-US" sz="1600" dirty="0" err="1"/>
              <a:t>berupa</a:t>
            </a:r>
            <a:r>
              <a:rPr lang="en-US" altLang="en-US" sz="1600" dirty="0"/>
              <a:t> </a:t>
            </a:r>
            <a:r>
              <a:rPr lang="en-US" altLang="en-US" sz="1600" dirty="0" err="1"/>
              <a:t>angka</a:t>
            </a:r>
            <a:r>
              <a:rPr lang="en-US" altLang="en-US" sz="1600" dirty="0"/>
              <a:t> </a:t>
            </a:r>
            <a:r>
              <a:rPr lang="en-US" altLang="en-US" sz="1600" dirty="0" err="1"/>
              <a:t>latin</a:t>
            </a:r>
            <a:r>
              <a:rPr lang="en-US" altLang="en-US" sz="1600" dirty="0"/>
              <a:t>, </a:t>
            </a:r>
            <a:r>
              <a:rPr lang="en-US" altLang="en-US" sz="1600" dirty="0" err="1"/>
              <a:t>ditulis</a:t>
            </a:r>
            <a:r>
              <a:rPr lang="en-US" altLang="en-US" sz="1600" dirty="0"/>
              <a:t> </a:t>
            </a:r>
            <a:r>
              <a:rPr lang="en-US" altLang="en-US" sz="1600" dirty="0" err="1"/>
              <a:t>pada</a:t>
            </a:r>
            <a:r>
              <a:rPr lang="en-US" altLang="en-US" sz="1600" dirty="0"/>
              <a:t> </a:t>
            </a:r>
            <a:r>
              <a:rPr lang="en-US" altLang="en-US" sz="1600" dirty="0" err="1"/>
              <a:t>sudut</a:t>
            </a:r>
            <a:r>
              <a:rPr lang="en-US" altLang="en-US" sz="1600" dirty="0"/>
              <a:t> </a:t>
            </a:r>
            <a:r>
              <a:rPr lang="en-US" altLang="en-US" sz="1600" dirty="0" err="1"/>
              <a:t>kanan</a:t>
            </a:r>
            <a:r>
              <a:rPr lang="en-US" altLang="en-US" sz="1600" dirty="0"/>
              <a:t> </a:t>
            </a:r>
            <a:r>
              <a:rPr lang="en-US" altLang="en-US" sz="1600" dirty="0" err="1"/>
              <a:t>atas</a:t>
            </a:r>
            <a:r>
              <a:rPr lang="en-US" altLang="en-US" sz="1600" dirty="0"/>
              <a:t> </a:t>
            </a:r>
            <a:r>
              <a:rPr lang="en-US" altLang="en-US" sz="1600" dirty="0" err="1"/>
              <a:t>untuk</a:t>
            </a:r>
            <a:r>
              <a:rPr lang="en-US" altLang="en-US" sz="1600" dirty="0"/>
              <a:t> </a:t>
            </a:r>
            <a:r>
              <a:rPr lang="en-US" altLang="en-US" sz="1600" dirty="0" err="1"/>
              <a:t>Skripsi</a:t>
            </a:r>
            <a:r>
              <a:rPr lang="en-US" altLang="en-US" sz="1600" dirty="0"/>
              <a:t> yang </a:t>
            </a:r>
            <a:r>
              <a:rPr lang="en-US" altLang="en-US" sz="1600" dirty="0" err="1"/>
              <a:t>menggunakan</a:t>
            </a:r>
            <a:r>
              <a:rPr lang="en-US" altLang="en-US" sz="1600" dirty="0"/>
              <a:t> </a:t>
            </a:r>
            <a:r>
              <a:rPr lang="en-US" altLang="en-US" sz="1600" dirty="0" err="1"/>
              <a:t>huruf</a:t>
            </a:r>
            <a:r>
              <a:rPr lang="en-US" altLang="en-US" sz="1600" dirty="0"/>
              <a:t> </a:t>
            </a:r>
            <a:r>
              <a:rPr lang="en-US" altLang="en-US" sz="1600" dirty="0" err="1"/>
              <a:t>latin</a:t>
            </a:r>
            <a:r>
              <a:rPr lang="en-US" altLang="en-US" sz="1600" dirty="0"/>
              <a:t>, </a:t>
            </a:r>
            <a:r>
              <a:rPr lang="en-US" altLang="en-US" sz="1600" dirty="0" err="1"/>
              <a:t>dan</a:t>
            </a:r>
            <a:r>
              <a:rPr lang="en-US" altLang="en-US" sz="1600" dirty="0"/>
              <a:t> </a:t>
            </a:r>
            <a:r>
              <a:rPr lang="en-US" altLang="en-US" sz="1600" dirty="0" err="1"/>
              <a:t>sudut</a:t>
            </a:r>
            <a:r>
              <a:rPr lang="en-US" altLang="en-US" sz="1600" dirty="0"/>
              <a:t> </a:t>
            </a:r>
            <a:r>
              <a:rPr lang="en-US" altLang="en-US" sz="1600" dirty="0" err="1"/>
              <a:t>kiri</a:t>
            </a:r>
            <a:r>
              <a:rPr lang="en-US" altLang="en-US" sz="1600" dirty="0"/>
              <a:t> </a:t>
            </a:r>
            <a:r>
              <a:rPr lang="en-US" altLang="en-US" sz="1600" dirty="0" err="1"/>
              <a:t>atas</a:t>
            </a:r>
            <a:r>
              <a:rPr lang="en-US" altLang="en-US" sz="1600" dirty="0"/>
              <a:t> </a:t>
            </a:r>
            <a:r>
              <a:rPr lang="en-US" altLang="en-US" sz="1600" dirty="0" err="1"/>
              <a:t>untuk</a:t>
            </a:r>
            <a:r>
              <a:rPr lang="en-US" altLang="en-US" sz="1600" dirty="0"/>
              <a:t> </a:t>
            </a:r>
            <a:r>
              <a:rPr lang="en-US" altLang="en-US" sz="1600" dirty="0" err="1"/>
              <a:t>Skripsi</a:t>
            </a:r>
            <a:r>
              <a:rPr lang="en-US" altLang="en-US" sz="1600" dirty="0"/>
              <a:t> yang </a:t>
            </a:r>
            <a:r>
              <a:rPr lang="en-US" altLang="en-US" sz="1600" dirty="0" err="1"/>
              <a:t>menggunakan</a:t>
            </a:r>
            <a:r>
              <a:rPr lang="en-US" altLang="en-US" sz="1600" dirty="0"/>
              <a:t> </a:t>
            </a:r>
            <a:r>
              <a:rPr lang="en-US" altLang="en-US" sz="1600" dirty="0" err="1"/>
              <a:t>huruf</a:t>
            </a:r>
            <a:r>
              <a:rPr lang="en-US" altLang="en-US" sz="1600" dirty="0"/>
              <a:t> </a:t>
            </a:r>
            <a:r>
              <a:rPr lang="en-US" altLang="en-US" sz="1600" dirty="0" err="1"/>
              <a:t>arab</a:t>
            </a:r>
            <a:r>
              <a:rPr lang="en-US" altLang="en-US" sz="1600" dirty="0"/>
              <a:t> </a:t>
            </a:r>
            <a:r>
              <a:rPr lang="en-US" altLang="en-US" sz="1600" dirty="0" err="1"/>
              <a:t>nomor</a:t>
            </a:r>
            <a:r>
              <a:rPr lang="en-US" altLang="en-US" sz="1600" dirty="0"/>
              <a:t> </a:t>
            </a:r>
            <a:r>
              <a:rPr lang="en-US" altLang="en-US" sz="1600" dirty="0" err="1"/>
              <a:t>halamannya</a:t>
            </a:r>
            <a:r>
              <a:rPr lang="en-US" altLang="en-US" sz="1600" dirty="0"/>
              <a:t> </a:t>
            </a:r>
            <a:r>
              <a:rPr lang="en-US" altLang="en-US" sz="1600" dirty="0" err="1"/>
              <a:t>berupa</a:t>
            </a:r>
            <a:r>
              <a:rPr lang="en-US" altLang="en-US" sz="1600" dirty="0"/>
              <a:t> </a:t>
            </a:r>
            <a:r>
              <a:rPr lang="en-US" altLang="en-US" sz="1600" dirty="0" err="1"/>
              <a:t>angka</a:t>
            </a:r>
            <a:r>
              <a:rPr lang="en-US" altLang="en-US" sz="1600" dirty="0"/>
              <a:t> </a:t>
            </a:r>
            <a:r>
              <a:rPr lang="en-US" altLang="en-US" sz="1600" dirty="0" err="1"/>
              <a:t>arab</a:t>
            </a:r>
            <a:r>
              <a:rPr lang="en-US" altLang="en-US" sz="1600" dirty="0"/>
              <a:t>. </a:t>
            </a:r>
            <a:r>
              <a:rPr lang="en-US" altLang="en-US" sz="1600" dirty="0" err="1"/>
              <a:t>Kecuali</a:t>
            </a:r>
            <a:r>
              <a:rPr lang="en-US" altLang="en-US" sz="1600" dirty="0"/>
              <a:t> </a:t>
            </a:r>
            <a:r>
              <a:rPr lang="en-US" altLang="en-US" sz="1600" dirty="0" err="1"/>
              <a:t>pada</a:t>
            </a:r>
            <a:r>
              <a:rPr lang="en-US" altLang="en-US" sz="1600" dirty="0"/>
              <a:t> </a:t>
            </a:r>
            <a:r>
              <a:rPr lang="en-US" altLang="en-US" sz="1600" dirty="0" err="1"/>
              <a:t>halaman</a:t>
            </a:r>
            <a:r>
              <a:rPr lang="en-US" altLang="en-US" sz="1600" dirty="0"/>
              <a:t> PENDAHULUAN (BAB I), BAB-BAB </a:t>
            </a:r>
            <a:r>
              <a:rPr lang="en-US" altLang="en-US" sz="1600" dirty="0" err="1"/>
              <a:t>selanjutnya</a:t>
            </a:r>
            <a:r>
              <a:rPr lang="en-US" altLang="en-US" sz="1600" dirty="0"/>
              <a:t> </a:t>
            </a:r>
            <a:r>
              <a:rPr lang="en-US" altLang="en-US" sz="1600" dirty="0" err="1"/>
              <a:t>dan</a:t>
            </a:r>
            <a:r>
              <a:rPr lang="en-US" altLang="en-US" sz="1600" dirty="0"/>
              <a:t> DAFTAR PUSTAKA </a:t>
            </a:r>
            <a:r>
              <a:rPr lang="en-US" altLang="en-US" sz="1600" dirty="0" err="1"/>
              <a:t>nomor</a:t>
            </a:r>
            <a:r>
              <a:rPr lang="en-US" altLang="en-US" sz="1600" dirty="0"/>
              <a:t> </a:t>
            </a:r>
            <a:r>
              <a:rPr lang="en-US" altLang="en-US" sz="1600" dirty="0" err="1"/>
              <a:t>pada</a:t>
            </a:r>
            <a:r>
              <a:rPr lang="en-US" altLang="en-US" sz="1600" dirty="0"/>
              <a:t> </a:t>
            </a:r>
            <a:r>
              <a:rPr lang="en-US" altLang="en-US" sz="1600" dirty="0" err="1"/>
              <a:t>halaman-halaman</a:t>
            </a:r>
            <a:r>
              <a:rPr lang="en-US" altLang="en-US" sz="1600" dirty="0"/>
              <a:t> yang </a:t>
            </a:r>
            <a:r>
              <a:rPr lang="en-US" altLang="en-US" sz="1600" dirty="0" err="1"/>
              <a:t>disebut</a:t>
            </a:r>
            <a:r>
              <a:rPr lang="en-US" altLang="en-US" sz="1600" dirty="0"/>
              <a:t> </a:t>
            </a:r>
            <a:r>
              <a:rPr lang="en-US" altLang="en-US" sz="1600" dirty="0" err="1"/>
              <a:t>terakhir</a:t>
            </a:r>
            <a:r>
              <a:rPr lang="en-US" altLang="en-US" sz="1600" dirty="0"/>
              <a:t> </a:t>
            </a:r>
            <a:r>
              <a:rPr lang="en-US" altLang="en-US" sz="1600" dirty="0" err="1"/>
              <a:t>ditempatkan</a:t>
            </a:r>
            <a:r>
              <a:rPr lang="en-US" altLang="en-US" sz="1600" dirty="0"/>
              <a:t> </a:t>
            </a:r>
            <a:r>
              <a:rPr lang="en-US" altLang="en-US" sz="1600" dirty="0" err="1"/>
              <a:t>ditengah</a:t>
            </a:r>
            <a:r>
              <a:rPr lang="en-US" altLang="en-US" sz="1600" dirty="0"/>
              <a:t> </a:t>
            </a:r>
            <a:r>
              <a:rPr lang="en-US" altLang="en-US" sz="1600" dirty="0" err="1"/>
              <a:t>bagian</a:t>
            </a:r>
            <a:r>
              <a:rPr lang="en-US" altLang="en-US" sz="1600" dirty="0"/>
              <a:t> </a:t>
            </a:r>
            <a:r>
              <a:rPr lang="en-US" altLang="en-US" sz="1600" dirty="0" err="1"/>
              <a:t>bawah</a:t>
            </a:r>
            <a:r>
              <a:rPr lang="en-US" altLang="en-US" sz="1600" dirty="0"/>
              <a:t> (bottom center) </a:t>
            </a:r>
            <a:r>
              <a:rPr lang="en-US" altLang="en-US" sz="1600" dirty="0" err="1"/>
              <a:t>halaman</a:t>
            </a:r>
            <a:r>
              <a:rPr lang="en-US" altLang="en-US" sz="1600" dirty="0"/>
              <a:t> </a:t>
            </a:r>
            <a:r>
              <a:rPr lang="en-US" altLang="en-US" sz="1600" dirty="0" err="1"/>
              <a:t>sebagaimana</a:t>
            </a:r>
            <a:r>
              <a:rPr lang="en-US" altLang="en-US" sz="1600" dirty="0"/>
              <a:t> </a:t>
            </a:r>
            <a:r>
              <a:rPr lang="en-US" altLang="en-US" sz="1600" dirty="0" err="1"/>
              <a:t>nomor</a:t>
            </a:r>
            <a:r>
              <a:rPr lang="en-US" altLang="en-US" sz="1600" dirty="0"/>
              <a:t> </a:t>
            </a:r>
            <a:r>
              <a:rPr lang="en-US" altLang="en-US" sz="1600" dirty="0" err="1"/>
              <a:t>halaman</a:t>
            </a:r>
            <a:r>
              <a:rPr lang="en-US" altLang="en-US" sz="1600" dirty="0"/>
              <a:t> </a:t>
            </a:r>
            <a:r>
              <a:rPr lang="en-US" altLang="en-US" sz="1600" dirty="0" err="1"/>
              <a:t>pada</a:t>
            </a:r>
            <a:r>
              <a:rPr lang="en-US" altLang="en-US" sz="1600" dirty="0"/>
              <a:t> </a:t>
            </a:r>
            <a:r>
              <a:rPr lang="en-US" altLang="en-US" sz="1600" dirty="0" err="1"/>
              <a:t>bagian</a:t>
            </a:r>
            <a:r>
              <a:rPr lang="en-US" altLang="en-US" sz="1600" dirty="0"/>
              <a:t> </a:t>
            </a:r>
            <a:r>
              <a:rPr lang="en-US" altLang="en-US" sz="1600" dirty="0" err="1"/>
              <a:t>awal</a:t>
            </a:r>
            <a:r>
              <a:rPr lang="en-US" altLang="en-US" sz="1600" dirty="0"/>
              <a:t>. Di </a:t>
            </a:r>
            <a:r>
              <a:rPr lang="en-US" altLang="en-US" sz="1600" dirty="0" err="1"/>
              <a:t>belakang</a:t>
            </a:r>
            <a:r>
              <a:rPr lang="en-US" altLang="en-US" sz="1600" dirty="0"/>
              <a:t> </a:t>
            </a:r>
            <a:r>
              <a:rPr lang="en-US" altLang="en-US" sz="1600" dirty="0" err="1"/>
              <a:t>nomor</a:t>
            </a:r>
            <a:r>
              <a:rPr lang="en-US" altLang="en-US" sz="1600" dirty="0"/>
              <a:t> </a:t>
            </a:r>
            <a:r>
              <a:rPr lang="en-US" altLang="en-US" sz="1600" dirty="0" err="1"/>
              <a:t>halaman</a:t>
            </a:r>
            <a:r>
              <a:rPr lang="en-US" altLang="en-US" sz="1600" dirty="0"/>
              <a:t> </a:t>
            </a:r>
            <a:r>
              <a:rPr lang="en-US" altLang="en-US" sz="1600" dirty="0" err="1"/>
              <a:t>tidak</a:t>
            </a:r>
            <a:r>
              <a:rPr lang="en-US" altLang="en-US" sz="1600" dirty="0"/>
              <a:t> </a:t>
            </a:r>
            <a:r>
              <a:rPr lang="en-US" altLang="en-US" sz="1600" dirty="0" err="1"/>
              <a:t>diberi</a:t>
            </a:r>
            <a:r>
              <a:rPr lang="en-US" altLang="en-US" sz="1600" dirty="0"/>
              <a:t> </a:t>
            </a:r>
            <a:r>
              <a:rPr lang="en-US" altLang="en-US" sz="1600" dirty="0" err="1"/>
              <a:t>tanda</a:t>
            </a:r>
            <a:r>
              <a:rPr lang="en-US" altLang="en-US" sz="1600" dirty="0"/>
              <a:t> </a:t>
            </a:r>
            <a:r>
              <a:rPr lang="en-US" altLang="en-US" sz="1600" dirty="0" err="1"/>
              <a:t>titik</a:t>
            </a:r>
            <a:r>
              <a:rPr lang="en-US" altLang="en-US" sz="1600" dirty="0"/>
              <a:t>.</a:t>
            </a:r>
          </a:p>
          <a:p>
            <a:r>
              <a:rPr lang="en-US" altLang="en-US" sz="1600" dirty="0" err="1"/>
              <a:t>Nomor</a:t>
            </a:r>
            <a:r>
              <a:rPr lang="en-US" altLang="en-US" sz="1600" dirty="0"/>
              <a:t> </a:t>
            </a:r>
            <a:r>
              <a:rPr lang="en-US" altLang="en-US" sz="1600" dirty="0" err="1"/>
              <a:t>pada</a:t>
            </a:r>
            <a:r>
              <a:rPr lang="en-US" altLang="en-US" sz="1600" dirty="0"/>
              <a:t> BAB </a:t>
            </a:r>
            <a:r>
              <a:rPr lang="en-US" altLang="en-US" sz="1600" dirty="0" err="1"/>
              <a:t>ditulis</a:t>
            </a:r>
            <a:r>
              <a:rPr lang="en-US" altLang="en-US" sz="1600" dirty="0"/>
              <a:t> </a:t>
            </a:r>
            <a:r>
              <a:rPr lang="en-US" altLang="en-US" sz="1600" dirty="0" err="1"/>
              <a:t>dengan</a:t>
            </a:r>
            <a:r>
              <a:rPr lang="en-US" altLang="en-US" sz="1600" dirty="0"/>
              <a:t> </a:t>
            </a:r>
            <a:r>
              <a:rPr lang="en-US" altLang="en-US" sz="1600" dirty="0" err="1"/>
              <a:t>angka</a:t>
            </a:r>
            <a:r>
              <a:rPr lang="en-US" altLang="en-US" sz="1600" dirty="0"/>
              <a:t> </a:t>
            </a:r>
            <a:r>
              <a:rPr lang="en-US" altLang="en-US" sz="1600" dirty="0" err="1"/>
              <a:t>romawi</a:t>
            </a:r>
            <a:r>
              <a:rPr lang="en-US" altLang="en-US" sz="1600" dirty="0"/>
              <a:t> </a:t>
            </a:r>
            <a:r>
              <a:rPr lang="en-US" altLang="en-US" sz="1600" dirty="0" err="1"/>
              <a:t>besar</a:t>
            </a:r>
            <a:r>
              <a:rPr lang="en-US" altLang="en-US" sz="1600" dirty="0"/>
              <a:t>, </a:t>
            </a:r>
            <a:r>
              <a:rPr lang="en-US" altLang="en-US" sz="1600" dirty="0" err="1"/>
              <a:t>seperti</a:t>
            </a:r>
            <a:r>
              <a:rPr lang="en-US" altLang="en-US" sz="1600" dirty="0"/>
              <a:t> BAB I, BAB II, BAB III </a:t>
            </a:r>
            <a:r>
              <a:rPr lang="en-US" altLang="en-US" sz="1600" dirty="0" err="1"/>
              <a:t>dan</a:t>
            </a:r>
            <a:r>
              <a:rPr lang="en-US" altLang="en-US" sz="1600" dirty="0"/>
              <a:t> </a:t>
            </a:r>
            <a:r>
              <a:rPr lang="en-US" altLang="en-US" sz="1600" dirty="0" err="1"/>
              <a:t>seterusnya</a:t>
            </a:r>
            <a:r>
              <a:rPr lang="en-US" altLang="en-US" sz="1600" dirty="0"/>
              <a:t> </a:t>
            </a:r>
            <a:r>
              <a:rPr lang="en-US" altLang="en-US" sz="1600" dirty="0" err="1"/>
              <a:t>diletakkan</a:t>
            </a:r>
            <a:r>
              <a:rPr lang="en-US" altLang="en-US" sz="1600" dirty="0"/>
              <a:t> </a:t>
            </a:r>
            <a:r>
              <a:rPr lang="en-US" altLang="en-US" sz="1600" dirty="0" err="1"/>
              <a:t>ditengah</a:t>
            </a:r>
            <a:r>
              <a:rPr lang="en-US" altLang="en-US" sz="1600" dirty="0"/>
              <a:t> (center) di </a:t>
            </a:r>
            <a:r>
              <a:rPr lang="en-US" altLang="en-US" sz="1600" dirty="0" err="1"/>
              <a:t>atas</a:t>
            </a:r>
            <a:r>
              <a:rPr lang="en-US" altLang="en-US" sz="1600" dirty="0"/>
              <a:t> </a:t>
            </a:r>
            <a:r>
              <a:rPr lang="en-US" altLang="en-US" sz="1600" dirty="0" err="1"/>
              <a:t>judul</a:t>
            </a:r>
            <a:r>
              <a:rPr lang="en-US" altLang="en-US" sz="1600" dirty="0"/>
              <a:t> BAB </a:t>
            </a:r>
            <a:r>
              <a:rPr lang="en-US" altLang="en-US" sz="1600" dirty="0" err="1"/>
              <a:t>untuk</a:t>
            </a:r>
            <a:r>
              <a:rPr lang="en-US" altLang="en-US" sz="1600" dirty="0"/>
              <a:t> </a:t>
            </a:r>
            <a:r>
              <a:rPr lang="en-US" altLang="en-US" sz="1600" dirty="0" err="1"/>
              <a:t>Skripsi</a:t>
            </a:r>
            <a:r>
              <a:rPr lang="en-US" altLang="en-US" sz="1600" dirty="0"/>
              <a:t> yang </a:t>
            </a:r>
            <a:r>
              <a:rPr lang="en-US" altLang="en-US" sz="1600" dirty="0" err="1"/>
              <a:t>menggunakan</a:t>
            </a:r>
            <a:r>
              <a:rPr lang="en-US" altLang="en-US" sz="1600" dirty="0"/>
              <a:t> </a:t>
            </a:r>
            <a:r>
              <a:rPr lang="en-US" altLang="en-US" sz="1600" dirty="0" err="1"/>
              <a:t>huruf</a:t>
            </a:r>
            <a:r>
              <a:rPr lang="en-US" altLang="en-US" sz="1600" dirty="0"/>
              <a:t> </a:t>
            </a:r>
            <a:r>
              <a:rPr lang="en-US" altLang="en-US" sz="1600" dirty="0" err="1"/>
              <a:t>latin</a:t>
            </a:r>
            <a:r>
              <a:rPr lang="en-US" altLang="en-US" sz="1600" dirty="0"/>
              <a:t>, </a:t>
            </a:r>
            <a:r>
              <a:rPr lang="en-US" altLang="en-US" sz="1600" dirty="0" err="1"/>
              <a:t>sedangkan</a:t>
            </a:r>
            <a:r>
              <a:rPr lang="en-US" altLang="en-US" sz="1600" dirty="0"/>
              <a:t> </a:t>
            </a:r>
            <a:r>
              <a:rPr lang="en-US" altLang="en-US" sz="1600" dirty="0" err="1"/>
              <a:t>untuk</a:t>
            </a:r>
            <a:r>
              <a:rPr lang="en-US" altLang="en-US" sz="1600" dirty="0"/>
              <a:t> </a:t>
            </a:r>
            <a:r>
              <a:rPr lang="en-US" altLang="en-US" sz="1600" dirty="0" err="1"/>
              <a:t>Skripsiyang</a:t>
            </a:r>
            <a:r>
              <a:rPr lang="en-US" altLang="en-US" sz="1600" dirty="0"/>
              <a:t> </a:t>
            </a:r>
            <a:r>
              <a:rPr lang="en-US" altLang="en-US" sz="1600" dirty="0" err="1"/>
              <a:t>menggunakan</a:t>
            </a:r>
            <a:r>
              <a:rPr lang="en-US" altLang="en-US" sz="1600" dirty="0"/>
              <a:t> </a:t>
            </a:r>
            <a:r>
              <a:rPr lang="en-US" altLang="en-US" sz="1600" dirty="0" err="1"/>
              <a:t>huruf</a:t>
            </a:r>
            <a:r>
              <a:rPr lang="en-US" altLang="en-US" sz="1600" dirty="0"/>
              <a:t> </a:t>
            </a:r>
            <a:r>
              <a:rPr lang="en-US" altLang="en-US" sz="1600" dirty="0" err="1"/>
              <a:t>arab</a:t>
            </a:r>
            <a:r>
              <a:rPr lang="en-US" altLang="en-US" sz="1600" dirty="0"/>
              <a:t>, </a:t>
            </a:r>
            <a:r>
              <a:rPr lang="en-US" altLang="en-US" sz="1600" dirty="0" err="1"/>
              <a:t>bab</a:t>
            </a:r>
            <a:r>
              <a:rPr lang="en-US" altLang="en-US" sz="1600" dirty="0"/>
              <a:t> </a:t>
            </a:r>
            <a:r>
              <a:rPr lang="en-US" altLang="en-US" sz="1600" dirty="0" err="1"/>
              <a:t>itu</a:t>
            </a:r>
            <a:r>
              <a:rPr lang="en-US" altLang="en-US" sz="1600" dirty="0"/>
              <a:t> </a:t>
            </a:r>
            <a:r>
              <a:rPr lang="en-US" altLang="en-US" sz="1600" dirty="0" err="1"/>
              <a:t>ditulis</a:t>
            </a:r>
            <a:r>
              <a:rPr lang="en-US" altLang="en-US" sz="1600" dirty="0"/>
              <a:t> </a:t>
            </a:r>
            <a:r>
              <a:rPr lang="en-US" altLang="en-US" sz="1600" dirty="0" err="1"/>
              <a:t>penuh</a:t>
            </a:r>
            <a:r>
              <a:rPr lang="en-US" altLang="en-US" sz="1600" dirty="0"/>
              <a:t> </a:t>
            </a:r>
            <a:r>
              <a:rPr lang="en-US" altLang="en-US" sz="1600" dirty="0" err="1"/>
              <a:t>dengan</a:t>
            </a:r>
            <a:r>
              <a:rPr lang="en-US" altLang="en-US" sz="1600" dirty="0"/>
              <a:t> </a:t>
            </a:r>
            <a:r>
              <a:rPr lang="en-US" altLang="en-US" sz="1600" dirty="0" err="1"/>
              <a:t>huruf</a:t>
            </a:r>
            <a:r>
              <a:rPr lang="en-US" altLang="en-US" sz="1600" dirty="0"/>
              <a:t>.</a:t>
            </a:r>
          </a:p>
        </p:txBody>
      </p:sp>
      <p:sp>
        <p:nvSpPr>
          <p:cNvPr id="3" name="TextBox 2"/>
          <p:cNvSpPr txBox="1"/>
          <p:nvPr/>
        </p:nvSpPr>
        <p:spPr>
          <a:xfrm>
            <a:off x="1600200" y="609600"/>
            <a:ext cx="5410200" cy="646113"/>
          </a:xfrm>
          <a:prstGeom prst="rect">
            <a:avLst/>
          </a:prstGeom>
          <a:noFill/>
        </p:spPr>
        <p:txBody>
          <a:bodyPr>
            <a:spAutoFit/>
          </a:bodyPr>
          <a:lstStyle/>
          <a:p>
            <a:pPr algn="ctr" eaLnBrk="1" hangingPunct="1">
              <a:defRPr/>
            </a:pPr>
            <a:r>
              <a:rPr lang="en-US" sz="3600" b="1" dirty="0" err="1">
                <a:solidFill>
                  <a:schemeClr val="tx2">
                    <a:lumMod val="75000"/>
                  </a:schemeClr>
                </a:solidFill>
                <a:cs typeface="Arial" charset="0"/>
              </a:rPr>
              <a:t>Sistem</a:t>
            </a:r>
            <a:r>
              <a:rPr lang="en-US" sz="3600" b="1" dirty="0">
                <a:solidFill>
                  <a:schemeClr val="tx2">
                    <a:lumMod val="75000"/>
                  </a:schemeClr>
                </a:solidFill>
                <a:cs typeface="Arial" charset="0"/>
              </a:rPr>
              <a:t> </a:t>
            </a:r>
            <a:r>
              <a:rPr lang="en-US" sz="3600" b="1" dirty="0" err="1">
                <a:solidFill>
                  <a:schemeClr val="tx2">
                    <a:lumMod val="75000"/>
                  </a:schemeClr>
                </a:solidFill>
                <a:cs typeface="Arial" charset="0"/>
              </a:rPr>
              <a:t>Penomoran</a:t>
            </a:r>
            <a:endParaRPr lang="en-US" sz="3600" b="1" dirty="0">
              <a:solidFill>
                <a:schemeClr val="tx2">
                  <a:lumMod val="75000"/>
                </a:schemeClr>
              </a:solidFill>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r>
              <a:rPr lang="en-US" altLang="en-US" sz="2400" dirty="0" err="1"/>
              <a:t>Penomoran</a:t>
            </a:r>
            <a:r>
              <a:rPr lang="en-US" altLang="en-US" sz="2400" dirty="0"/>
              <a:t> </a:t>
            </a:r>
            <a:r>
              <a:rPr lang="en-US" altLang="en-US" sz="2400" dirty="0" err="1"/>
              <a:t>selanjutnya</a:t>
            </a:r>
            <a:r>
              <a:rPr lang="en-US" altLang="en-US" sz="2400" dirty="0"/>
              <a:t> </a:t>
            </a:r>
            <a:r>
              <a:rPr lang="en-US" altLang="en-US" sz="2400" dirty="0" err="1"/>
              <a:t>yaitu</a:t>
            </a:r>
            <a:r>
              <a:rPr lang="en-US" altLang="en-US" sz="2400" dirty="0"/>
              <a:t> </a:t>
            </a:r>
            <a:r>
              <a:rPr lang="en-US" altLang="en-US" sz="2400" dirty="0" err="1"/>
              <a:t>nomor</a:t>
            </a:r>
            <a:r>
              <a:rPr lang="en-US" altLang="en-US" sz="2400" dirty="0"/>
              <a:t> sub-</a:t>
            </a:r>
            <a:r>
              <a:rPr lang="en-US" altLang="en-US" sz="2400" dirty="0" err="1"/>
              <a:t>bab</a:t>
            </a:r>
            <a:r>
              <a:rPr lang="en-US" altLang="en-US" sz="2400" dirty="0"/>
              <a:t>, sub-sub </a:t>
            </a:r>
            <a:r>
              <a:rPr lang="en-US" altLang="en-US" sz="2400" dirty="0" err="1"/>
              <a:t>bab</a:t>
            </a:r>
            <a:r>
              <a:rPr lang="en-US" altLang="en-US" sz="2400" dirty="0"/>
              <a:t> </a:t>
            </a:r>
            <a:r>
              <a:rPr lang="en-US" altLang="en-US" sz="2400" dirty="0" err="1"/>
              <a:t>dan</a:t>
            </a:r>
            <a:r>
              <a:rPr lang="en-US" altLang="en-US" sz="2400" dirty="0"/>
              <a:t> </a:t>
            </a:r>
            <a:r>
              <a:rPr lang="en-US" altLang="en-US" sz="2400" dirty="0" err="1"/>
              <a:t>seterusnya</a:t>
            </a:r>
            <a:r>
              <a:rPr lang="en-US" altLang="en-US" sz="2400" dirty="0"/>
              <a:t> </a:t>
            </a:r>
            <a:r>
              <a:rPr lang="en-US" altLang="en-US" sz="2400" dirty="0" err="1"/>
              <a:t>digunakan</a:t>
            </a:r>
            <a:r>
              <a:rPr lang="en-US" altLang="en-US" sz="2400" dirty="0"/>
              <a:t> </a:t>
            </a:r>
            <a:r>
              <a:rPr lang="en-US" altLang="en-US" sz="2400" dirty="0" err="1"/>
              <a:t>kombinasi</a:t>
            </a:r>
            <a:r>
              <a:rPr lang="en-US" altLang="en-US" sz="2400" dirty="0"/>
              <a:t> </a:t>
            </a:r>
            <a:r>
              <a:rPr lang="en-US" altLang="en-US" sz="2400" dirty="0" err="1"/>
              <a:t>angka</a:t>
            </a:r>
            <a:r>
              <a:rPr lang="en-US" altLang="en-US" sz="2400" dirty="0"/>
              <a:t> </a:t>
            </a:r>
            <a:r>
              <a:rPr lang="en-US" altLang="en-US" sz="2400" dirty="0" err="1"/>
              <a:t>dan</a:t>
            </a:r>
            <a:r>
              <a:rPr lang="en-US" altLang="en-US" sz="2400" dirty="0"/>
              <a:t> </a:t>
            </a:r>
            <a:r>
              <a:rPr lang="en-US" altLang="en-US" sz="2400" dirty="0" err="1"/>
              <a:t>huruf</a:t>
            </a:r>
            <a:r>
              <a:rPr lang="en-US" altLang="en-US" sz="2400" dirty="0"/>
              <a:t> </a:t>
            </a:r>
            <a:r>
              <a:rPr lang="en-US" altLang="en-US" sz="2400" dirty="0" err="1"/>
              <a:t>latin</a:t>
            </a:r>
            <a:r>
              <a:rPr lang="en-US" altLang="en-US" sz="2400" dirty="0"/>
              <a:t>. </a:t>
            </a:r>
            <a:r>
              <a:rPr lang="en-US" altLang="en-US" sz="2400" dirty="0" err="1"/>
              <a:t>Dengan</a:t>
            </a:r>
            <a:r>
              <a:rPr lang="en-US" altLang="en-US" sz="2400" dirty="0"/>
              <a:t> </a:t>
            </a:r>
            <a:r>
              <a:rPr lang="en-US" altLang="en-US" sz="2400" dirty="0" err="1"/>
              <a:t>demikian</a:t>
            </a:r>
            <a:r>
              <a:rPr lang="en-US" altLang="en-US" sz="2400" dirty="0"/>
              <a:t> </a:t>
            </a:r>
            <a:r>
              <a:rPr lang="en-US" altLang="en-US" sz="2400" dirty="0" err="1"/>
              <a:t>untuk</a:t>
            </a:r>
            <a:r>
              <a:rPr lang="en-US" altLang="en-US" sz="2400" dirty="0"/>
              <a:t> </a:t>
            </a:r>
            <a:r>
              <a:rPr lang="en-US" altLang="en-US" sz="2400" dirty="0" err="1"/>
              <a:t>Skripsi</a:t>
            </a:r>
            <a:r>
              <a:rPr lang="en-US" altLang="en-US" sz="2400" dirty="0"/>
              <a:t> yang </a:t>
            </a:r>
            <a:r>
              <a:rPr lang="en-US" altLang="en-US" sz="2400" dirty="0" err="1"/>
              <a:t>menggunakan</a:t>
            </a:r>
            <a:r>
              <a:rPr lang="en-US" altLang="en-US" sz="2400" dirty="0"/>
              <a:t> </a:t>
            </a:r>
            <a:r>
              <a:rPr lang="en-US" altLang="en-US" sz="2400" dirty="0" err="1"/>
              <a:t>huruf</a:t>
            </a:r>
            <a:r>
              <a:rPr lang="en-US" altLang="en-US" sz="2400" dirty="0"/>
              <a:t> </a:t>
            </a:r>
            <a:r>
              <a:rPr lang="en-US" altLang="en-US" sz="2400" dirty="0" err="1"/>
              <a:t>latin</a:t>
            </a:r>
            <a:r>
              <a:rPr lang="en-US" altLang="en-US" sz="2400" dirty="0"/>
              <a:t> </a:t>
            </a:r>
            <a:r>
              <a:rPr lang="en-US" altLang="en-US" sz="2400" dirty="0" err="1"/>
              <a:t>sistem</a:t>
            </a:r>
            <a:r>
              <a:rPr lang="en-US" altLang="en-US" sz="2400" dirty="0"/>
              <a:t> </a:t>
            </a:r>
            <a:r>
              <a:rPr lang="en-US" altLang="en-US" sz="2400" dirty="0" err="1"/>
              <a:t>penomoran</a:t>
            </a:r>
            <a:r>
              <a:rPr lang="en-US" altLang="en-US" sz="2400" dirty="0"/>
              <a:t> </a:t>
            </a:r>
            <a:r>
              <a:rPr lang="en-US" altLang="en-US" sz="2400" dirty="0" err="1"/>
              <a:t>adalah</a:t>
            </a:r>
            <a:r>
              <a:rPr lang="en-US" altLang="en-US" sz="2400" dirty="0"/>
              <a:t> </a:t>
            </a:r>
            <a:r>
              <a:rPr lang="en-US" altLang="en-US" sz="2400" dirty="0" err="1"/>
              <a:t>sebagai</a:t>
            </a:r>
            <a:r>
              <a:rPr lang="en-US" altLang="en-US" sz="2400" dirty="0"/>
              <a:t> </a:t>
            </a:r>
            <a:r>
              <a:rPr lang="en-US" altLang="en-US" sz="2400" dirty="0" err="1"/>
              <a:t>berikut</a:t>
            </a:r>
            <a:r>
              <a:rPr lang="en-US" altLang="en-US" sz="2400" dirty="0"/>
              <a:t> : </a:t>
            </a:r>
            <a:r>
              <a:rPr lang="en-US" altLang="en-US" sz="2400" dirty="0" err="1"/>
              <a:t>angka</a:t>
            </a:r>
            <a:r>
              <a:rPr lang="en-US" altLang="en-US" sz="2400" dirty="0"/>
              <a:t> </a:t>
            </a:r>
            <a:r>
              <a:rPr lang="en-US" altLang="en-US" sz="2400" dirty="0" err="1"/>
              <a:t>romawi</a:t>
            </a:r>
            <a:r>
              <a:rPr lang="en-US" altLang="en-US" sz="2400" dirty="0"/>
              <a:t> </a:t>
            </a:r>
            <a:r>
              <a:rPr lang="en-US" altLang="en-US" sz="2400" dirty="0" err="1"/>
              <a:t>besar</a:t>
            </a:r>
            <a:r>
              <a:rPr lang="en-US" altLang="en-US" sz="2400" dirty="0"/>
              <a:t> </a:t>
            </a:r>
            <a:r>
              <a:rPr lang="en-US" altLang="en-US" sz="2400" dirty="0" err="1"/>
              <a:t>untuk</a:t>
            </a:r>
            <a:r>
              <a:rPr lang="en-US" altLang="en-US" sz="2400" dirty="0"/>
              <a:t> </a:t>
            </a:r>
            <a:r>
              <a:rPr lang="en-US" altLang="en-US" sz="2400" dirty="0" err="1"/>
              <a:t>nomor</a:t>
            </a:r>
            <a:r>
              <a:rPr lang="en-US" altLang="en-US" sz="2400" dirty="0"/>
              <a:t> </a:t>
            </a:r>
            <a:r>
              <a:rPr lang="en-US" altLang="en-US" sz="2400" dirty="0" err="1"/>
              <a:t>bab</a:t>
            </a:r>
            <a:r>
              <a:rPr lang="en-US" altLang="en-US" sz="2400" dirty="0"/>
              <a:t>, </a:t>
            </a:r>
            <a:r>
              <a:rPr lang="en-US" altLang="en-US" sz="2400" dirty="0" err="1"/>
              <a:t>huruf</a:t>
            </a:r>
            <a:r>
              <a:rPr lang="en-US" altLang="en-US" sz="2400" dirty="0"/>
              <a:t> </a:t>
            </a:r>
            <a:r>
              <a:rPr lang="en-US" altLang="en-US" sz="2400" dirty="0" err="1"/>
              <a:t>kapital</a:t>
            </a:r>
            <a:r>
              <a:rPr lang="en-US" altLang="en-US" sz="2400" dirty="0"/>
              <a:t> </a:t>
            </a:r>
            <a:r>
              <a:rPr lang="en-US" altLang="en-US" sz="2400" dirty="0" err="1"/>
              <a:t>latin</a:t>
            </a:r>
            <a:r>
              <a:rPr lang="en-US" altLang="en-US" sz="2400" dirty="0"/>
              <a:t> </a:t>
            </a:r>
            <a:r>
              <a:rPr lang="en-US" altLang="en-US" sz="2400" dirty="0" err="1"/>
              <a:t>untuk</a:t>
            </a:r>
            <a:r>
              <a:rPr lang="en-US" altLang="en-US" sz="2400" dirty="0"/>
              <a:t> sub </a:t>
            </a:r>
            <a:r>
              <a:rPr lang="en-US" altLang="en-US" sz="2400" dirty="0" err="1"/>
              <a:t>bab</a:t>
            </a:r>
            <a:r>
              <a:rPr lang="en-US" altLang="en-US" sz="2400" dirty="0"/>
              <a:t>, </a:t>
            </a:r>
            <a:r>
              <a:rPr lang="en-US" altLang="en-US" sz="2400" dirty="0" err="1"/>
              <a:t>angka</a:t>
            </a:r>
            <a:r>
              <a:rPr lang="en-US" altLang="en-US" sz="2400" dirty="0"/>
              <a:t> </a:t>
            </a:r>
            <a:r>
              <a:rPr lang="en-US" altLang="en-US" sz="2400" dirty="0" err="1"/>
              <a:t>arab</a:t>
            </a:r>
            <a:r>
              <a:rPr lang="en-US" altLang="en-US" sz="2400" dirty="0"/>
              <a:t> </a:t>
            </a:r>
            <a:r>
              <a:rPr lang="en-US" altLang="en-US" sz="2400" dirty="0" err="1"/>
              <a:t>untuk</a:t>
            </a:r>
            <a:r>
              <a:rPr lang="en-US" altLang="en-US" sz="2400" dirty="0"/>
              <a:t> sub </a:t>
            </a:r>
            <a:r>
              <a:rPr lang="en-US" altLang="en-US" sz="2400" dirty="0" err="1"/>
              <a:t>bab</a:t>
            </a:r>
            <a:r>
              <a:rPr lang="en-US" altLang="en-US" sz="2400" dirty="0"/>
              <a:t> </a:t>
            </a:r>
            <a:r>
              <a:rPr lang="en-US" altLang="en-US" sz="2400" dirty="0" err="1"/>
              <a:t>dan</a:t>
            </a:r>
            <a:r>
              <a:rPr lang="en-US" altLang="en-US" sz="2400" dirty="0"/>
              <a:t> </a:t>
            </a:r>
            <a:r>
              <a:rPr lang="en-US" altLang="en-US" sz="2400" dirty="0" err="1"/>
              <a:t>seterusnya</a:t>
            </a:r>
            <a:r>
              <a:rPr lang="en-US" altLang="en-US" sz="2400" dirty="0"/>
              <a:t>.</a:t>
            </a:r>
          </a:p>
          <a:p>
            <a:r>
              <a:rPr lang="en-US" altLang="en-US" sz="2400" dirty="0" err="1"/>
              <a:t>Nomor</a:t>
            </a:r>
            <a:r>
              <a:rPr lang="en-US" altLang="en-US" sz="2400" dirty="0"/>
              <a:t> </a:t>
            </a:r>
            <a:r>
              <a:rPr lang="en-US" altLang="en-US" sz="2400" dirty="0" err="1"/>
              <a:t>pada</a:t>
            </a:r>
            <a:r>
              <a:rPr lang="en-US" altLang="en-US" sz="2400" dirty="0"/>
              <a:t> </a:t>
            </a:r>
            <a:r>
              <a:rPr lang="en-US" altLang="en-US" sz="2400" dirty="0" err="1"/>
              <a:t>catatan</a:t>
            </a:r>
            <a:r>
              <a:rPr lang="en-US" altLang="en-US" sz="2400" dirty="0"/>
              <a:t> kaki </a:t>
            </a:r>
            <a:r>
              <a:rPr lang="en-US" altLang="en-US" sz="2400" dirty="0" err="1"/>
              <a:t>dimulai</a:t>
            </a:r>
            <a:r>
              <a:rPr lang="en-US" altLang="en-US" sz="2400" dirty="0"/>
              <a:t> </a:t>
            </a:r>
            <a:r>
              <a:rPr lang="en-US" altLang="en-US" sz="2400" dirty="0" err="1"/>
              <a:t>dari</a:t>
            </a:r>
            <a:r>
              <a:rPr lang="en-US" altLang="en-US" sz="2400" dirty="0"/>
              <a:t> </a:t>
            </a:r>
            <a:r>
              <a:rPr lang="en-US" altLang="en-US" sz="2400" dirty="0" err="1"/>
              <a:t>angka</a:t>
            </a:r>
            <a:r>
              <a:rPr lang="en-US" altLang="en-US" sz="2400" dirty="0"/>
              <a:t> 1 </a:t>
            </a:r>
            <a:r>
              <a:rPr lang="en-US" altLang="en-US" sz="2400" dirty="0" err="1"/>
              <a:t>pada</a:t>
            </a:r>
            <a:r>
              <a:rPr lang="en-US" altLang="en-US" sz="2400" dirty="0"/>
              <a:t> </a:t>
            </a:r>
            <a:r>
              <a:rPr lang="en-US" altLang="en-US" sz="2400" dirty="0" err="1"/>
              <a:t>setiap</a:t>
            </a:r>
            <a:r>
              <a:rPr lang="en-US" altLang="en-US" sz="2400" dirty="0"/>
              <a:t> </a:t>
            </a:r>
            <a:r>
              <a:rPr lang="en-US" altLang="en-US" sz="2400" dirty="0" err="1"/>
              <a:t>bab</a:t>
            </a:r>
            <a:r>
              <a:rPr lang="en-US" altLang="en-US" sz="2400" dirty="0"/>
              <a:t> </a:t>
            </a:r>
            <a:r>
              <a:rPr lang="en-US" altLang="en-US" sz="2400" dirty="0" err="1"/>
              <a:t>baru</a:t>
            </a:r>
            <a:r>
              <a:rPr lang="en-US" altLang="en-US" sz="2400" dirty="0"/>
              <a:t>. </a:t>
            </a:r>
            <a:r>
              <a:rPr lang="en-US" altLang="en-US" sz="2400" dirty="0" err="1"/>
              <a:t>Karena</a:t>
            </a:r>
            <a:r>
              <a:rPr lang="en-US" altLang="en-US" sz="2400" dirty="0"/>
              <a:t> </a:t>
            </a:r>
            <a:r>
              <a:rPr lang="en-US" altLang="en-US" sz="2400" dirty="0" err="1"/>
              <a:t>itu</a:t>
            </a:r>
            <a:r>
              <a:rPr lang="en-US" altLang="en-US" sz="2400" dirty="0"/>
              <a:t> </a:t>
            </a:r>
            <a:r>
              <a:rPr lang="en-US" altLang="en-US" sz="2400" dirty="0" err="1"/>
              <a:t>pada</a:t>
            </a:r>
            <a:r>
              <a:rPr lang="en-US" altLang="en-US" sz="2400" dirty="0"/>
              <a:t> </a:t>
            </a:r>
            <a:r>
              <a:rPr lang="en-US" altLang="en-US" sz="2400" dirty="0" err="1"/>
              <a:t>setiap</a:t>
            </a:r>
            <a:r>
              <a:rPr lang="en-US" altLang="en-US" sz="2400" dirty="0"/>
              <a:t> </a:t>
            </a:r>
            <a:r>
              <a:rPr lang="en-US" altLang="en-US" sz="2400" dirty="0" err="1"/>
              <a:t>bab</a:t>
            </a:r>
            <a:r>
              <a:rPr lang="en-US" altLang="en-US" sz="2400" dirty="0"/>
              <a:t> </a:t>
            </a:r>
            <a:r>
              <a:rPr lang="en-US" altLang="en-US" sz="2400" dirty="0" err="1"/>
              <a:t>baru</a:t>
            </a:r>
            <a:r>
              <a:rPr lang="en-US" altLang="en-US" sz="2400" dirty="0"/>
              <a:t> </a:t>
            </a:r>
            <a:r>
              <a:rPr lang="en-US" altLang="en-US" sz="2400" dirty="0" err="1"/>
              <a:t>sumber</a:t>
            </a:r>
            <a:r>
              <a:rPr lang="en-US" altLang="en-US" sz="2400" dirty="0"/>
              <a:t> </a:t>
            </a:r>
            <a:r>
              <a:rPr lang="en-US" altLang="en-US" sz="2400" dirty="0" err="1"/>
              <a:t>tulisan</a:t>
            </a:r>
            <a:r>
              <a:rPr lang="en-US" altLang="en-US" sz="2400" dirty="0"/>
              <a:t> </a:t>
            </a:r>
            <a:r>
              <a:rPr lang="en-US" altLang="en-US" sz="2400" dirty="0" err="1"/>
              <a:t>ditulis</a:t>
            </a:r>
            <a:r>
              <a:rPr lang="en-US" altLang="en-US" sz="2400" dirty="0"/>
              <a:t> </a:t>
            </a:r>
            <a:r>
              <a:rPr lang="en-US" altLang="en-US" sz="2400" dirty="0" err="1"/>
              <a:t>dengan</a:t>
            </a:r>
            <a:r>
              <a:rPr lang="en-US" altLang="en-US" sz="2400" dirty="0"/>
              <a:t> </a:t>
            </a:r>
            <a:r>
              <a:rPr lang="en-US" altLang="en-US" sz="2400" dirty="0" err="1"/>
              <a:t>lengkap</a:t>
            </a:r>
            <a:r>
              <a:rPr lang="en-US" altLang="en-US" sz="2400" dirty="0"/>
              <a:t>.</a:t>
            </a:r>
          </a:p>
          <a:p>
            <a:endParaRPr lang="en-US"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r>
              <a:rPr lang="en-US" altLang="en-US" sz="1800"/>
              <a:t>Yang dimaksud dengan kutipan langsung dari buku atau artikel adalah pengambilan secara langsung bagian-bagian tertentu tulisan dari sumber yang digunakan. Ada dua bentuk kalimat yang dikutip langsung, yakni kalimat interpolasi (kutipan sebagaimana adanya baik dalam susunan kalimat maupun tanda baca) dan kalimat elips (kutipan yang mengambil bagian yang terpenting saja).</a:t>
            </a:r>
          </a:p>
          <a:p>
            <a:r>
              <a:rPr lang="en-US" altLang="en-US" sz="1800"/>
              <a:t>Dalam pengutipan kalimat interpolasi, cara penulisan yang digunakan adalah : ditulis menjorok (indent) dalam satu spasi dengan mencantumkan tanda kutip ganda (“) pada awal dan akhir kutipan, dan sumber kutipan dalam catatan kaki.</a:t>
            </a:r>
          </a:p>
          <a:p>
            <a:r>
              <a:rPr lang="en-US" altLang="en-US" sz="1800"/>
              <a:t>Contoh:</a:t>
            </a:r>
          </a:p>
          <a:p>
            <a:pPr>
              <a:buFont typeface="Wingdings" panose="05000000000000000000" pitchFamily="2" charset="2"/>
              <a:buNone/>
            </a:pPr>
            <a:r>
              <a:rPr lang="en-US" altLang="en-US" sz="1800"/>
              <a:t>	“ada tujuh macam sikap ilmiah, yaitu ingin tahu, kritis, terbuka, objektif, menghargai karya orang lain, komitmen pada kebenaran, dan berpandangan luas”</a:t>
            </a:r>
          </a:p>
          <a:p>
            <a:endParaRPr lang="en-US" altLang="en-US" sz="1800"/>
          </a:p>
        </p:txBody>
      </p:sp>
      <p:sp>
        <p:nvSpPr>
          <p:cNvPr id="3" name="TextBox 2"/>
          <p:cNvSpPr txBox="1"/>
          <p:nvPr/>
        </p:nvSpPr>
        <p:spPr>
          <a:xfrm>
            <a:off x="1600200" y="914400"/>
            <a:ext cx="6477000" cy="523875"/>
          </a:xfrm>
          <a:prstGeom prst="rect">
            <a:avLst/>
          </a:prstGeom>
          <a:noFill/>
        </p:spPr>
        <p:txBody>
          <a:bodyPr>
            <a:spAutoFit/>
          </a:bodyPr>
          <a:lstStyle/>
          <a:p>
            <a:pPr eaLnBrk="1" hangingPunct="1">
              <a:defRPr/>
            </a:pPr>
            <a:r>
              <a:rPr lang="en-US" sz="2800" b="1" dirty="0" err="1">
                <a:solidFill>
                  <a:schemeClr val="tx2">
                    <a:lumMod val="75000"/>
                  </a:schemeClr>
                </a:solidFill>
                <a:cs typeface="Arial" charset="0"/>
              </a:rPr>
              <a:t>Kutipan</a:t>
            </a:r>
            <a:r>
              <a:rPr lang="en-US" sz="2800" b="1" dirty="0">
                <a:solidFill>
                  <a:schemeClr val="tx2">
                    <a:lumMod val="75000"/>
                  </a:schemeClr>
                </a:solidFill>
                <a:cs typeface="Arial" charset="0"/>
              </a:rPr>
              <a:t> </a:t>
            </a:r>
            <a:r>
              <a:rPr lang="en-US" sz="2800" b="1" dirty="0" err="1">
                <a:solidFill>
                  <a:schemeClr val="tx2">
                    <a:lumMod val="75000"/>
                  </a:schemeClr>
                </a:solidFill>
                <a:cs typeface="Arial" charset="0"/>
              </a:rPr>
              <a:t>Langsung</a:t>
            </a:r>
            <a:r>
              <a:rPr lang="en-US" sz="2800" b="1" dirty="0">
                <a:solidFill>
                  <a:schemeClr val="tx2">
                    <a:lumMod val="75000"/>
                  </a:schemeClr>
                </a:solidFill>
                <a:cs typeface="Arial" charset="0"/>
              </a:rPr>
              <a:t> </a:t>
            </a:r>
            <a:r>
              <a:rPr lang="en-US" sz="2800" b="1" dirty="0" err="1">
                <a:solidFill>
                  <a:schemeClr val="tx2">
                    <a:lumMod val="75000"/>
                  </a:schemeClr>
                </a:solidFill>
                <a:cs typeface="Arial" charset="0"/>
              </a:rPr>
              <a:t>dari</a:t>
            </a:r>
            <a:r>
              <a:rPr lang="en-US" sz="2800" b="1" dirty="0">
                <a:solidFill>
                  <a:schemeClr val="tx2">
                    <a:lumMod val="75000"/>
                  </a:schemeClr>
                </a:solidFill>
                <a:cs typeface="Arial" charset="0"/>
              </a:rPr>
              <a:t> </a:t>
            </a:r>
            <a:r>
              <a:rPr lang="en-US" sz="2800" b="1" dirty="0" err="1">
                <a:solidFill>
                  <a:schemeClr val="tx2">
                    <a:lumMod val="75000"/>
                  </a:schemeClr>
                </a:solidFill>
                <a:cs typeface="Arial" charset="0"/>
              </a:rPr>
              <a:t>Buku</a:t>
            </a:r>
            <a:r>
              <a:rPr lang="en-US" sz="2800" b="1" dirty="0">
                <a:solidFill>
                  <a:schemeClr val="tx2">
                    <a:lumMod val="75000"/>
                  </a:schemeClr>
                </a:solidFill>
                <a:cs typeface="Arial" charset="0"/>
              </a:rPr>
              <a:t> </a:t>
            </a:r>
            <a:r>
              <a:rPr lang="en-US" sz="2800" b="1" dirty="0" err="1">
                <a:solidFill>
                  <a:schemeClr val="tx2">
                    <a:lumMod val="75000"/>
                  </a:schemeClr>
                </a:solidFill>
                <a:cs typeface="Arial" charset="0"/>
              </a:rPr>
              <a:t>atau</a:t>
            </a:r>
            <a:r>
              <a:rPr lang="en-US" sz="2800" b="1" dirty="0">
                <a:solidFill>
                  <a:schemeClr val="tx2">
                    <a:lumMod val="75000"/>
                  </a:schemeClr>
                </a:solidFill>
                <a:cs typeface="Arial" charset="0"/>
              </a:rPr>
              <a:t> </a:t>
            </a:r>
            <a:r>
              <a:rPr lang="en-US" sz="2800" b="1" dirty="0" err="1">
                <a:solidFill>
                  <a:schemeClr val="tx2">
                    <a:lumMod val="75000"/>
                  </a:schemeClr>
                </a:solidFill>
                <a:cs typeface="Arial" charset="0"/>
              </a:rPr>
              <a:t>artikel</a:t>
            </a:r>
            <a:endParaRPr lang="en-US" sz="2800" b="1" dirty="0">
              <a:solidFill>
                <a:schemeClr val="tx2">
                  <a:lumMod val="75000"/>
                </a:schemeClr>
              </a:solidFill>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r>
              <a:rPr lang="en-US" altLang="en-US" dirty="0" err="1"/>
              <a:t>Peprustakaan</a:t>
            </a:r>
            <a:r>
              <a:rPr lang="en-US" altLang="en-US" dirty="0"/>
              <a:t> (sic) </a:t>
            </a:r>
            <a:r>
              <a:rPr lang="en-US" altLang="en-US" dirty="0" err="1"/>
              <a:t>merupakan</a:t>
            </a:r>
            <a:r>
              <a:rPr lang="en-US" altLang="en-US" dirty="0"/>
              <a:t> media </a:t>
            </a:r>
            <a:r>
              <a:rPr lang="en-US" altLang="en-US" dirty="0" err="1"/>
              <a:t>pembelajaran</a:t>
            </a:r>
            <a:r>
              <a:rPr lang="en-US" altLang="en-US" dirty="0"/>
              <a:t> yang </a:t>
            </a:r>
            <a:r>
              <a:rPr lang="en-US" altLang="en-US" dirty="0" err="1"/>
              <a:t>mampu</a:t>
            </a:r>
            <a:r>
              <a:rPr lang="en-US" altLang="en-US" dirty="0"/>
              <a:t> </a:t>
            </a:r>
            <a:r>
              <a:rPr lang="en-US" altLang="en-US" dirty="0" err="1"/>
              <a:t>mendorog</a:t>
            </a:r>
            <a:r>
              <a:rPr lang="en-US" altLang="en-US" dirty="0"/>
              <a:t> </a:t>
            </a:r>
            <a:r>
              <a:rPr lang="en-US" altLang="en-US" dirty="0" err="1"/>
              <a:t>anak-anak</a:t>
            </a:r>
            <a:r>
              <a:rPr lang="en-US" altLang="en-US" dirty="0"/>
              <a:t> </a:t>
            </a:r>
            <a:r>
              <a:rPr lang="en-US" altLang="en-US" dirty="0" err="1"/>
              <a:t>untuk</a:t>
            </a:r>
            <a:r>
              <a:rPr lang="en-US" altLang="en-US" dirty="0"/>
              <a:t> </a:t>
            </a:r>
            <a:r>
              <a:rPr lang="en-US" altLang="en-US" dirty="0" err="1"/>
              <a:t>belajar</a:t>
            </a:r>
            <a:r>
              <a:rPr lang="en-US" altLang="en-US" dirty="0"/>
              <a:t> </a:t>
            </a:r>
            <a:r>
              <a:rPr lang="en-US" altLang="en-US" dirty="0" err="1"/>
              <a:t>sehingga</a:t>
            </a:r>
            <a:r>
              <a:rPr lang="en-US" altLang="en-US" dirty="0"/>
              <a:t> </a:t>
            </a:r>
            <a:r>
              <a:rPr lang="en-US" altLang="en-US" dirty="0" err="1"/>
              <a:t>akan</a:t>
            </a:r>
            <a:r>
              <a:rPr lang="en-US" altLang="en-US" dirty="0"/>
              <a:t> </a:t>
            </a:r>
            <a:r>
              <a:rPr lang="en-US" altLang="en-US" dirty="0" err="1"/>
              <a:t>menumbuhkan</a:t>
            </a:r>
            <a:r>
              <a:rPr lang="en-US" altLang="en-US" dirty="0"/>
              <a:t> </a:t>
            </a:r>
            <a:r>
              <a:rPr lang="en-US" altLang="en-US" dirty="0" err="1"/>
              <a:t>moivasi</a:t>
            </a:r>
            <a:r>
              <a:rPr lang="en-US" altLang="en-US" dirty="0"/>
              <a:t> (sic) </a:t>
            </a:r>
            <a:r>
              <a:rPr lang="en-US" altLang="en-US" dirty="0" err="1"/>
              <a:t>belajar</a:t>
            </a:r>
            <a:r>
              <a:rPr lang="en-US" altLang="en-US" dirty="0"/>
              <a:t>, </a:t>
            </a:r>
            <a:r>
              <a:rPr lang="en-US" altLang="en-US" dirty="0" err="1"/>
              <a:t>minat</a:t>
            </a:r>
            <a:r>
              <a:rPr lang="en-US" altLang="en-US" dirty="0"/>
              <a:t> </a:t>
            </a:r>
            <a:r>
              <a:rPr lang="en-US" altLang="en-US" dirty="0" err="1"/>
              <a:t>baca</a:t>
            </a:r>
            <a:r>
              <a:rPr lang="en-US" altLang="en-US" dirty="0"/>
              <a:t>, </a:t>
            </a:r>
            <a:r>
              <a:rPr lang="en-US" altLang="en-US" dirty="0" err="1"/>
              <a:t>merangsang</a:t>
            </a:r>
            <a:r>
              <a:rPr lang="en-US" altLang="en-US" dirty="0"/>
              <a:t> </a:t>
            </a:r>
            <a:r>
              <a:rPr lang="en-US" altLang="en-US" dirty="0" err="1"/>
              <a:t>cara</a:t>
            </a:r>
            <a:r>
              <a:rPr lang="en-US" altLang="en-US" dirty="0"/>
              <a:t> </a:t>
            </a:r>
            <a:r>
              <a:rPr lang="en-US" altLang="en-US" dirty="0" err="1"/>
              <a:t>berpikir</a:t>
            </a:r>
            <a:r>
              <a:rPr lang="en-US" altLang="en-US" dirty="0"/>
              <a:t>, dan </a:t>
            </a:r>
            <a:r>
              <a:rPr lang="en-US" altLang="en-US" dirty="0" err="1"/>
              <a:t>meningkatkan</a:t>
            </a:r>
            <a:r>
              <a:rPr lang="en-US" altLang="en-US" dirty="0"/>
              <a:t> </a:t>
            </a:r>
            <a:r>
              <a:rPr lang="en-US" altLang="en-US" dirty="0" err="1"/>
              <a:t>interaksi</a:t>
            </a:r>
            <a:r>
              <a:rPr lang="en-US" altLang="en-US" dirty="0"/>
              <a:t> social </a:t>
            </a:r>
            <a:r>
              <a:rPr lang="en-US" altLang="en-US" dirty="0" err="1"/>
              <a:t>anak</a:t>
            </a:r>
            <a:r>
              <a:rPr lang="en-US" altLang="en-US" dirty="0"/>
              <a:t>.</a:t>
            </a:r>
          </a:p>
          <a:p>
            <a:r>
              <a:rPr lang="en-US" altLang="en-US" dirty="0"/>
              <a:t>“…………</a:t>
            </a:r>
            <a:r>
              <a:rPr lang="en-US" altLang="en-US" dirty="0" err="1"/>
              <a:t>mendorong</a:t>
            </a:r>
            <a:r>
              <a:rPr lang="en-US" altLang="en-US" dirty="0"/>
              <a:t> </a:t>
            </a:r>
            <a:r>
              <a:rPr lang="en-US" altLang="en-US" dirty="0" err="1"/>
              <a:t>anak</a:t>
            </a:r>
            <a:r>
              <a:rPr lang="en-US" altLang="en-US" dirty="0"/>
              <a:t> </a:t>
            </a:r>
            <a:r>
              <a:rPr lang="en-US" altLang="en-US" dirty="0" err="1"/>
              <a:t>untuk</a:t>
            </a:r>
            <a:r>
              <a:rPr lang="en-US" altLang="en-US" dirty="0"/>
              <a:t> </a:t>
            </a:r>
            <a:r>
              <a:rPr lang="en-US" altLang="en-US" dirty="0" err="1"/>
              <a:t>belajar</a:t>
            </a:r>
            <a:r>
              <a:rPr lang="en-US" alt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Metlit Administrasi</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F4DC9B61-2E3D-460C-818F-15A7E9BE7D6D}" type="slidenum">
              <a:rPr lang="en-US" altLang="en-US" sz="1200" smtClean="0">
                <a:latin typeface="Garamond" panose="02020404030301010803" pitchFamily="18" charset="0"/>
              </a:rPr>
              <a:pPr>
                <a:spcBef>
                  <a:spcPct val="0"/>
                </a:spcBef>
                <a:buClrTx/>
                <a:buSzTx/>
                <a:buFontTx/>
                <a:buNone/>
              </a:pPr>
              <a:t>17</a:t>
            </a:fld>
            <a:endParaRPr lang="en-US" altLang="en-US" sz="1200">
              <a:latin typeface="Garamond" panose="02020404030301010803" pitchFamily="18" charset="0"/>
            </a:endParaRPr>
          </a:p>
        </p:txBody>
      </p:sp>
      <p:sp>
        <p:nvSpPr>
          <p:cNvPr id="12290" name="Rectangle 2"/>
          <p:cNvSpPr>
            <a:spLocks noGrp="1" noChangeArrowheads="1"/>
          </p:cNvSpPr>
          <p:nvPr>
            <p:ph type="title"/>
          </p:nvPr>
        </p:nvSpPr>
        <p:spPr/>
        <p:txBody>
          <a:bodyPr/>
          <a:lstStyle/>
          <a:p>
            <a:pPr algn="ctr">
              <a:defRPr/>
            </a:pPr>
            <a:r>
              <a:rPr lang="en-US" sz="3600" b="1" dirty="0">
                <a:solidFill>
                  <a:schemeClr val="tx2">
                    <a:lumMod val="75000"/>
                  </a:schemeClr>
                </a:solidFill>
                <a:latin typeface="Times New Roman" pitchFamily="18" charset="0"/>
                <a:cs typeface="Times New Roman" pitchFamily="18" charset="0"/>
              </a:rPr>
              <a:t>HAL-HAL YANG SERING TERLUPAKAN</a:t>
            </a:r>
          </a:p>
        </p:txBody>
      </p:sp>
      <p:sp>
        <p:nvSpPr>
          <p:cNvPr id="28677" name="Rectangle 3"/>
          <p:cNvSpPr>
            <a:spLocks noGrp="1" noChangeArrowheads="1"/>
          </p:cNvSpPr>
          <p:nvPr>
            <p:ph type="body" idx="1"/>
          </p:nvPr>
        </p:nvSpPr>
        <p:spPr>
          <a:xfrm>
            <a:off x="609600" y="1719263"/>
            <a:ext cx="8001000" cy="4411662"/>
          </a:xfrm>
        </p:spPr>
        <p:txBody>
          <a:bodyPr/>
          <a:lstStyle/>
          <a:p>
            <a:pPr marL="812800" indent="-812800">
              <a:lnSpc>
                <a:spcPct val="90000"/>
              </a:lnSpc>
              <a:buClr>
                <a:schemeClr val="tx1"/>
              </a:buClr>
              <a:buFontTx/>
              <a:buAutoNum type="romanUcPeriod"/>
            </a:pPr>
            <a:r>
              <a:rPr lang="en-US" altLang="en-US" dirty="0"/>
              <a:t>EJAAN YANG DISEMPURNAKAN</a:t>
            </a:r>
          </a:p>
          <a:p>
            <a:pPr marL="812800" indent="-812800">
              <a:lnSpc>
                <a:spcPct val="90000"/>
              </a:lnSpc>
              <a:buClr>
                <a:schemeClr val="tx1"/>
              </a:buClr>
              <a:buFontTx/>
              <a:buAutoNum type="romanUcPeriod"/>
            </a:pPr>
            <a:r>
              <a:rPr lang="en-US" altLang="en-US" dirty="0"/>
              <a:t>STRUKTUR KALIMAT DAN KAIDAH BAHASA</a:t>
            </a:r>
          </a:p>
          <a:p>
            <a:pPr marL="812800" indent="-812800">
              <a:lnSpc>
                <a:spcPct val="90000"/>
              </a:lnSpc>
              <a:buClr>
                <a:schemeClr val="tx1"/>
              </a:buClr>
              <a:buFontTx/>
              <a:buAutoNum type="romanUcPeriod"/>
            </a:pPr>
            <a:r>
              <a:rPr lang="en-US" altLang="en-US" dirty="0"/>
              <a:t>KETERKAITAN DAN KONSISTENSI URAIAN DALAM KESELURUHAN PENELITIAN</a:t>
            </a:r>
          </a:p>
          <a:p>
            <a:pPr marL="812800" indent="-812800">
              <a:lnSpc>
                <a:spcPct val="90000"/>
              </a:lnSpc>
              <a:buClr>
                <a:schemeClr val="tx1"/>
              </a:buClr>
              <a:buFontTx/>
              <a:buAutoNum type="romanUcPeriod"/>
            </a:pPr>
            <a:r>
              <a:rPr lang="en-US" altLang="en-US" dirty="0"/>
              <a:t>ASPEK TEKNIS DAN SISTEMATIKA PENULISAN</a:t>
            </a:r>
          </a:p>
          <a:p>
            <a:pPr marL="812800" indent="-812800">
              <a:lnSpc>
                <a:spcPct val="90000"/>
              </a:lnSpc>
              <a:buClr>
                <a:schemeClr val="tx1"/>
              </a:buClr>
              <a:buFontTx/>
              <a:buAutoNum type="romanUcPeriod"/>
            </a:pPr>
            <a:r>
              <a:rPr lang="en-US" altLang="en-US" dirty="0"/>
              <a:t>PENULISAN REFERENSI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Metlit Administrasi</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36F023F-C750-4EC1-8249-B1DC150F00F7}" type="slidenum">
              <a:rPr lang="en-US" altLang="en-US" sz="1200" smtClean="0">
                <a:latin typeface="Garamond" panose="02020404030301010803" pitchFamily="18" charset="0"/>
              </a:rPr>
              <a:pPr>
                <a:spcBef>
                  <a:spcPct val="0"/>
                </a:spcBef>
                <a:buClrTx/>
                <a:buSzTx/>
                <a:buFontTx/>
                <a:buNone/>
              </a:pPr>
              <a:t>18</a:t>
            </a:fld>
            <a:endParaRPr lang="en-US" altLang="en-US" sz="1200">
              <a:latin typeface="Garamond" panose="02020404030301010803" pitchFamily="18" charset="0"/>
            </a:endParaRPr>
          </a:p>
        </p:txBody>
      </p:sp>
      <p:sp>
        <p:nvSpPr>
          <p:cNvPr id="4098" name="Rectangle 2"/>
          <p:cNvSpPr>
            <a:spLocks noGrp="1" noChangeArrowheads="1"/>
          </p:cNvSpPr>
          <p:nvPr>
            <p:ph type="title"/>
          </p:nvPr>
        </p:nvSpPr>
        <p:spPr>
          <a:xfrm>
            <a:off x="1066800" y="277813"/>
            <a:ext cx="7620000" cy="636587"/>
          </a:xfrm>
        </p:spPr>
        <p:txBody>
          <a:bodyPr/>
          <a:lstStyle/>
          <a:p>
            <a:pPr algn="ctr">
              <a:defRPr/>
            </a:pPr>
            <a:r>
              <a:rPr lang="en-US" sz="3200" b="1" dirty="0">
                <a:solidFill>
                  <a:schemeClr val="tx2">
                    <a:lumMod val="75000"/>
                  </a:schemeClr>
                </a:solidFill>
              </a:rPr>
              <a:t>EJAAN YANG DISEMPURNAKAN</a:t>
            </a:r>
          </a:p>
        </p:txBody>
      </p:sp>
      <p:sp>
        <p:nvSpPr>
          <p:cNvPr id="4099" name="Rectangle 3"/>
          <p:cNvSpPr>
            <a:spLocks noGrp="1" noChangeArrowheads="1"/>
          </p:cNvSpPr>
          <p:nvPr>
            <p:ph type="body" idx="1"/>
          </p:nvPr>
        </p:nvSpPr>
        <p:spPr>
          <a:xfrm>
            <a:off x="839788" y="1719263"/>
            <a:ext cx="7847012" cy="4411662"/>
          </a:xfrm>
        </p:spPr>
        <p:txBody>
          <a:bodyPr/>
          <a:lstStyle/>
          <a:p>
            <a:r>
              <a:rPr lang="en-US" altLang="en-US"/>
              <a:t>TANDA BACA</a:t>
            </a:r>
          </a:p>
          <a:p>
            <a:r>
              <a:rPr lang="en-US" altLang="en-US"/>
              <a:t>KATA SAMBUNG: sedangkan, dalam, dengan, yang, dan, dsb</a:t>
            </a:r>
          </a:p>
          <a:p>
            <a:r>
              <a:rPr lang="en-US" altLang="en-US"/>
              <a:t>TEKNIS PENGETIKAN:  </a:t>
            </a:r>
            <a:r>
              <a:rPr lang="en-US" altLang="en-US" i="1"/>
              <a:t>capital letter, bold, italic, underline, subscript, superscript, etc. </a:t>
            </a:r>
            <a:endParaRPr lang="en-US" altLang="en-US" i="1" baseline="-25000"/>
          </a:p>
          <a:p>
            <a:r>
              <a:rPr lang="en-US" altLang="en-US"/>
              <a:t>PENGETIKAN SUMBER RUJUKAN YANG DIKUTIP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slide(fromBottom)">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p:cTn id="12"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4099">
                                            <p:txEl>
                                              <p:pRg st="0" end="0"/>
                                            </p:txEl>
                                          </p:spTgt>
                                        </p:tgtEl>
                                        <p:attrNameLst>
                                          <p:attrName>style.rotation</p:attrName>
                                        </p:attrNameLst>
                                      </p:cBhvr>
                                      <p:tavLst>
                                        <p:tav tm="0">
                                          <p:val>
                                            <p:fltVal val="360"/>
                                          </p:val>
                                        </p:tav>
                                        <p:tav tm="100000">
                                          <p:val>
                                            <p:fltVal val="0"/>
                                          </p:val>
                                        </p:tav>
                                      </p:tavLst>
                                    </p:anim>
                                    <p:animEffect transition="in" filter="fade">
                                      <p:cBhvr>
                                        <p:cTn id="15" dur="1000"/>
                                        <p:tgtEl>
                                          <p:spTgt spid="409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nodeType="click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 calcmode="lin" valueType="num">
                                      <p:cBhvr>
                                        <p:cTn id="20" dur="1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4099">
                                            <p:txEl>
                                              <p:pRg st="1" end="1"/>
                                            </p:txEl>
                                          </p:spTgt>
                                        </p:tgtEl>
                                        <p:attrNameLst>
                                          <p:attrName>style.rotation</p:attrName>
                                        </p:attrNameLst>
                                      </p:cBhvr>
                                      <p:tavLst>
                                        <p:tav tm="0">
                                          <p:val>
                                            <p:fltVal val="360"/>
                                          </p:val>
                                        </p:tav>
                                        <p:tav tm="100000">
                                          <p:val>
                                            <p:fltVal val="0"/>
                                          </p:val>
                                        </p:tav>
                                      </p:tavLst>
                                    </p:anim>
                                    <p:animEffect transition="in" filter="fade">
                                      <p:cBhvr>
                                        <p:cTn id="23" dur="1000"/>
                                        <p:tgtEl>
                                          <p:spTgt spid="409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 calcmode="lin" valueType="num">
                                      <p:cBhvr>
                                        <p:cTn id="28" dur="10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4099">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4099">
                                            <p:txEl>
                                              <p:pRg st="2" end="2"/>
                                            </p:txEl>
                                          </p:spTgt>
                                        </p:tgtEl>
                                        <p:attrNameLst>
                                          <p:attrName>style.rotation</p:attrName>
                                        </p:attrNameLst>
                                      </p:cBhvr>
                                      <p:tavLst>
                                        <p:tav tm="0">
                                          <p:val>
                                            <p:fltVal val="360"/>
                                          </p:val>
                                        </p:tav>
                                        <p:tav tm="100000">
                                          <p:val>
                                            <p:fltVal val="0"/>
                                          </p:val>
                                        </p:tav>
                                      </p:tavLst>
                                    </p:anim>
                                    <p:animEffect transition="in" filter="fade">
                                      <p:cBhvr>
                                        <p:cTn id="31" dur="1000"/>
                                        <p:tgtEl>
                                          <p:spTgt spid="4099">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4099">
                                            <p:txEl>
                                              <p:pRg st="3" end="3"/>
                                            </p:txEl>
                                          </p:spTgt>
                                        </p:tgtEl>
                                        <p:attrNameLst>
                                          <p:attrName>style.visibility</p:attrName>
                                        </p:attrNameLst>
                                      </p:cBhvr>
                                      <p:to>
                                        <p:strVal val="visible"/>
                                      </p:to>
                                    </p:set>
                                    <p:anim calcmode="lin" valueType="num">
                                      <p:cBhvr>
                                        <p:cTn id="36" dur="10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4099">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4099">
                                            <p:txEl>
                                              <p:pRg st="3" end="3"/>
                                            </p:txEl>
                                          </p:spTgt>
                                        </p:tgtEl>
                                        <p:attrNameLst>
                                          <p:attrName>style.rotation</p:attrName>
                                        </p:attrNameLst>
                                      </p:cBhvr>
                                      <p:tavLst>
                                        <p:tav tm="0">
                                          <p:val>
                                            <p:fltVal val="360"/>
                                          </p:val>
                                        </p:tav>
                                        <p:tav tm="100000">
                                          <p:val>
                                            <p:fltVal val="0"/>
                                          </p:val>
                                        </p:tav>
                                      </p:tavLst>
                                    </p:anim>
                                    <p:animEffect transition="in" filter="fade">
                                      <p:cBhvr>
                                        <p:cTn id="39" dur="1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200">
                <a:latin typeface="Garamond" panose="02020404030301010803" pitchFamily="18" charset="0"/>
              </a:rPr>
              <a:t>Metlit Administrasi</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2FD9DC29-790A-4DB9-856E-8B27E2CEB3A1}" type="slidenum">
              <a:rPr lang="en-US" altLang="en-US" sz="1200" smtClean="0">
                <a:latin typeface="Garamond" panose="02020404030301010803" pitchFamily="18" charset="0"/>
              </a:rPr>
              <a:pPr>
                <a:spcBef>
                  <a:spcPct val="0"/>
                </a:spcBef>
                <a:buClrTx/>
                <a:buSzTx/>
                <a:buFontTx/>
                <a:buNone/>
              </a:pPr>
              <a:t>19</a:t>
            </a:fld>
            <a:endParaRPr lang="en-US" altLang="en-US" sz="1200">
              <a:latin typeface="Garamond" panose="02020404030301010803" pitchFamily="18" charset="0"/>
            </a:endParaRPr>
          </a:p>
        </p:txBody>
      </p:sp>
      <p:sp>
        <p:nvSpPr>
          <p:cNvPr id="5122" name="Rectangle 2"/>
          <p:cNvSpPr>
            <a:spLocks noGrp="1" noChangeArrowheads="1"/>
          </p:cNvSpPr>
          <p:nvPr>
            <p:ph type="title"/>
          </p:nvPr>
        </p:nvSpPr>
        <p:spPr>
          <a:xfrm>
            <a:off x="1371600" y="277813"/>
            <a:ext cx="7315200" cy="1139825"/>
          </a:xfrm>
        </p:spPr>
        <p:txBody>
          <a:bodyPr/>
          <a:lstStyle/>
          <a:p>
            <a:pPr>
              <a:defRPr/>
            </a:pPr>
            <a:r>
              <a:rPr lang="en-US" sz="3200" b="1" dirty="0">
                <a:solidFill>
                  <a:schemeClr val="tx2">
                    <a:lumMod val="75000"/>
                  </a:schemeClr>
                </a:solidFill>
              </a:rPr>
              <a:t>STRUKTUR KALIMAT DAN KAIDAH BAHASA</a:t>
            </a:r>
          </a:p>
        </p:txBody>
      </p:sp>
      <p:sp>
        <p:nvSpPr>
          <p:cNvPr id="5123" name="Rectangle 3"/>
          <p:cNvSpPr>
            <a:spLocks noGrp="1" noChangeArrowheads="1"/>
          </p:cNvSpPr>
          <p:nvPr>
            <p:ph type="body" idx="1"/>
          </p:nvPr>
        </p:nvSpPr>
        <p:spPr/>
        <p:txBody>
          <a:bodyPr/>
          <a:lstStyle/>
          <a:p>
            <a:r>
              <a:rPr lang="en-US" altLang="en-US" dirty="0"/>
              <a:t>KALIMAT STANDAR TERDIRI DARI:      </a:t>
            </a:r>
          </a:p>
          <a:p>
            <a:pPr marL="354013" indent="0">
              <a:buNone/>
            </a:pPr>
            <a:r>
              <a:rPr lang="en-US" altLang="en-US" dirty="0"/>
              <a:t>S-P-O: </a:t>
            </a:r>
            <a:r>
              <a:rPr lang="en-US" altLang="en-US" dirty="0" err="1"/>
              <a:t>Subyek-Predikat-Obyek</a:t>
            </a:r>
            <a:endParaRPr lang="en-US" altLang="en-US" dirty="0"/>
          </a:p>
          <a:p>
            <a:r>
              <a:rPr lang="en-US" altLang="en-US" dirty="0"/>
              <a:t>PERHATIKAN EFISIENSI DALAM KALIMAT: </a:t>
            </a:r>
            <a:r>
              <a:rPr lang="en-US" altLang="en-US" dirty="0" err="1"/>
              <a:t>tidak</a:t>
            </a:r>
            <a:r>
              <a:rPr lang="en-US" altLang="en-US" dirty="0"/>
              <a:t> </a:t>
            </a:r>
            <a:r>
              <a:rPr lang="en-US" altLang="en-US" dirty="0" err="1"/>
              <a:t>boleh</a:t>
            </a:r>
            <a:r>
              <a:rPr lang="en-US" altLang="en-US" dirty="0"/>
              <a:t> </a:t>
            </a:r>
            <a:r>
              <a:rPr lang="en-US" altLang="en-US" dirty="0" err="1"/>
              <a:t>diulang-ulang</a:t>
            </a:r>
            <a:r>
              <a:rPr lang="en-US" altLang="en-US" dirty="0"/>
              <a:t> </a:t>
            </a:r>
            <a:r>
              <a:rPr lang="en-US" altLang="en-US" dirty="0" err="1"/>
              <a:t>atau</a:t>
            </a:r>
            <a:r>
              <a:rPr lang="en-US" altLang="en-US" dirty="0"/>
              <a:t> </a:t>
            </a:r>
            <a:r>
              <a:rPr lang="en-US" altLang="en-US" dirty="0" err="1"/>
              <a:t>berlebihan</a:t>
            </a:r>
            <a:endParaRPr lang="en-US" altLang="en-US" dirty="0"/>
          </a:p>
          <a:p>
            <a:r>
              <a:rPr lang="en-US" altLang="en-US" dirty="0"/>
              <a:t>JUDUL URAIAN </a:t>
            </a:r>
            <a:r>
              <a:rPr lang="en-US" altLang="en-US" dirty="0" err="1">
                <a:solidFill>
                  <a:srgbClr val="CC0000"/>
                </a:solidFill>
              </a:rPr>
              <a:t>bukanlah</a:t>
            </a:r>
            <a:r>
              <a:rPr lang="en-US" altLang="en-US" dirty="0"/>
              <a:t> SUBYEK KALIMAT</a:t>
            </a:r>
          </a:p>
          <a:p>
            <a:r>
              <a:rPr lang="en-US" altLang="en-US" dirty="0"/>
              <a:t>STRUKTUR ALINEA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lide(fromBottom)">
                                      <p:cBhvr>
                                        <p:cTn id="7" dur="1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strips(downRight)">
                                      <p:cBhvr>
                                        <p:cTn id="12" dur="10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strips(downRight)">
                                      <p:cBhvr>
                                        <p:cTn id="17" dur="1000"/>
                                        <p:tgtEl>
                                          <p:spTgt spid="5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strips(downRight)">
                                      <p:cBhvr>
                                        <p:cTn id="22" dur="1000"/>
                                        <p:tgtEl>
                                          <p:spTgt spid="51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strips(downRight)">
                                      <p:cBhvr>
                                        <p:cTn id="27" dur="1000"/>
                                        <p:tgtEl>
                                          <p:spTgt spid="51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5123">
                                            <p:txEl>
                                              <p:pRg st="4" end="4"/>
                                            </p:txEl>
                                          </p:spTgt>
                                        </p:tgtEl>
                                        <p:attrNameLst>
                                          <p:attrName>style.visibility</p:attrName>
                                        </p:attrNameLst>
                                      </p:cBhvr>
                                      <p:to>
                                        <p:strVal val="visible"/>
                                      </p:to>
                                    </p:set>
                                    <p:animEffect transition="in" filter="strips(downRight)">
                                      <p:cBhvr>
                                        <p:cTn id="32" dur="1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6E3C2-81B2-460C-9F13-B067B619CD50}"/>
              </a:ext>
            </a:extLst>
          </p:cNvPr>
          <p:cNvSpPr>
            <a:spLocks noGrp="1"/>
          </p:cNvSpPr>
          <p:nvPr>
            <p:ph idx="1"/>
          </p:nvPr>
        </p:nvSpPr>
        <p:spPr>
          <a:xfrm>
            <a:off x="457200" y="1600200"/>
            <a:ext cx="8229600" cy="4953000"/>
          </a:xfrm>
          <a:solidFill>
            <a:schemeClr val="tx2">
              <a:lumMod val="60000"/>
              <a:lumOff val="40000"/>
            </a:schemeClr>
          </a:solidFill>
        </p:spPr>
        <p:txBody>
          <a:bodyPr/>
          <a:lstStyle/>
          <a:p>
            <a:r>
              <a:rPr lang="en-ID" sz="2700" dirty="0" err="1"/>
              <a:t>Pelajari</a:t>
            </a:r>
            <a:r>
              <a:rPr lang="en-ID" sz="2700" dirty="0"/>
              <a:t> </a:t>
            </a:r>
            <a:r>
              <a:rPr lang="en-ID" sz="2700" dirty="0" err="1"/>
              <a:t>materi</a:t>
            </a:r>
            <a:r>
              <a:rPr lang="en-ID" sz="2700" dirty="0"/>
              <a:t> </a:t>
            </a:r>
            <a:r>
              <a:rPr lang="en-ID" sz="2700" dirty="0" err="1"/>
              <a:t>ini</a:t>
            </a:r>
            <a:r>
              <a:rPr lang="en-ID" sz="2700" dirty="0"/>
              <a:t> </a:t>
            </a:r>
            <a:r>
              <a:rPr lang="en-ID" sz="2700" dirty="0" err="1"/>
              <a:t>dengan</a:t>
            </a:r>
            <a:r>
              <a:rPr lang="en-ID" sz="2700" dirty="0"/>
              <a:t> </a:t>
            </a:r>
            <a:r>
              <a:rPr lang="en-ID" sz="2700" dirty="0" err="1"/>
              <a:t>baik</a:t>
            </a:r>
            <a:r>
              <a:rPr lang="en-ID" sz="2700" dirty="0"/>
              <a:t> dan </a:t>
            </a:r>
            <a:r>
              <a:rPr lang="en-ID" sz="2700" dirty="0" err="1"/>
              <a:t>serius</a:t>
            </a:r>
            <a:r>
              <a:rPr lang="en-ID" sz="2700" dirty="0"/>
              <a:t> </a:t>
            </a:r>
            <a:r>
              <a:rPr lang="en-ID" sz="2700" dirty="0" err="1"/>
              <a:t>karena</a:t>
            </a:r>
            <a:r>
              <a:rPr lang="en-ID" sz="2700" dirty="0"/>
              <a:t> </a:t>
            </a:r>
            <a:r>
              <a:rPr lang="en-ID" sz="2700" dirty="0" err="1"/>
              <a:t>lebih</a:t>
            </a:r>
            <a:r>
              <a:rPr lang="en-ID" sz="2700" dirty="0"/>
              <a:t> </a:t>
            </a:r>
            <a:r>
              <a:rPr lang="en-ID" sz="2700" dirty="0" err="1"/>
              <a:t>dari</a:t>
            </a:r>
            <a:r>
              <a:rPr lang="en-ID" sz="2700" dirty="0"/>
              <a:t> 90% </a:t>
            </a:r>
            <a:r>
              <a:rPr lang="en-ID" sz="2700" dirty="0" err="1"/>
              <a:t>Skripsi</a:t>
            </a:r>
            <a:r>
              <a:rPr lang="en-ID" sz="2700" dirty="0"/>
              <a:t> </a:t>
            </a:r>
            <a:r>
              <a:rPr lang="en-ID" sz="2700" dirty="0" err="1"/>
              <a:t>mahasiswa</a:t>
            </a:r>
            <a:r>
              <a:rPr lang="en-ID" sz="2700" dirty="0"/>
              <a:t> </a:t>
            </a:r>
            <a:r>
              <a:rPr lang="en-ID" sz="2700" dirty="0" err="1"/>
              <a:t>gagal</a:t>
            </a:r>
            <a:r>
              <a:rPr lang="en-ID" sz="2700" dirty="0"/>
              <a:t> </a:t>
            </a:r>
            <a:r>
              <a:rPr lang="en-ID" sz="2700" dirty="0" err="1"/>
              <a:t>menulis</a:t>
            </a:r>
            <a:r>
              <a:rPr lang="en-ID" sz="2700" dirty="0"/>
              <a:t> </a:t>
            </a:r>
            <a:r>
              <a:rPr lang="en-ID" sz="2700" dirty="0" err="1"/>
              <a:t>dengan</a:t>
            </a:r>
            <a:r>
              <a:rPr lang="en-ID" sz="2700" dirty="0"/>
              <a:t> </a:t>
            </a:r>
            <a:r>
              <a:rPr lang="en-ID" sz="2700" dirty="0" err="1"/>
              <a:t>baik</a:t>
            </a:r>
            <a:r>
              <a:rPr lang="en-ID" sz="2700" dirty="0"/>
              <a:t>.</a:t>
            </a:r>
          </a:p>
          <a:p>
            <a:r>
              <a:rPr lang="en-ID" sz="2700" dirty="0" err="1"/>
              <a:t>Kegagalan</a:t>
            </a:r>
            <a:r>
              <a:rPr lang="en-ID" sz="2700" dirty="0"/>
              <a:t> </a:t>
            </a:r>
            <a:r>
              <a:rPr lang="en-ID" sz="2700" dirty="0" err="1"/>
              <a:t>lebih</a:t>
            </a:r>
            <a:r>
              <a:rPr lang="en-ID" sz="2700" dirty="0"/>
              <a:t> </a:t>
            </a:r>
            <a:r>
              <a:rPr lang="en-ID" sz="2700" dirty="0" err="1"/>
              <a:t>disebabkan</a:t>
            </a:r>
            <a:r>
              <a:rPr lang="en-ID" sz="2700" dirty="0"/>
              <a:t> </a:t>
            </a:r>
            <a:r>
              <a:rPr lang="en-ID" sz="2700" dirty="0" err="1"/>
              <a:t>teknis</a:t>
            </a:r>
            <a:r>
              <a:rPr lang="en-ID" sz="2700" dirty="0"/>
              <a:t> </a:t>
            </a:r>
            <a:r>
              <a:rPr lang="en-ID" sz="2700" dirty="0" err="1"/>
              <a:t>penulisan</a:t>
            </a:r>
            <a:r>
              <a:rPr lang="en-ID" sz="2700" dirty="0"/>
              <a:t> </a:t>
            </a:r>
            <a:r>
              <a:rPr lang="en-ID" sz="2700" dirty="0" err="1"/>
              <a:t>bukan</a:t>
            </a:r>
            <a:r>
              <a:rPr lang="en-ID" sz="2700" dirty="0"/>
              <a:t> </a:t>
            </a:r>
            <a:r>
              <a:rPr lang="en-ID" sz="2700" dirty="0" err="1"/>
              <a:t>karena</a:t>
            </a:r>
            <a:r>
              <a:rPr lang="en-ID" sz="2700" dirty="0"/>
              <a:t> </a:t>
            </a:r>
            <a:r>
              <a:rPr lang="en-ID" sz="2700" dirty="0" err="1"/>
              <a:t>kelemahan</a:t>
            </a:r>
            <a:r>
              <a:rPr lang="en-ID" sz="2700" dirty="0"/>
              <a:t> pada </a:t>
            </a:r>
            <a:r>
              <a:rPr lang="en-ID" sz="2700" dirty="0" err="1"/>
              <a:t>substansi</a:t>
            </a:r>
            <a:r>
              <a:rPr lang="en-ID" sz="2700" dirty="0"/>
              <a:t> </a:t>
            </a:r>
            <a:r>
              <a:rPr lang="en-ID" sz="2700" dirty="0" err="1"/>
              <a:t>isi</a:t>
            </a:r>
            <a:r>
              <a:rPr lang="en-ID" sz="2700" dirty="0"/>
              <a:t>.</a:t>
            </a:r>
          </a:p>
          <a:p>
            <a:r>
              <a:rPr lang="en-ID" sz="2700" dirty="0" err="1"/>
              <a:t>Mahasiswa</a:t>
            </a:r>
            <a:r>
              <a:rPr lang="en-ID" sz="2700" dirty="0"/>
              <a:t> </a:t>
            </a:r>
            <a:r>
              <a:rPr lang="en-ID" sz="2700" dirty="0" err="1"/>
              <a:t>sering</a:t>
            </a:r>
            <a:r>
              <a:rPr lang="en-ID" sz="2700" dirty="0"/>
              <a:t> salah </a:t>
            </a:r>
            <a:r>
              <a:rPr lang="en-ID" sz="2700" dirty="0" err="1"/>
              <a:t>menulis</a:t>
            </a:r>
            <a:r>
              <a:rPr lang="en-ID" sz="2700" dirty="0"/>
              <a:t> kata dan juga </a:t>
            </a:r>
            <a:r>
              <a:rPr lang="en-ID" sz="2700" dirty="0" err="1"/>
              <a:t>sering</a:t>
            </a:r>
            <a:r>
              <a:rPr lang="en-ID" sz="2700" dirty="0"/>
              <a:t> salah </a:t>
            </a:r>
            <a:r>
              <a:rPr lang="en-ID" sz="2700" dirty="0" err="1"/>
              <a:t>memulai</a:t>
            </a:r>
            <a:r>
              <a:rPr lang="en-ID" sz="2700" dirty="0"/>
              <a:t> </a:t>
            </a:r>
            <a:r>
              <a:rPr lang="en-ID" sz="2700" dirty="0" err="1"/>
              <a:t>kalimat</a:t>
            </a:r>
            <a:r>
              <a:rPr lang="en-ID" sz="2700" dirty="0"/>
              <a:t>.</a:t>
            </a:r>
          </a:p>
          <a:p>
            <a:r>
              <a:rPr lang="en-ID" sz="2700" dirty="0" err="1"/>
              <a:t>Untuk</a:t>
            </a:r>
            <a:r>
              <a:rPr lang="en-ID" sz="2700" dirty="0"/>
              <a:t> </a:t>
            </a:r>
            <a:r>
              <a:rPr lang="en-ID" sz="2700" dirty="0" err="1"/>
              <a:t>lebih</a:t>
            </a:r>
            <a:r>
              <a:rPr lang="en-ID" sz="2700" dirty="0"/>
              <a:t> </a:t>
            </a:r>
            <a:r>
              <a:rPr lang="en-ID" sz="2700" dirty="0" err="1"/>
              <a:t>lengkap</a:t>
            </a:r>
            <a:r>
              <a:rPr lang="en-ID" sz="2700" dirty="0"/>
              <a:t> </a:t>
            </a:r>
            <a:r>
              <a:rPr lang="en-ID" sz="2700" dirty="0" err="1"/>
              <a:t>silakan</a:t>
            </a:r>
            <a:r>
              <a:rPr lang="en-ID" sz="2700" dirty="0"/>
              <a:t> </a:t>
            </a:r>
            <a:r>
              <a:rPr lang="en-ID" sz="2700" dirty="0" err="1"/>
              <a:t>rujuk</a:t>
            </a:r>
            <a:r>
              <a:rPr lang="en-ID" sz="2700" dirty="0"/>
              <a:t> </a:t>
            </a:r>
            <a:r>
              <a:rPr lang="en-ID" sz="2700" dirty="0" err="1"/>
              <a:t>Pedoman</a:t>
            </a:r>
            <a:r>
              <a:rPr lang="en-ID" sz="2700" dirty="0"/>
              <a:t> </a:t>
            </a:r>
            <a:r>
              <a:rPr lang="en-ID" sz="2700" dirty="0" err="1"/>
              <a:t>Penulisan</a:t>
            </a:r>
            <a:r>
              <a:rPr lang="en-ID" sz="2700" dirty="0"/>
              <a:t> </a:t>
            </a:r>
            <a:r>
              <a:rPr lang="en-ID" sz="2700" dirty="0" err="1"/>
              <a:t>Skripsi</a:t>
            </a:r>
            <a:r>
              <a:rPr lang="en-ID" sz="2700" dirty="0"/>
              <a:t> </a:t>
            </a:r>
            <a:r>
              <a:rPr lang="en-ID" sz="2700" dirty="0" err="1"/>
              <a:t>saya</a:t>
            </a:r>
            <a:r>
              <a:rPr lang="en-ID" sz="2700" dirty="0"/>
              <a:t> </a:t>
            </a:r>
            <a:r>
              <a:rPr lang="en-ID" sz="2700" dirty="0" err="1"/>
              <a:t>yg</a:t>
            </a:r>
            <a:r>
              <a:rPr lang="en-ID" sz="2700" dirty="0"/>
              <a:t> </a:t>
            </a:r>
            <a:r>
              <a:rPr lang="en-ID" sz="2700" dirty="0" err="1"/>
              <a:t>pernah</a:t>
            </a:r>
            <a:r>
              <a:rPr lang="en-ID" sz="2700" dirty="0"/>
              <a:t> </a:t>
            </a:r>
            <a:r>
              <a:rPr lang="en-ID" sz="2700" dirty="0" err="1"/>
              <a:t>kita</a:t>
            </a:r>
            <a:r>
              <a:rPr lang="en-ID" sz="2700" dirty="0"/>
              <a:t> </a:t>
            </a:r>
            <a:r>
              <a:rPr lang="en-ID" sz="2700" dirty="0" err="1"/>
              <a:t>bahas</a:t>
            </a:r>
            <a:r>
              <a:rPr lang="en-ID" sz="2700" dirty="0"/>
              <a:t> </a:t>
            </a:r>
            <a:r>
              <a:rPr lang="en-ID" sz="2700" dirty="0" err="1"/>
              <a:t>atau</a:t>
            </a:r>
            <a:r>
              <a:rPr lang="en-ID" sz="2700" dirty="0"/>
              <a:t> </a:t>
            </a:r>
            <a:r>
              <a:rPr lang="en-ID" sz="2700" dirty="0" err="1"/>
              <a:t>klik</a:t>
            </a:r>
            <a:r>
              <a:rPr lang="en-ID" sz="2700"/>
              <a:t> di </a:t>
            </a:r>
            <a:r>
              <a:rPr lang="en-ID" sz="2700" dirty="0"/>
              <a:t>(</a:t>
            </a:r>
            <a:r>
              <a:rPr lang="en-US" sz="2700" b="0" i="0" u="sng" dirty="0">
                <a:solidFill>
                  <a:srgbClr val="204F76"/>
                </a:solidFill>
                <a:effectLst/>
                <a:latin typeface="Open Sans" panose="020B0606030504020204" pitchFamily="34" charset="0"/>
                <a:hlinkClick r:id="rId2"/>
              </a:rPr>
              <a:t>https://repository.ar-raniry.ac.id/id/eprint/11493</a:t>
            </a:r>
            <a:r>
              <a:rPr lang="en-US" sz="2700" b="0" i="0" u="sng" dirty="0">
                <a:solidFill>
                  <a:srgbClr val="204F76"/>
                </a:solidFill>
                <a:effectLst/>
                <a:latin typeface="Open Sans" panose="020B0606030504020204" pitchFamily="34" charset="0"/>
              </a:rPr>
              <a:t>)</a:t>
            </a:r>
            <a:r>
              <a:rPr lang="en-ID" sz="2700" dirty="0"/>
              <a:t>.</a:t>
            </a:r>
          </a:p>
        </p:txBody>
      </p:sp>
      <p:sp>
        <p:nvSpPr>
          <p:cNvPr id="3" name="TextBox 2">
            <a:extLst>
              <a:ext uri="{FF2B5EF4-FFF2-40B4-BE49-F238E27FC236}">
                <a16:creationId xmlns:a16="http://schemas.microsoft.com/office/drawing/2014/main" id="{219ECDF4-1628-4CC6-A129-F6952E6C07CB}"/>
              </a:ext>
            </a:extLst>
          </p:cNvPr>
          <p:cNvSpPr txBox="1"/>
          <p:nvPr/>
        </p:nvSpPr>
        <p:spPr>
          <a:xfrm>
            <a:off x="1600200" y="685800"/>
            <a:ext cx="2286000" cy="707886"/>
          </a:xfrm>
          <a:prstGeom prst="rect">
            <a:avLst/>
          </a:prstGeom>
          <a:solidFill>
            <a:srgbClr val="FF0000"/>
          </a:solidFill>
        </p:spPr>
        <p:txBody>
          <a:bodyPr wrap="square" rtlCol="0">
            <a:spAutoFit/>
          </a:bodyPr>
          <a:lstStyle/>
          <a:p>
            <a:r>
              <a:rPr lang="en-ID" sz="4000" dirty="0" err="1">
                <a:latin typeface="Futura-Bold" pitchFamily="2" charset="0"/>
              </a:rPr>
              <a:t>penting</a:t>
            </a:r>
            <a:endParaRPr lang="en-ID" sz="4000" dirty="0">
              <a:latin typeface="Futura-Bold" pitchFamily="2" charset="0"/>
            </a:endParaRPr>
          </a:p>
        </p:txBody>
      </p:sp>
    </p:spTree>
    <p:extLst>
      <p:ext uri="{BB962C8B-B14F-4D97-AF65-F5344CB8AC3E}">
        <p14:creationId xmlns:p14="http://schemas.microsoft.com/office/powerpoint/2010/main" val="3403545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5C80-B3A8-4AD6-9610-91FD1DF75974}"/>
              </a:ext>
            </a:extLst>
          </p:cNvPr>
          <p:cNvSpPr>
            <a:spLocks noGrp="1"/>
          </p:cNvSpPr>
          <p:nvPr>
            <p:ph type="title"/>
          </p:nvPr>
        </p:nvSpPr>
        <p:spPr/>
        <p:txBody>
          <a:bodyPr/>
          <a:lstStyle/>
          <a:p>
            <a:pPr algn="ctr"/>
            <a:r>
              <a:rPr lang="en-ID" dirty="0"/>
              <a:t>Video </a:t>
            </a:r>
            <a:r>
              <a:rPr lang="en-ID" dirty="0" err="1"/>
              <a:t>tambahan</a:t>
            </a:r>
            <a:endParaRPr lang="en-ID" dirty="0"/>
          </a:p>
        </p:txBody>
      </p:sp>
      <p:sp>
        <p:nvSpPr>
          <p:cNvPr id="3" name="Content Placeholder 2">
            <a:extLst>
              <a:ext uri="{FF2B5EF4-FFF2-40B4-BE49-F238E27FC236}">
                <a16:creationId xmlns:a16="http://schemas.microsoft.com/office/drawing/2014/main" id="{1C435870-8289-410C-9C0F-A235021C20D9}"/>
              </a:ext>
            </a:extLst>
          </p:cNvPr>
          <p:cNvSpPr>
            <a:spLocks noGrp="1"/>
          </p:cNvSpPr>
          <p:nvPr>
            <p:ph idx="1"/>
          </p:nvPr>
        </p:nvSpPr>
        <p:spPr/>
        <p:txBody>
          <a:bodyPr/>
          <a:lstStyle/>
          <a:p>
            <a:r>
              <a:rPr lang="en-ID" dirty="0">
                <a:hlinkClick r:id="rId2"/>
              </a:rPr>
              <a:t>https://youtu.be/WWQEwFf0xmo</a:t>
            </a:r>
            <a:endParaRPr lang="en-ID" dirty="0"/>
          </a:p>
          <a:p>
            <a:r>
              <a:rPr lang="en-ID" dirty="0">
                <a:hlinkClick r:id="rId3"/>
              </a:rPr>
              <a:t>https://youtu.be</a:t>
            </a:r>
            <a:r>
              <a:rPr lang="en-ID">
                <a:hlinkClick r:id="rId3"/>
              </a:rPr>
              <a:t>/9c4MlNMy1zU</a:t>
            </a:r>
            <a:endParaRPr lang="en-ID"/>
          </a:p>
          <a:p>
            <a:endParaRPr lang="en-ID" dirty="0"/>
          </a:p>
        </p:txBody>
      </p:sp>
    </p:spTree>
    <p:extLst>
      <p:ext uri="{BB962C8B-B14F-4D97-AF65-F5344CB8AC3E}">
        <p14:creationId xmlns:p14="http://schemas.microsoft.com/office/powerpoint/2010/main" val="232527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5216525"/>
          </a:xfrm>
        </p:spPr>
        <p:txBody>
          <a:bodyPr/>
          <a:lstStyle/>
          <a:p>
            <a:r>
              <a:rPr lang="en-US" b="1" dirty="0" err="1"/>
              <a:t>Persyaratan</a:t>
            </a:r>
            <a:r>
              <a:rPr lang="en-US" b="1" dirty="0"/>
              <a:t> </a:t>
            </a:r>
            <a:r>
              <a:rPr lang="en-US" b="1" dirty="0" err="1"/>
              <a:t>Akademik</a:t>
            </a:r>
            <a:r>
              <a:rPr lang="en-US" b="1" dirty="0"/>
              <a:t> </a:t>
            </a:r>
          </a:p>
          <a:p>
            <a:pPr marL="336550" indent="0">
              <a:buNone/>
            </a:pPr>
            <a:r>
              <a:rPr lang="en-US" dirty="0" err="1"/>
              <a:t>Mahasiswa</a:t>
            </a:r>
            <a:r>
              <a:rPr lang="en-US" dirty="0"/>
              <a:t> IP </a:t>
            </a:r>
            <a:r>
              <a:rPr lang="en-US" dirty="0" err="1"/>
              <a:t>diperbolehkan</a:t>
            </a:r>
            <a:r>
              <a:rPr lang="en-US" dirty="0"/>
              <a:t> </a:t>
            </a:r>
            <a:r>
              <a:rPr lang="en-US" dirty="0" err="1"/>
              <a:t>menyusun</a:t>
            </a:r>
            <a:r>
              <a:rPr lang="en-US" dirty="0"/>
              <a:t> </a:t>
            </a:r>
            <a:r>
              <a:rPr lang="en-US" dirty="0" err="1"/>
              <a:t>Skripsi</a:t>
            </a:r>
            <a:r>
              <a:rPr lang="en-US" dirty="0"/>
              <a:t>, </a:t>
            </a:r>
            <a:r>
              <a:rPr lang="en-US" dirty="0" err="1"/>
              <a:t>apabila</a:t>
            </a:r>
            <a:r>
              <a:rPr lang="en-US" dirty="0"/>
              <a:t> yang </a:t>
            </a:r>
            <a:r>
              <a:rPr lang="en-US" dirty="0" err="1"/>
              <a:t>bersangkutan</a:t>
            </a:r>
            <a:r>
              <a:rPr lang="en-US" dirty="0"/>
              <a:t>: </a:t>
            </a:r>
          </a:p>
          <a:p>
            <a:pPr marL="850900" indent="-514350">
              <a:buFont typeface="+mj-lt"/>
              <a:buAutoNum type="arabicPeriod"/>
            </a:pPr>
            <a:r>
              <a:rPr lang="en-US" dirty="0"/>
              <a:t>Sedang </a:t>
            </a:r>
            <a:r>
              <a:rPr lang="en-US" dirty="0" err="1"/>
              <a:t>menempuh</a:t>
            </a:r>
            <a:r>
              <a:rPr lang="en-US" dirty="0"/>
              <a:t> </a:t>
            </a:r>
            <a:r>
              <a:rPr lang="en-US" dirty="0" err="1"/>
              <a:t>perkuliahan</a:t>
            </a:r>
            <a:r>
              <a:rPr lang="en-US" dirty="0"/>
              <a:t> di semester 8 </a:t>
            </a:r>
          </a:p>
          <a:p>
            <a:pPr marL="850900" indent="-514350">
              <a:buFont typeface="+mj-lt"/>
              <a:buAutoNum type="arabicPeriod"/>
            </a:pPr>
            <a:r>
              <a:rPr lang="en-US" dirty="0"/>
              <a:t>Total </a:t>
            </a:r>
            <a:r>
              <a:rPr lang="en-US" dirty="0" err="1"/>
              <a:t>mata</a:t>
            </a:r>
            <a:r>
              <a:rPr lang="en-US" dirty="0"/>
              <a:t> </a:t>
            </a:r>
            <a:r>
              <a:rPr lang="en-US" dirty="0" err="1"/>
              <a:t>kuliah</a:t>
            </a:r>
            <a:r>
              <a:rPr lang="en-US" dirty="0"/>
              <a:t> yang </a:t>
            </a:r>
            <a:r>
              <a:rPr lang="en-US" dirty="0" err="1"/>
              <a:t>telah</a:t>
            </a:r>
            <a:r>
              <a:rPr lang="en-US" dirty="0"/>
              <a:t> </a:t>
            </a:r>
            <a:r>
              <a:rPr lang="en-US" dirty="0" err="1"/>
              <a:t>diambil</a:t>
            </a:r>
            <a:r>
              <a:rPr lang="en-US" dirty="0"/>
              <a:t> </a:t>
            </a:r>
            <a:r>
              <a:rPr lang="en-US" dirty="0" err="1"/>
              <a:t>dan</a:t>
            </a:r>
            <a:r>
              <a:rPr lang="en-US" dirty="0"/>
              <a:t> </a:t>
            </a:r>
            <a:r>
              <a:rPr lang="en-US" dirty="0" err="1"/>
              <a:t>dinyatakan</a:t>
            </a:r>
            <a:r>
              <a:rPr lang="en-US" dirty="0"/>
              <a:t> lulus </a:t>
            </a:r>
            <a:r>
              <a:rPr lang="en-US" dirty="0" err="1"/>
              <a:t>sebanyak</a:t>
            </a:r>
            <a:r>
              <a:rPr lang="en-US" dirty="0"/>
              <a:t> 140 SKS;</a:t>
            </a:r>
          </a:p>
          <a:p>
            <a:pPr marL="850900" indent="-514350">
              <a:buFont typeface="+mj-lt"/>
              <a:buAutoNum type="arabicPeriod"/>
            </a:pPr>
            <a:r>
              <a:rPr lang="en-US" dirty="0"/>
              <a:t>IPK Minimal 3.00 </a:t>
            </a:r>
          </a:p>
          <a:p>
            <a:pPr marL="850900" indent="-514350">
              <a:buFont typeface="+mj-lt"/>
              <a:buAutoNum type="arabicPeriod"/>
            </a:pPr>
            <a:r>
              <a:rPr lang="en-US" dirty="0"/>
              <a:t>Telah lulus </a:t>
            </a:r>
            <a:r>
              <a:rPr lang="en-US" dirty="0" err="1"/>
              <a:t>matakuliah</a:t>
            </a:r>
            <a:r>
              <a:rPr lang="en-US" dirty="0"/>
              <a:t> </a:t>
            </a:r>
            <a:r>
              <a:rPr lang="en-US" dirty="0" err="1"/>
              <a:t>Metodologi</a:t>
            </a:r>
            <a:r>
              <a:rPr lang="en-US" dirty="0"/>
              <a:t> </a:t>
            </a:r>
            <a:r>
              <a:rPr lang="en-US" dirty="0" err="1"/>
              <a:t>Riset</a:t>
            </a:r>
            <a:r>
              <a:rPr lang="en-US" dirty="0"/>
              <a:t> </a:t>
            </a:r>
            <a:r>
              <a:rPr lang="en-US" dirty="0" err="1"/>
              <a:t>dengan</a:t>
            </a:r>
            <a:r>
              <a:rPr lang="en-US" dirty="0"/>
              <a:t> minimal </a:t>
            </a:r>
            <a:r>
              <a:rPr lang="en-US" dirty="0" err="1"/>
              <a:t>nilai</a:t>
            </a:r>
            <a:r>
              <a:rPr lang="en-US" dirty="0"/>
              <a:t> C+</a:t>
            </a:r>
          </a:p>
        </p:txBody>
      </p:sp>
      <p:sp>
        <p:nvSpPr>
          <p:cNvPr id="3" name="TextBox 2"/>
          <p:cNvSpPr txBox="1"/>
          <p:nvPr/>
        </p:nvSpPr>
        <p:spPr>
          <a:xfrm>
            <a:off x="1371600" y="533400"/>
            <a:ext cx="7391400" cy="630942"/>
          </a:xfrm>
          <a:prstGeom prst="rect">
            <a:avLst/>
          </a:prstGeom>
          <a:noFill/>
        </p:spPr>
        <p:txBody>
          <a:bodyPr wrap="square" rtlCol="0">
            <a:spAutoFit/>
          </a:bodyPr>
          <a:lstStyle/>
          <a:p>
            <a:pPr algn="ctr"/>
            <a:r>
              <a:rPr lang="en-US" sz="3500" b="1" dirty="0" err="1"/>
              <a:t>Aspek</a:t>
            </a:r>
            <a:r>
              <a:rPr lang="en-US" sz="3500" b="1" dirty="0"/>
              <a:t> </a:t>
            </a:r>
            <a:r>
              <a:rPr lang="en-US" sz="3500" b="1" dirty="0" err="1"/>
              <a:t>Akademik</a:t>
            </a:r>
            <a:r>
              <a:rPr lang="en-US" sz="3500" b="1" dirty="0"/>
              <a:t> - </a:t>
            </a:r>
            <a:r>
              <a:rPr lang="en-US" sz="3500" b="1" dirty="0" err="1"/>
              <a:t>Administrasi</a:t>
            </a:r>
            <a:endParaRPr lang="en-US" sz="3500" b="1" dirty="0"/>
          </a:p>
        </p:txBody>
      </p:sp>
    </p:spTree>
    <p:extLst>
      <p:ext uri="{BB962C8B-B14F-4D97-AF65-F5344CB8AC3E}">
        <p14:creationId xmlns:p14="http://schemas.microsoft.com/office/powerpoint/2010/main" val="186839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229600" cy="4759325"/>
          </a:xfrm>
        </p:spPr>
        <p:txBody>
          <a:bodyPr/>
          <a:lstStyle/>
          <a:p>
            <a:r>
              <a:rPr lang="en-US" b="1" dirty="0" err="1"/>
              <a:t>Persyaratan</a:t>
            </a:r>
            <a:r>
              <a:rPr lang="en-US" b="1" dirty="0"/>
              <a:t> </a:t>
            </a:r>
            <a:r>
              <a:rPr lang="en-US" b="1" dirty="0" err="1"/>
              <a:t>Administrasi</a:t>
            </a:r>
            <a:r>
              <a:rPr lang="en-US" b="1" dirty="0"/>
              <a:t> </a:t>
            </a:r>
          </a:p>
          <a:p>
            <a:pPr marL="336550" indent="0">
              <a:buNone/>
            </a:pPr>
            <a:r>
              <a:rPr lang="en-US" dirty="0" err="1"/>
              <a:t>Persyaratan</a:t>
            </a:r>
            <a:r>
              <a:rPr lang="en-US" dirty="0"/>
              <a:t> </a:t>
            </a:r>
            <a:r>
              <a:rPr lang="en-US" dirty="0" err="1"/>
              <a:t>Administrasi</a:t>
            </a:r>
            <a:r>
              <a:rPr lang="en-US" dirty="0"/>
              <a:t>, </a:t>
            </a:r>
            <a:r>
              <a:rPr lang="en-US" dirty="0" err="1"/>
              <a:t>yaitu</a:t>
            </a:r>
            <a:r>
              <a:rPr lang="en-US" dirty="0"/>
              <a:t>:</a:t>
            </a:r>
          </a:p>
          <a:p>
            <a:pPr marL="850900" indent="-514350">
              <a:buFont typeface="+mj-lt"/>
              <a:buAutoNum type="arabicPeriod"/>
            </a:pPr>
            <a:r>
              <a:rPr lang="en-US" dirty="0" err="1"/>
              <a:t>Terdaftar</a:t>
            </a:r>
            <a:r>
              <a:rPr lang="en-US" dirty="0"/>
              <a:t> </a:t>
            </a:r>
            <a:r>
              <a:rPr lang="en-US" dirty="0" err="1"/>
              <a:t>sebagai</a:t>
            </a:r>
            <a:r>
              <a:rPr lang="en-US" dirty="0"/>
              <a:t> </a:t>
            </a:r>
            <a:r>
              <a:rPr lang="en-US" dirty="0" err="1"/>
              <a:t>mahasiswa</a:t>
            </a:r>
            <a:r>
              <a:rPr lang="en-US" dirty="0"/>
              <a:t> </a:t>
            </a:r>
            <a:r>
              <a:rPr lang="en-US" dirty="0" err="1"/>
              <a:t>aktif</a:t>
            </a:r>
            <a:r>
              <a:rPr lang="en-US" dirty="0"/>
              <a:t>;</a:t>
            </a:r>
          </a:p>
          <a:p>
            <a:pPr marL="850900" indent="-514350">
              <a:buFont typeface="+mj-lt"/>
              <a:buAutoNum type="arabicPeriod"/>
            </a:pPr>
            <a:r>
              <a:rPr lang="en-US" dirty="0" err="1"/>
              <a:t>Menyelesaikan</a:t>
            </a:r>
            <a:r>
              <a:rPr lang="en-US" dirty="0"/>
              <a:t> </a:t>
            </a:r>
            <a:r>
              <a:rPr lang="en-US" dirty="0" err="1"/>
              <a:t>administrasi</a:t>
            </a:r>
            <a:r>
              <a:rPr lang="en-US" dirty="0"/>
              <a:t> </a:t>
            </a:r>
            <a:r>
              <a:rPr lang="en-US" dirty="0" err="1"/>
              <a:t>keuangan</a:t>
            </a:r>
            <a:r>
              <a:rPr lang="en-US" dirty="0"/>
              <a:t> semester </a:t>
            </a:r>
            <a:r>
              <a:rPr lang="en-US" dirty="0" err="1"/>
              <a:t>berjalan</a:t>
            </a:r>
            <a:r>
              <a:rPr lang="en-US" dirty="0"/>
              <a:t> </a:t>
            </a:r>
            <a:r>
              <a:rPr lang="en-US" dirty="0" err="1"/>
              <a:t>dengan</a:t>
            </a:r>
            <a:r>
              <a:rPr lang="en-US" dirty="0"/>
              <a:t> </a:t>
            </a:r>
            <a:r>
              <a:rPr lang="en-US" dirty="0" err="1"/>
              <a:t>melampirkan</a:t>
            </a:r>
            <a:r>
              <a:rPr lang="en-US" dirty="0"/>
              <a:t> </a:t>
            </a:r>
            <a:r>
              <a:rPr lang="en-US" dirty="0" err="1"/>
              <a:t>fotocopy</a:t>
            </a:r>
            <a:r>
              <a:rPr lang="en-US" dirty="0"/>
              <a:t> </a:t>
            </a:r>
            <a:r>
              <a:rPr lang="en-US" dirty="0" err="1"/>
              <a:t>kuitansi</a:t>
            </a:r>
            <a:r>
              <a:rPr lang="en-US" dirty="0"/>
              <a:t> </a:t>
            </a:r>
            <a:r>
              <a:rPr lang="en-US" dirty="0" err="1"/>
              <a:t>pembayaran</a:t>
            </a:r>
            <a:r>
              <a:rPr lang="en-US" dirty="0"/>
              <a:t>.</a:t>
            </a:r>
          </a:p>
        </p:txBody>
      </p:sp>
      <p:sp>
        <p:nvSpPr>
          <p:cNvPr id="3" name="TextBox 2"/>
          <p:cNvSpPr txBox="1"/>
          <p:nvPr/>
        </p:nvSpPr>
        <p:spPr>
          <a:xfrm>
            <a:off x="1371600" y="533400"/>
            <a:ext cx="6096000" cy="584775"/>
          </a:xfrm>
          <a:prstGeom prst="rect">
            <a:avLst/>
          </a:prstGeom>
          <a:noFill/>
        </p:spPr>
        <p:txBody>
          <a:bodyPr wrap="square" rtlCol="0">
            <a:spAutoFit/>
          </a:bodyPr>
          <a:lstStyle/>
          <a:p>
            <a:pPr algn="ctr"/>
            <a:r>
              <a:rPr lang="en-US" sz="3200" b="1" dirty="0" err="1"/>
              <a:t>Aspek</a:t>
            </a:r>
            <a:r>
              <a:rPr lang="en-US" sz="3200" b="1" dirty="0"/>
              <a:t> </a:t>
            </a:r>
            <a:r>
              <a:rPr lang="en-US" sz="3200" b="1" dirty="0" err="1"/>
              <a:t>Akademik</a:t>
            </a:r>
            <a:r>
              <a:rPr lang="en-US" sz="3200" b="1" dirty="0"/>
              <a:t> - </a:t>
            </a:r>
            <a:r>
              <a:rPr lang="en-US" sz="3200" b="1" dirty="0" err="1"/>
              <a:t>Administrasi</a:t>
            </a:r>
            <a:endParaRPr lang="en-US" sz="3200" b="1" dirty="0"/>
          </a:p>
        </p:txBody>
      </p:sp>
    </p:spTree>
    <p:extLst>
      <p:ext uri="{BB962C8B-B14F-4D97-AF65-F5344CB8AC3E}">
        <p14:creationId xmlns:p14="http://schemas.microsoft.com/office/powerpoint/2010/main" val="19224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229600" cy="4759325"/>
          </a:xfrm>
        </p:spPr>
        <p:txBody>
          <a:bodyPr/>
          <a:lstStyle/>
          <a:p>
            <a:r>
              <a:rPr lang="en-US" b="1" dirty="0" err="1"/>
              <a:t>Persyaratan</a:t>
            </a:r>
            <a:r>
              <a:rPr lang="en-US" b="1" dirty="0"/>
              <a:t> </a:t>
            </a:r>
            <a:r>
              <a:rPr lang="en-US" b="1" dirty="0" err="1"/>
              <a:t>Bimbingan</a:t>
            </a:r>
            <a:r>
              <a:rPr lang="en-US" b="1" dirty="0"/>
              <a:t> </a:t>
            </a:r>
            <a:r>
              <a:rPr lang="en-US" b="1" dirty="0" err="1"/>
              <a:t>Skripsi</a:t>
            </a:r>
            <a:r>
              <a:rPr lang="en-US" b="1" dirty="0"/>
              <a:t> </a:t>
            </a:r>
          </a:p>
          <a:p>
            <a:pPr marL="914400" indent="-514350">
              <a:buFont typeface="+mj-lt"/>
              <a:buAutoNum type="arabicPeriod"/>
            </a:pPr>
            <a:r>
              <a:rPr lang="en-US" dirty="0" err="1"/>
              <a:t>Skripsi</a:t>
            </a:r>
            <a:r>
              <a:rPr lang="en-US" dirty="0"/>
              <a:t> </a:t>
            </a:r>
            <a:r>
              <a:rPr lang="en-US" dirty="0" err="1"/>
              <a:t>dilaksanakan</a:t>
            </a:r>
            <a:r>
              <a:rPr lang="en-US" dirty="0"/>
              <a:t> </a:t>
            </a:r>
            <a:r>
              <a:rPr lang="en-US" dirty="0" err="1"/>
              <a:t>secara</a:t>
            </a:r>
            <a:r>
              <a:rPr lang="en-US" dirty="0"/>
              <a:t> </a:t>
            </a:r>
            <a:r>
              <a:rPr lang="en-US" dirty="0" err="1"/>
              <a:t>perorangan</a:t>
            </a:r>
            <a:r>
              <a:rPr lang="en-US" dirty="0"/>
              <a:t>.</a:t>
            </a:r>
          </a:p>
          <a:p>
            <a:pPr marL="914400" indent="-514350">
              <a:buFont typeface="+mj-lt"/>
              <a:buAutoNum type="arabicPeriod"/>
            </a:pPr>
            <a:r>
              <a:rPr lang="en-US" dirty="0" err="1"/>
              <a:t>Mahasiswa</a:t>
            </a:r>
            <a:r>
              <a:rPr lang="en-US" dirty="0"/>
              <a:t> </a:t>
            </a:r>
            <a:r>
              <a:rPr lang="en-US" dirty="0" err="1"/>
              <a:t>disarankan</a:t>
            </a:r>
            <a:r>
              <a:rPr lang="en-US" dirty="0"/>
              <a:t> </a:t>
            </a:r>
            <a:r>
              <a:rPr lang="en-US" dirty="0" err="1"/>
              <a:t>untuk</a:t>
            </a:r>
            <a:r>
              <a:rPr lang="en-US" dirty="0"/>
              <a:t> </a:t>
            </a:r>
            <a:r>
              <a:rPr lang="en-US" dirty="0" err="1"/>
              <a:t>memilih</a:t>
            </a:r>
            <a:r>
              <a:rPr lang="en-US" dirty="0"/>
              <a:t> </a:t>
            </a:r>
            <a:r>
              <a:rPr lang="en-US" dirty="0" err="1"/>
              <a:t>topik</a:t>
            </a:r>
            <a:r>
              <a:rPr lang="en-US" dirty="0"/>
              <a:t> </a:t>
            </a:r>
            <a:r>
              <a:rPr lang="en-US" dirty="0" err="1"/>
              <a:t>skripsi</a:t>
            </a:r>
            <a:r>
              <a:rPr lang="en-US" dirty="0"/>
              <a:t> </a:t>
            </a:r>
            <a:r>
              <a:rPr lang="en-US" dirty="0" err="1"/>
              <a:t>sejak</a:t>
            </a:r>
            <a:r>
              <a:rPr lang="en-US" dirty="0"/>
              <a:t> Semester VI, </a:t>
            </a:r>
            <a:r>
              <a:rPr lang="en-US" dirty="0" err="1"/>
              <a:t>yaitu</a:t>
            </a:r>
            <a:r>
              <a:rPr lang="en-US" dirty="0"/>
              <a:t> </a:t>
            </a:r>
            <a:r>
              <a:rPr lang="en-US" dirty="0" err="1"/>
              <a:t>saat</a:t>
            </a:r>
            <a:r>
              <a:rPr lang="en-US" dirty="0"/>
              <a:t> </a:t>
            </a:r>
            <a:r>
              <a:rPr lang="en-US" dirty="0" err="1"/>
              <a:t>mata</a:t>
            </a:r>
            <a:r>
              <a:rPr lang="en-US" dirty="0"/>
              <a:t> </a:t>
            </a:r>
            <a:r>
              <a:rPr lang="en-US" dirty="0" err="1"/>
              <a:t>kuliah</a:t>
            </a:r>
            <a:r>
              <a:rPr lang="en-US" dirty="0"/>
              <a:t> </a:t>
            </a:r>
            <a:r>
              <a:rPr lang="en-US" dirty="0" err="1"/>
              <a:t>Metodologi</a:t>
            </a:r>
            <a:r>
              <a:rPr lang="en-US" dirty="0"/>
              <a:t> </a:t>
            </a:r>
            <a:r>
              <a:rPr lang="en-US" dirty="0" err="1"/>
              <a:t>Riset</a:t>
            </a:r>
            <a:r>
              <a:rPr lang="en-US" dirty="0"/>
              <a:t>.</a:t>
            </a:r>
          </a:p>
        </p:txBody>
      </p:sp>
      <p:sp>
        <p:nvSpPr>
          <p:cNvPr id="3" name="TextBox 2"/>
          <p:cNvSpPr txBox="1"/>
          <p:nvPr/>
        </p:nvSpPr>
        <p:spPr>
          <a:xfrm>
            <a:off x="1371600" y="533400"/>
            <a:ext cx="6096000" cy="584775"/>
          </a:xfrm>
          <a:prstGeom prst="rect">
            <a:avLst/>
          </a:prstGeom>
          <a:noFill/>
        </p:spPr>
        <p:txBody>
          <a:bodyPr wrap="square" rtlCol="0">
            <a:spAutoFit/>
          </a:bodyPr>
          <a:lstStyle/>
          <a:p>
            <a:pPr algn="ctr"/>
            <a:r>
              <a:rPr lang="en-US" sz="3200" b="1" dirty="0" err="1"/>
              <a:t>Aspek</a:t>
            </a:r>
            <a:r>
              <a:rPr lang="en-US" sz="3200" b="1" dirty="0"/>
              <a:t> </a:t>
            </a:r>
            <a:r>
              <a:rPr lang="en-US" sz="3200" b="1" dirty="0" err="1"/>
              <a:t>Akademik</a:t>
            </a:r>
            <a:r>
              <a:rPr lang="en-US" sz="3200" b="1" dirty="0"/>
              <a:t> - </a:t>
            </a:r>
            <a:r>
              <a:rPr lang="en-US" sz="3200" b="1" dirty="0" err="1"/>
              <a:t>Administrasi</a:t>
            </a:r>
            <a:endParaRPr lang="en-US" sz="3200" b="1" dirty="0"/>
          </a:p>
        </p:txBody>
      </p:sp>
    </p:spTree>
    <p:extLst>
      <p:ext uri="{BB962C8B-B14F-4D97-AF65-F5344CB8AC3E}">
        <p14:creationId xmlns:p14="http://schemas.microsoft.com/office/powerpoint/2010/main" val="274354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r>
              <a:rPr lang="en-US" altLang="en-US"/>
              <a:t>jenis dan ukuran kertas, </a:t>
            </a:r>
          </a:p>
          <a:p>
            <a:r>
              <a:rPr lang="en-US" altLang="en-US"/>
              <a:t>margin pengetikan, </a:t>
            </a:r>
          </a:p>
          <a:p>
            <a:r>
              <a:rPr lang="en-US" altLang="en-US"/>
              <a:t>cara membuat penomoran, </a:t>
            </a:r>
          </a:p>
          <a:p>
            <a:r>
              <a:rPr lang="en-US" altLang="en-US"/>
              <a:t>cara mengutip dan teknik penulisan kutipan</a:t>
            </a:r>
          </a:p>
          <a:p>
            <a:r>
              <a:rPr lang="en-US" altLang="en-US"/>
              <a:t>cara penulisan catatan kaki dan </a:t>
            </a:r>
          </a:p>
          <a:p>
            <a:r>
              <a:rPr lang="en-US" altLang="en-US"/>
              <a:t>penulisan daftar pustaka.</a:t>
            </a:r>
          </a:p>
          <a:p>
            <a:endParaRPr lang="en-US" altLang="en-US"/>
          </a:p>
        </p:txBody>
      </p:sp>
      <p:sp>
        <p:nvSpPr>
          <p:cNvPr id="18435" name="TextBox 2"/>
          <p:cNvSpPr txBox="1">
            <a:spLocks noChangeArrowheads="1"/>
          </p:cNvSpPr>
          <p:nvPr/>
        </p:nvSpPr>
        <p:spPr bwMode="auto">
          <a:xfrm>
            <a:off x="1066800" y="685800"/>
            <a:ext cx="746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3200" b="1">
                <a:latin typeface="Garamond" panose="02020404030301010803" pitchFamily="18" charset="0"/>
              </a:rPr>
              <a:t>ASPEK-ASPEK PENULISAN SKRIPSI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533400" y="2286000"/>
            <a:ext cx="8229600" cy="2743200"/>
          </a:xfrm>
        </p:spPr>
        <p:txBody>
          <a:bodyPr/>
          <a:lstStyle/>
          <a:p>
            <a:r>
              <a:rPr lang="en-US" altLang="en-US" dirty="0" err="1"/>
              <a:t>Jenis</a:t>
            </a:r>
            <a:r>
              <a:rPr lang="en-US" altLang="en-US" dirty="0"/>
              <a:t> </a:t>
            </a:r>
            <a:r>
              <a:rPr lang="en-US" altLang="en-US" dirty="0" err="1"/>
              <a:t>kertas</a:t>
            </a:r>
            <a:r>
              <a:rPr lang="en-US" altLang="en-US" dirty="0"/>
              <a:t> yang </a:t>
            </a:r>
            <a:r>
              <a:rPr lang="en-US" altLang="en-US" dirty="0" err="1"/>
              <a:t>digunakan</a:t>
            </a:r>
            <a:r>
              <a:rPr lang="en-US" altLang="en-US" dirty="0"/>
              <a:t> </a:t>
            </a:r>
            <a:r>
              <a:rPr lang="en-US" altLang="en-US" dirty="0" err="1"/>
              <a:t>untuk</a:t>
            </a:r>
            <a:r>
              <a:rPr lang="en-US" altLang="en-US" dirty="0"/>
              <a:t> </a:t>
            </a:r>
            <a:r>
              <a:rPr lang="en-US" altLang="en-US" dirty="0" err="1"/>
              <a:t>menulis</a:t>
            </a:r>
            <a:r>
              <a:rPr lang="en-US" altLang="en-US" dirty="0"/>
              <a:t> </a:t>
            </a:r>
            <a:r>
              <a:rPr lang="en-US" altLang="en-US" dirty="0" err="1"/>
              <a:t>Skripsi</a:t>
            </a:r>
            <a:r>
              <a:rPr lang="en-US" altLang="en-US" dirty="0"/>
              <a:t> </a:t>
            </a:r>
            <a:r>
              <a:rPr lang="en-US" altLang="en-US" dirty="0" err="1"/>
              <a:t>adalah</a:t>
            </a:r>
            <a:r>
              <a:rPr lang="en-US" altLang="en-US" dirty="0"/>
              <a:t> </a:t>
            </a:r>
            <a:r>
              <a:rPr lang="en-US" altLang="en-US" dirty="0" err="1"/>
              <a:t>kertas</a:t>
            </a:r>
            <a:r>
              <a:rPr lang="en-US" altLang="en-US" dirty="0"/>
              <a:t> HVS 70 gram </a:t>
            </a:r>
            <a:r>
              <a:rPr lang="en-US" altLang="en-US" dirty="0" err="1"/>
              <a:t>dengan</a:t>
            </a:r>
            <a:r>
              <a:rPr lang="en-US" altLang="en-US" dirty="0"/>
              <a:t> </a:t>
            </a:r>
            <a:r>
              <a:rPr lang="en-US" altLang="en-US" dirty="0" err="1"/>
              <a:t>ukuran</a:t>
            </a:r>
            <a:r>
              <a:rPr lang="en-US" altLang="en-US" dirty="0"/>
              <a:t> A4 (21 x 29.7 cm </a:t>
            </a:r>
            <a:r>
              <a:rPr lang="en-US" altLang="en-US" dirty="0" err="1"/>
              <a:t>atau</a:t>
            </a:r>
            <a:r>
              <a:rPr lang="en-US" altLang="en-US" dirty="0"/>
              <a:t> 8.3 x 11.7 in).</a:t>
            </a:r>
          </a:p>
          <a:p>
            <a:endParaRPr lang="en-US" altLang="en-US" dirty="0"/>
          </a:p>
        </p:txBody>
      </p:sp>
      <p:sp>
        <p:nvSpPr>
          <p:cNvPr id="19459" name="TextBox 2"/>
          <p:cNvSpPr txBox="1">
            <a:spLocks noChangeArrowheads="1"/>
          </p:cNvSpPr>
          <p:nvPr/>
        </p:nvSpPr>
        <p:spPr bwMode="auto">
          <a:xfrm>
            <a:off x="1676400" y="762000"/>
            <a:ext cx="5715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4000" b="1" dirty="0" err="1">
                <a:latin typeface="Garamond" panose="02020404030301010803" pitchFamily="18" charset="0"/>
              </a:rPr>
              <a:t>Jenis</a:t>
            </a:r>
            <a:r>
              <a:rPr lang="en-US" altLang="en-US" sz="4000" b="1" dirty="0">
                <a:latin typeface="Garamond" panose="02020404030301010803" pitchFamily="18" charset="0"/>
              </a:rPr>
              <a:t> </a:t>
            </a:r>
            <a:r>
              <a:rPr lang="en-US" altLang="en-US" sz="4000" b="1" dirty="0" err="1">
                <a:latin typeface="Garamond" panose="02020404030301010803" pitchFamily="18" charset="0"/>
              </a:rPr>
              <a:t>dan</a:t>
            </a:r>
            <a:r>
              <a:rPr lang="en-US" altLang="en-US" sz="4000" b="1" dirty="0">
                <a:latin typeface="Garamond" panose="02020404030301010803" pitchFamily="18" charset="0"/>
              </a:rPr>
              <a:t> </a:t>
            </a:r>
            <a:r>
              <a:rPr lang="en-US" altLang="en-US" sz="4000" b="1" dirty="0" err="1">
                <a:latin typeface="Garamond" panose="02020404030301010803" pitchFamily="18" charset="0"/>
              </a:rPr>
              <a:t>Ukuran</a:t>
            </a:r>
            <a:r>
              <a:rPr lang="en-US" altLang="en-US" sz="4000" b="1" dirty="0">
                <a:latin typeface="Garamond" panose="02020404030301010803" pitchFamily="18" charset="0"/>
              </a:rPr>
              <a:t> </a:t>
            </a:r>
            <a:r>
              <a:rPr lang="en-US" altLang="en-US" sz="4000" b="1" dirty="0" err="1">
                <a:latin typeface="Garamond" panose="02020404030301010803" pitchFamily="18" charset="0"/>
              </a:rPr>
              <a:t>Kertas</a:t>
            </a:r>
            <a:endParaRPr lang="en-US" altLang="en-US" sz="4000" b="1" dirty="0">
              <a:latin typeface="Garamond" panose="020204040303010108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219200"/>
            <a:ext cx="8229600" cy="5410200"/>
          </a:xfrm>
        </p:spPr>
        <p:txBody>
          <a:bodyPr/>
          <a:lstStyle/>
          <a:p>
            <a:pPr>
              <a:defRPr/>
            </a:pPr>
            <a:r>
              <a:rPr lang="en-US" sz="2000" dirty="0" err="1"/>
              <a:t>Pada</a:t>
            </a:r>
            <a:r>
              <a:rPr lang="en-US" sz="2000" dirty="0"/>
              <a:t> </a:t>
            </a:r>
            <a:r>
              <a:rPr lang="en-US" sz="2000" dirty="0" err="1"/>
              <a:t>setiap</a:t>
            </a:r>
            <a:r>
              <a:rPr lang="en-US" sz="2000" dirty="0"/>
              <a:t> </a:t>
            </a:r>
            <a:r>
              <a:rPr lang="en-US" sz="2000" dirty="0" err="1"/>
              <a:t>lembar</a:t>
            </a:r>
            <a:r>
              <a:rPr lang="en-US" sz="2000" dirty="0"/>
              <a:t> </a:t>
            </a:r>
            <a:r>
              <a:rPr lang="en-US" sz="2000" dirty="0" err="1"/>
              <a:t>kertas</a:t>
            </a:r>
            <a:r>
              <a:rPr lang="en-US" sz="2000" dirty="0"/>
              <a:t> </a:t>
            </a:r>
            <a:r>
              <a:rPr lang="en-US" sz="2000" dirty="0" err="1"/>
              <a:t>Skripsi</a:t>
            </a:r>
            <a:r>
              <a:rPr lang="en-US" sz="2000" dirty="0"/>
              <a:t>, yang </a:t>
            </a:r>
            <a:r>
              <a:rPr lang="en-US" sz="2000" dirty="0" err="1"/>
              <a:t>boleh</a:t>
            </a:r>
            <a:r>
              <a:rPr lang="en-US" sz="2000" dirty="0"/>
              <a:t> </a:t>
            </a:r>
            <a:r>
              <a:rPr lang="en-US" sz="2000" dirty="0" err="1"/>
              <a:t>digunakan</a:t>
            </a:r>
            <a:r>
              <a:rPr lang="en-US" sz="2000" dirty="0"/>
              <a:t> </a:t>
            </a:r>
            <a:r>
              <a:rPr lang="en-US" sz="2000" dirty="0" err="1"/>
              <a:t>untuk</a:t>
            </a:r>
            <a:r>
              <a:rPr lang="en-US" sz="2000" dirty="0"/>
              <a:t> </a:t>
            </a:r>
            <a:r>
              <a:rPr lang="en-US" sz="2000" dirty="0" err="1"/>
              <a:t>pengetikan</a:t>
            </a:r>
            <a:r>
              <a:rPr lang="en-US" sz="2000" dirty="0"/>
              <a:t> </a:t>
            </a:r>
            <a:r>
              <a:rPr lang="en-US" sz="2000" dirty="0" err="1"/>
              <a:t>hanya</a:t>
            </a:r>
            <a:r>
              <a:rPr lang="en-US" sz="2000" dirty="0"/>
              <a:t> </a:t>
            </a:r>
            <a:r>
              <a:rPr lang="en-US" sz="2000" dirty="0" err="1"/>
              <a:t>satu</a:t>
            </a:r>
            <a:r>
              <a:rPr lang="en-US" sz="2000" dirty="0"/>
              <a:t> </a:t>
            </a:r>
            <a:r>
              <a:rPr lang="en-US" sz="2000" dirty="0" err="1"/>
              <a:t>muka</a:t>
            </a:r>
            <a:r>
              <a:rPr lang="en-US" sz="2000" dirty="0"/>
              <a:t> (</a:t>
            </a:r>
            <a:r>
              <a:rPr lang="en-US" sz="2000" dirty="0" err="1"/>
              <a:t>halaman</a:t>
            </a:r>
            <a:r>
              <a:rPr lang="en-US" sz="2000" dirty="0"/>
              <a:t>), </a:t>
            </a:r>
            <a:r>
              <a:rPr lang="en-US" sz="2000" dirty="0" err="1"/>
              <a:t>tidak</a:t>
            </a:r>
            <a:r>
              <a:rPr lang="en-US" sz="2000" dirty="0"/>
              <a:t> </a:t>
            </a:r>
            <a:r>
              <a:rPr lang="en-US" sz="2000" dirty="0" err="1"/>
              <a:t>diperbolehkan</a:t>
            </a:r>
            <a:r>
              <a:rPr lang="en-US" sz="2000" dirty="0"/>
              <a:t> </a:t>
            </a:r>
            <a:r>
              <a:rPr lang="en-US" sz="2000" dirty="0" err="1"/>
              <a:t>bolak</a:t>
            </a:r>
            <a:r>
              <a:rPr lang="en-US" sz="2000" dirty="0"/>
              <a:t> </a:t>
            </a:r>
            <a:r>
              <a:rPr lang="en-US" sz="2000" dirty="0" err="1"/>
              <a:t>balik</a:t>
            </a:r>
            <a:r>
              <a:rPr lang="en-US" sz="2000" dirty="0"/>
              <a:t> (</a:t>
            </a:r>
            <a:r>
              <a:rPr lang="en-US" sz="2000" dirty="0" err="1"/>
              <a:t>dua</a:t>
            </a:r>
            <a:r>
              <a:rPr lang="en-US" sz="2000" dirty="0"/>
              <a:t> </a:t>
            </a:r>
            <a:r>
              <a:rPr lang="en-US" sz="2000" dirty="0" err="1"/>
              <a:t>muka</a:t>
            </a:r>
            <a:r>
              <a:rPr lang="en-US" sz="2000" dirty="0"/>
              <a:t>/</a:t>
            </a:r>
            <a:r>
              <a:rPr lang="en-US" sz="2000" dirty="0" err="1"/>
              <a:t>halaman</a:t>
            </a:r>
            <a:r>
              <a:rPr lang="en-US" sz="2000" dirty="0"/>
              <a:t>).</a:t>
            </a:r>
          </a:p>
          <a:p>
            <a:pPr>
              <a:defRPr/>
            </a:pPr>
            <a:r>
              <a:rPr lang="en-US" sz="2000" dirty="0" err="1"/>
              <a:t>Skripsi</a:t>
            </a:r>
            <a:r>
              <a:rPr lang="en-US" sz="2000" dirty="0"/>
              <a:t> </a:t>
            </a:r>
            <a:r>
              <a:rPr lang="en-US" sz="2000" dirty="0" err="1"/>
              <a:t>diketik</a:t>
            </a:r>
            <a:r>
              <a:rPr lang="en-US" sz="2000" dirty="0"/>
              <a:t> </a:t>
            </a:r>
            <a:r>
              <a:rPr lang="en-US" sz="2000" dirty="0" err="1"/>
              <a:t>dua</a:t>
            </a:r>
            <a:r>
              <a:rPr lang="en-US" sz="2000" dirty="0"/>
              <a:t> </a:t>
            </a:r>
            <a:r>
              <a:rPr lang="en-US" sz="2000" dirty="0" err="1"/>
              <a:t>spasi</a:t>
            </a:r>
            <a:r>
              <a:rPr lang="en-US" sz="2000" dirty="0"/>
              <a:t>. Batas </a:t>
            </a:r>
            <a:r>
              <a:rPr lang="en-US" sz="2000" dirty="0" err="1"/>
              <a:t>pinggir</a:t>
            </a:r>
            <a:r>
              <a:rPr lang="en-US" sz="2000" dirty="0"/>
              <a:t> </a:t>
            </a:r>
            <a:r>
              <a:rPr lang="en-US" sz="2000" dirty="0" err="1"/>
              <a:t>kertas</a:t>
            </a:r>
            <a:r>
              <a:rPr lang="en-US" sz="2000" dirty="0"/>
              <a:t> (margin):</a:t>
            </a:r>
          </a:p>
          <a:p>
            <a:pPr marL="685800">
              <a:buFont typeface="Wingdings" panose="05000000000000000000" pitchFamily="2" charset="2"/>
              <a:buChar char="§"/>
              <a:defRPr/>
            </a:pPr>
            <a:r>
              <a:rPr lang="en-US" sz="2000" dirty="0"/>
              <a:t>4 cm </a:t>
            </a:r>
            <a:r>
              <a:rPr lang="en-US" sz="2000" dirty="0" err="1"/>
              <a:t>tepi</a:t>
            </a:r>
            <a:r>
              <a:rPr lang="en-US" sz="2000" dirty="0"/>
              <a:t> </a:t>
            </a:r>
            <a:r>
              <a:rPr lang="en-US" sz="2000" dirty="0" err="1"/>
              <a:t>kiri</a:t>
            </a:r>
            <a:r>
              <a:rPr lang="en-US" sz="2000" dirty="0"/>
              <a:t> </a:t>
            </a:r>
            <a:r>
              <a:rPr lang="en-US" sz="2000" dirty="0" err="1"/>
              <a:t>untuk</a:t>
            </a:r>
            <a:r>
              <a:rPr lang="en-US" sz="2000" dirty="0"/>
              <a:t> </a:t>
            </a:r>
            <a:r>
              <a:rPr lang="en-US" sz="2000" dirty="0" err="1"/>
              <a:t>Skripsi</a:t>
            </a:r>
            <a:r>
              <a:rPr lang="en-US" sz="2000" dirty="0"/>
              <a:t> yang </a:t>
            </a:r>
            <a:r>
              <a:rPr lang="en-US" sz="2000" dirty="0" err="1"/>
              <a:t>menggunakan</a:t>
            </a:r>
            <a:r>
              <a:rPr lang="en-US" sz="2000" dirty="0"/>
              <a:t> </a:t>
            </a:r>
            <a:r>
              <a:rPr lang="en-US" sz="2000" dirty="0" err="1"/>
              <a:t>huruf</a:t>
            </a:r>
            <a:r>
              <a:rPr lang="en-US" sz="2000" dirty="0"/>
              <a:t> </a:t>
            </a:r>
            <a:r>
              <a:rPr lang="en-US" sz="2000" dirty="0" err="1"/>
              <a:t>latin</a:t>
            </a:r>
            <a:r>
              <a:rPr lang="en-US" sz="2000" dirty="0"/>
              <a:t>, </a:t>
            </a:r>
          </a:p>
          <a:p>
            <a:pPr marL="685800">
              <a:buFont typeface="Wingdings" panose="05000000000000000000" pitchFamily="2" charset="2"/>
              <a:buChar char="§"/>
              <a:defRPr/>
            </a:pPr>
            <a:r>
              <a:rPr lang="en-US" sz="2000" dirty="0"/>
              <a:t>4 cm </a:t>
            </a:r>
            <a:r>
              <a:rPr lang="en-US" sz="2000" dirty="0" err="1"/>
              <a:t>tepi</a:t>
            </a:r>
            <a:r>
              <a:rPr lang="en-US" sz="2000" dirty="0"/>
              <a:t> </a:t>
            </a:r>
            <a:r>
              <a:rPr lang="en-US" sz="2000" dirty="0" err="1"/>
              <a:t>kanan</a:t>
            </a:r>
            <a:r>
              <a:rPr lang="en-US" sz="2000" dirty="0"/>
              <a:t> </a:t>
            </a:r>
            <a:r>
              <a:rPr lang="en-US" sz="2000" dirty="0" err="1"/>
              <a:t>untuk</a:t>
            </a:r>
            <a:r>
              <a:rPr lang="en-US" sz="2000" dirty="0"/>
              <a:t> </a:t>
            </a:r>
            <a:r>
              <a:rPr lang="en-US" sz="2000" dirty="0" err="1"/>
              <a:t>Skripsi</a:t>
            </a:r>
            <a:r>
              <a:rPr lang="en-US" sz="2000" dirty="0"/>
              <a:t> yang </a:t>
            </a:r>
            <a:r>
              <a:rPr lang="en-US" sz="2000" dirty="0" err="1"/>
              <a:t>menggunakan</a:t>
            </a:r>
            <a:r>
              <a:rPr lang="en-US" sz="2000" dirty="0"/>
              <a:t> </a:t>
            </a:r>
            <a:r>
              <a:rPr lang="en-US" sz="2000" dirty="0" err="1"/>
              <a:t>huruf</a:t>
            </a:r>
            <a:r>
              <a:rPr lang="en-US" sz="2000" dirty="0"/>
              <a:t> </a:t>
            </a:r>
            <a:r>
              <a:rPr lang="en-US" sz="2000" dirty="0" err="1"/>
              <a:t>arab</a:t>
            </a:r>
            <a:r>
              <a:rPr lang="en-US" sz="2000" dirty="0"/>
              <a:t>.</a:t>
            </a:r>
          </a:p>
          <a:p>
            <a:pPr marL="685800">
              <a:buFont typeface="Wingdings" panose="05000000000000000000" pitchFamily="2" charset="2"/>
              <a:buChar char="§"/>
              <a:defRPr/>
            </a:pPr>
            <a:r>
              <a:rPr lang="en-US" sz="2000" dirty="0"/>
              <a:t>3 cm </a:t>
            </a:r>
            <a:r>
              <a:rPr lang="en-US" sz="2000" dirty="0" err="1"/>
              <a:t>tepi</a:t>
            </a:r>
            <a:r>
              <a:rPr lang="en-US" sz="2000" dirty="0"/>
              <a:t> </a:t>
            </a:r>
            <a:r>
              <a:rPr lang="en-US" sz="2000" dirty="0" err="1"/>
              <a:t>kanan</a:t>
            </a:r>
            <a:r>
              <a:rPr lang="en-US" sz="2000" dirty="0"/>
              <a:t> </a:t>
            </a:r>
            <a:r>
              <a:rPr lang="en-US" sz="2000" dirty="0" err="1"/>
              <a:t>baik</a:t>
            </a:r>
            <a:r>
              <a:rPr lang="en-US" sz="2000" dirty="0"/>
              <a:t> </a:t>
            </a:r>
            <a:r>
              <a:rPr lang="en-US" sz="2000" dirty="0" err="1"/>
              <a:t>untuk</a:t>
            </a:r>
            <a:r>
              <a:rPr lang="en-US" sz="2000" dirty="0"/>
              <a:t> </a:t>
            </a:r>
            <a:r>
              <a:rPr lang="en-US" sz="2000" dirty="0" err="1"/>
              <a:t>Skripsi</a:t>
            </a:r>
            <a:r>
              <a:rPr lang="en-US" sz="2000" dirty="0"/>
              <a:t> yang </a:t>
            </a:r>
            <a:r>
              <a:rPr lang="en-US" sz="2000" dirty="0" err="1"/>
              <a:t>menggunakan</a:t>
            </a:r>
            <a:r>
              <a:rPr lang="en-US" sz="2000" dirty="0"/>
              <a:t> </a:t>
            </a:r>
            <a:r>
              <a:rPr lang="en-US" sz="2000" dirty="0" err="1"/>
              <a:t>huruf</a:t>
            </a:r>
            <a:r>
              <a:rPr lang="en-US" sz="2000" dirty="0"/>
              <a:t> </a:t>
            </a:r>
            <a:r>
              <a:rPr lang="en-US" sz="2000" dirty="0" err="1"/>
              <a:t>latin</a:t>
            </a:r>
            <a:r>
              <a:rPr lang="en-US" sz="2000" dirty="0"/>
              <a:t> </a:t>
            </a:r>
            <a:r>
              <a:rPr lang="en-US" sz="2000" dirty="0" err="1"/>
              <a:t>dan</a:t>
            </a:r>
            <a:r>
              <a:rPr lang="en-US" sz="2000" dirty="0"/>
              <a:t> </a:t>
            </a:r>
            <a:r>
              <a:rPr lang="en-US" sz="2000" dirty="0" err="1"/>
              <a:t>arab</a:t>
            </a:r>
            <a:r>
              <a:rPr lang="en-US" sz="2000" dirty="0"/>
              <a:t>,</a:t>
            </a:r>
          </a:p>
          <a:p>
            <a:pPr marL="685800">
              <a:buFont typeface="Wingdings" panose="05000000000000000000" pitchFamily="2" charset="2"/>
              <a:buChar char="§"/>
              <a:defRPr/>
            </a:pPr>
            <a:r>
              <a:rPr lang="en-US" sz="2000" dirty="0"/>
              <a:t>4 cm </a:t>
            </a:r>
            <a:r>
              <a:rPr lang="en-US" sz="2000" dirty="0" err="1"/>
              <a:t>tepi</a:t>
            </a:r>
            <a:r>
              <a:rPr lang="en-US" sz="2000" dirty="0"/>
              <a:t> </a:t>
            </a:r>
            <a:r>
              <a:rPr lang="en-US" sz="2000" dirty="0" err="1"/>
              <a:t>atas</a:t>
            </a:r>
            <a:r>
              <a:rPr lang="en-US" sz="2000" dirty="0"/>
              <a:t> </a:t>
            </a:r>
            <a:r>
              <a:rPr lang="en-US" sz="2000" dirty="0" err="1"/>
              <a:t>dan</a:t>
            </a:r>
            <a:r>
              <a:rPr lang="en-US" sz="2000" dirty="0"/>
              <a:t> </a:t>
            </a:r>
          </a:p>
          <a:p>
            <a:pPr marL="685800">
              <a:buFont typeface="Wingdings" panose="05000000000000000000" pitchFamily="2" charset="2"/>
              <a:buChar char="§"/>
              <a:defRPr/>
            </a:pPr>
            <a:r>
              <a:rPr lang="en-US" sz="2000" dirty="0"/>
              <a:t>3 cm </a:t>
            </a:r>
            <a:r>
              <a:rPr lang="en-US" sz="2000" dirty="0" err="1"/>
              <a:t>tepi</a:t>
            </a:r>
            <a:r>
              <a:rPr lang="en-US" sz="2000" dirty="0"/>
              <a:t> </a:t>
            </a:r>
            <a:r>
              <a:rPr lang="en-US" sz="2000" dirty="0" err="1"/>
              <a:t>bawah</a:t>
            </a:r>
            <a:r>
              <a:rPr lang="en-US" sz="2000" dirty="0"/>
              <a:t> </a:t>
            </a:r>
            <a:r>
              <a:rPr lang="en-US" sz="2000" dirty="0" err="1"/>
              <a:t>baik</a:t>
            </a:r>
            <a:r>
              <a:rPr lang="en-US" sz="2000" dirty="0"/>
              <a:t> </a:t>
            </a:r>
            <a:r>
              <a:rPr lang="en-US" sz="2000" dirty="0" err="1"/>
              <a:t>untuk</a:t>
            </a:r>
            <a:r>
              <a:rPr lang="en-US" sz="2000" dirty="0"/>
              <a:t> </a:t>
            </a:r>
            <a:r>
              <a:rPr lang="en-US" sz="2000" dirty="0" err="1"/>
              <a:t>Skripsi</a:t>
            </a:r>
            <a:r>
              <a:rPr lang="en-US" sz="2000" dirty="0"/>
              <a:t> yang </a:t>
            </a:r>
            <a:r>
              <a:rPr lang="en-US" sz="2000" dirty="0" err="1"/>
              <a:t>menggunakan</a:t>
            </a:r>
            <a:r>
              <a:rPr lang="en-US" sz="2000" dirty="0"/>
              <a:t> </a:t>
            </a:r>
            <a:r>
              <a:rPr lang="en-US" sz="2000" dirty="0" err="1"/>
              <a:t>huruf</a:t>
            </a:r>
            <a:r>
              <a:rPr lang="en-US" sz="2000" dirty="0"/>
              <a:t> </a:t>
            </a:r>
            <a:r>
              <a:rPr lang="en-US" sz="2000" dirty="0" err="1"/>
              <a:t>latin</a:t>
            </a:r>
            <a:r>
              <a:rPr lang="en-US" sz="2000" dirty="0"/>
              <a:t> </a:t>
            </a:r>
            <a:r>
              <a:rPr lang="en-US" sz="2000" dirty="0" err="1"/>
              <a:t>maupun</a:t>
            </a:r>
            <a:r>
              <a:rPr lang="en-US" sz="2000" dirty="0"/>
              <a:t> </a:t>
            </a:r>
            <a:r>
              <a:rPr lang="en-US" sz="2000" dirty="0" err="1"/>
              <a:t>huruf</a:t>
            </a:r>
            <a:r>
              <a:rPr lang="en-US" sz="2000" dirty="0"/>
              <a:t> </a:t>
            </a:r>
            <a:r>
              <a:rPr lang="en-US" sz="2000" dirty="0" err="1"/>
              <a:t>arab</a:t>
            </a:r>
            <a:r>
              <a:rPr lang="en-US" sz="2000" dirty="0"/>
              <a:t>.</a:t>
            </a:r>
          </a:p>
          <a:p>
            <a:pPr>
              <a:defRPr/>
            </a:pPr>
            <a:r>
              <a:rPr lang="en-US" sz="2000" dirty="0" err="1"/>
              <a:t>Pada</a:t>
            </a:r>
            <a:r>
              <a:rPr lang="en-US" sz="2000" dirty="0"/>
              <a:t> </a:t>
            </a:r>
            <a:r>
              <a:rPr lang="en-US" sz="2000" dirty="0" err="1"/>
              <a:t>setiap</a:t>
            </a:r>
            <a:r>
              <a:rPr lang="en-US" sz="2000" dirty="0"/>
              <a:t> </a:t>
            </a:r>
            <a:r>
              <a:rPr lang="en-US" sz="2000" dirty="0" err="1"/>
              <a:t>alenia</a:t>
            </a:r>
            <a:r>
              <a:rPr lang="en-US" sz="2000" dirty="0"/>
              <a:t> (</a:t>
            </a:r>
            <a:r>
              <a:rPr lang="en-US" sz="2000" dirty="0" err="1"/>
              <a:t>paragraf</a:t>
            </a:r>
            <a:r>
              <a:rPr lang="en-US" sz="2000" dirty="0"/>
              <a:t>) </a:t>
            </a:r>
            <a:r>
              <a:rPr lang="en-US" sz="2000" dirty="0" err="1"/>
              <a:t>baru</a:t>
            </a:r>
            <a:r>
              <a:rPr lang="en-US" sz="2000" dirty="0"/>
              <a:t>, </a:t>
            </a:r>
            <a:r>
              <a:rPr lang="en-US" sz="2000" dirty="0" err="1"/>
              <a:t>ketikan</a:t>
            </a:r>
            <a:r>
              <a:rPr lang="en-US" sz="2000" dirty="0"/>
              <a:t> </a:t>
            </a:r>
            <a:r>
              <a:rPr lang="en-US" sz="2000" dirty="0" err="1"/>
              <a:t>dimulai</a:t>
            </a:r>
            <a:r>
              <a:rPr lang="en-US" sz="2000" dirty="0"/>
              <a:t> </a:t>
            </a:r>
            <a:r>
              <a:rPr lang="en-US" sz="2000" dirty="0" err="1"/>
              <a:t>menjorok</a:t>
            </a:r>
            <a:r>
              <a:rPr lang="en-US" sz="2000" dirty="0"/>
              <a:t> (tabbing) </a:t>
            </a:r>
            <a:r>
              <a:rPr lang="en-US" sz="2000" dirty="0" err="1"/>
              <a:t>dari</a:t>
            </a:r>
            <a:r>
              <a:rPr lang="en-US" sz="2000" dirty="0"/>
              <a:t> </a:t>
            </a:r>
            <a:r>
              <a:rPr lang="en-US" sz="2000" dirty="0" err="1"/>
              <a:t>garis</a:t>
            </a:r>
            <a:r>
              <a:rPr lang="en-US" sz="2000" dirty="0"/>
              <a:t> margin minimal lima </a:t>
            </a:r>
            <a:r>
              <a:rPr lang="en-US" sz="2000" dirty="0" err="1"/>
              <a:t>huruf</a:t>
            </a:r>
            <a:r>
              <a:rPr lang="en-US" sz="2000" dirty="0"/>
              <a:t>.</a:t>
            </a:r>
          </a:p>
          <a:p>
            <a:pPr>
              <a:defRPr/>
            </a:pPr>
            <a:endParaRPr lang="en-US" sz="2000" dirty="0"/>
          </a:p>
        </p:txBody>
      </p:sp>
      <p:sp>
        <p:nvSpPr>
          <p:cNvPr id="20483" name="TextBox 2"/>
          <p:cNvSpPr txBox="1">
            <a:spLocks noChangeArrowheads="1"/>
          </p:cNvSpPr>
          <p:nvPr/>
        </p:nvSpPr>
        <p:spPr bwMode="auto">
          <a:xfrm>
            <a:off x="1828800" y="533400"/>
            <a:ext cx="6019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4000" b="1">
                <a:latin typeface="Garamond" panose="02020404030301010803" pitchFamily="18" charset="0"/>
              </a:rPr>
              <a:t>MARGIN PENGETIKAN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357437" y="1600200"/>
            <a:ext cx="4048125" cy="4191000"/>
          </a:xfrm>
          <a:prstGeom prst="rect">
            <a:avLst/>
          </a:prstGeom>
        </p:spPr>
      </p:pic>
      <p:sp>
        <p:nvSpPr>
          <p:cNvPr id="4" name="TextBox 3"/>
          <p:cNvSpPr txBox="1"/>
          <p:nvPr/>
        </p:nvSpPr>
        <p:spPr>
          <a:xfrm>
            <a:off x="1981200" y="914400"/>
            <a:ext cx="4800600" cy="477054"/>
          </a:xfrm>
          <a:prstGeom prst="rect">
            <a:avLst/>
          </a:prstGeom>
          <a:noFill/>
        </p:spPr>
        <p:txBody>
          <a:bodyPr wrap="square" rtlCol="0">
            <a:spAutoFit/>
          </a:bodyPr>
          <a:lstStyle/>
          <a:p>
            <a:r>
              <a:rPr lang="en-US" sz="2500" b="1" dirty="0" err="1"/>
              <a:t>Contoh</a:t>
            </a:r>
            <a:r>
              <a:rPr lang="en-US" sz="2500" b="1" dirty="0"/>
              <a:t> </a:t>
            </a:r>
            <a:r>
              <a:rPr lang="en-US" sz="2500" b="1" dirty="0" err="1"/>
              <a:t>halaman</a:t>
            </a:r>
            <a:r>
              <a:rPr lang="en-US" sz="2500" b="1" dirty="0"/>
              <a:t> </a:t>
            </a:r>
            <a:r>
              <a:rPr lang="en-US" sz="2500" b="1" dirty="0" err="1"/>
              <a:t>Skripsi</a:t>
            </a:r>
            <a:endParaRPr lang="en-US" sz="2500" b="1" dirty="0"/>
          </a:p>
        </p:txBody>
      </p:sp>
    </p:spTree>
    <p:extLst>
      <p:ext uri="{BB962C8B-B14F-4D97-AF65-F5344CB8AC3E}">
        <p14:creationId xmlns:p14="http://schemas.microsoft.com/office/powerpoint/2010/main" val="1386074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dpi="0" rotWithShape="1">
          <a:blip xmlns:r="http://schemas.openxmlformats.org/officeDocument/2006/relationships" r:embed="rId1" cstate="print">
            <a:alphaModFix amt="65000"/>
          </a:blip>
          <a:srcRect/>
          <a:tile tx="0" ty="0" sx="100000" sy="100000" flip="none" algn="tl"/>
        </a:blipFill>
        <a:ln>
          <a:noFill/>
        </a:ln>
      </a:spPr>
      <a:bodyPr rtlCol="0" anchor="ctr"/>
      <a:lstStyle>
        <a:defPPr algn="ctr">
          <a:defRPr sz="1200" dirty="0" smtClean="0">
            <a:solidFill>
              <a:schemeClr val="accent2">
                <a:lumMod val="7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3444</TotalTime>
  <Words>1316</Words>
  <Application>Microsoft Office PowerPoint</Application>
  <PresentationFormat>On-screen Show (4:3)</PresentationFormat>
  <Paragraphs>93</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Futura-Bold</vt:lpstr>
      <vt:lpstr>Garamond</vt:lpstr>
      <vt:lpstr>Open Sans</vt:lpstr>
      <vt:lpstr>Times New Roman</vt:lpstr>
      <vt:lpstr>Wingdings</vt:lpstr>
      <vt:lpstr>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HAL-HAL YANG SERING TERLUPAKAN</vt:lpstr>
      <vt:lpstr>EJAAN YANG DISEMPURNAKAN</vt:lpstr>
      <vt:lpstr>STRUKTUR KALIMAT DAN KAIDAH BAHASA</vt:lpstr>
      <vt:lpstr>Video tambahan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melakukan Kajian Kepustakaan  (How To Do A Literature Review?)</dc:title>
  <dc:creator>Khatib</dc:creator>
  <cp:lastModifiedBy>Khatib A Latief</cp:lastModifiedBy>
  <cp:revision>250</cp:revision>
  <dcterms:created xsi:type="dcterms:W3CDTF">2008-04-19T23:20:13Z</dcterms:created>
  <dcterms:modified xsi:type="dcterms:W3CDTF">2022-03-13T11:13:05Z</dcterms:modified>
</cp:coreProperties>
</file>