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96" r:id="rId2"/>
    <p:sldId id="391" r:id="rId3"/>
    <p:sldId id="404" r:id="rId4"/>
    <p:sldId id="397" r:id="rId5"/>
    <p:sldId id="410" r:id="rId6"/>
    <p:sldId id="411" r:id="rId7"/>
    <p:sldId id="412" r:id="rId8"/>
    <p:sldId id="413" r:id="rId9"/>
    <p:sldId id="392" r:id="rId10"/>
    <p:sldId id="414" r:id="rId11"/>
    <p:sldId id="415" r:id="rId12"/>
    <p:sldId id="416" r:id="rId13"/>
    <p:sldId id="393" r:id="rId14"/>
    <p:sldId id="394" r:id="rId15"/>
    <p:sldId id="395" r:id="rId16"/>
    <p:sldId id="399" r:id="rId17"/>
    <p:sldId id="400" r:id="rId18"/>
    <p:sldId id="401" r:id="rId19"/>
    <p:sldId id="402" r:id="rId20"/>
    <p:sldId id="403" r:id="rId21"/>
    <p:sldId id="405" r:id="rId22"/>
    <p:sldId id="40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33" autoAdjust="0"/>
  </p:normalViewPr>
  <p:slideViewPr>
    <p:cSldViewPr>
      <p:cViewPr varScale="1">
        <p:scale>
          <a:sx n="62" d="100"/>
          <a:sy n="62" d="100"/>
        </p:scale>
        <p:origin x="1542" y="66"/>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F18596D0-69FA-4830-AF76-C83C54AE86DD}" type="datetimeFigureOut">
              <a:rPr lang="en-US"/>
              <a:pPr>
                <a:defRPr/>
              </a:pPr>
              <a:t>1/11/2021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7ED5851-28EF-48C5-BC23-5C11B33722E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3073024-2F47-4917-9858-AB82D073F58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3B991A5-7802-40A6-8136-736264E8A710}"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latin typeface="Arial" panose="020B0604020202020204" pitchFamily="34" charset="0"/>
                <a:cs typeface="Arial" panose="020B0604020202020204" pitchFamily="34" charset="0"/>
              </a:rPr>
              <a:t>Variable independent adalah variable yang mempengaruhi variable lain.</a:t>
            </a:r>
          </a:p>
          <a:p>
            <a:pPr>
              <a:buFontTx/>
              <a:buChar char="-"/>
            </a:pPr>
            <a:r>
              <a:rPr lang="en-US" altLang="en-US">
                <a:latin typeface="Arial" panose="020B0604020202020204" pitchFamily="34" charset="0"/>
                <a:cs typeface="Arial" panose="020B0604020202020204" pitchFamily="34" charset="0"/>
              </a:rPr>
              <a:t>Variable dependent adalah variable yang bergantung pada variable lain.</a:t>
            </a:r>
          </a:p>
          <a:p>
            <a:pPr>
              <a:buFontTx/>
              <a:buChar char="-"/>
            </a:pPr>
            <a:r>
              <a:rPr lang="en-US" altLang="en-US">
                <a:latin typeface="Arial" panose="020B0604020202020204" pitchFamily="34" charset="0"/>
                <a:cs typeface="Arial" panose="020B0604020202020204" pitchFamily="34" charset="0"/>
              </a:rPr>
              <a:t>Variable moderator adalah variable penengah antara variable lain.</a:t>
            </a:r>
          </a:p>
          <a:p>
            <a:pPr>
              <a:buFontTx/>
              <a:buChar char="-"/>
            </a:pPr>
            <a:r>
              <a:rPr lang="en-US" altLang="en-US">
                <a:latin typeface="Arial" panose="020B0604020202020204" pitchFamily="34" charset="0"/>
                <a:cs typeface="Arial" panose="020B0604020202020204" pitchFamily="34" charset="0"/>
              </a:rPr>
              <a:t> variable distractor adalah variable pengacau variable lain.</a:t>
            </a:r>
          </a:p>
          <a:p>
            <a:pPr>
              <a:buFontTx/>
              <a:buChar char="-"/>
            </a:pPr>
            <a:endParaRPr lang="en-US" altLang="en-US">
              <a:latin typeface="Arial" panose="020B0604020202020204" pitchFamily="34" charset="0"/>
              <a:cs typeface="Arial" panose="020B0604020202020204" pitchFamily="34" charset="0"/>
            </a:endParaRPr>
          </a:p>
          <a:p>
            <a:endParaRPr lang="en-US" altLang="en-US">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23EDE0A6-97AB-4A5D-997A-30C4465A47E4}"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96C1E07F-645D-480C-9158-93A79A95A3DC}"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80AF429-24CA-485E-BB41-91484E07B51E}"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992FECE-C81C-4B99-A951-B3B1074E547B}"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A12016BF-FBD6-42EA-AD21-22F4BF92C25B}"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fld id="{11346D47-20AB-45A3-BD56-17ED8A11E48A}" type="slidenum">
              <a:rPr lang="en-US" altLang="en-US"/>
              <a:pPr/>
              <a:t>‹#›</a:t>
            </a:fld>
            <a:endParaRPr lang="en-US" altLang="en-US"/>
          </a:p>
        </p:txBody>
      </p:sp>
    </p:spTree>
    <p:extLst>
      <p:ext uri="{BB962C8B-B14F-4D97-AF65-F5344CB8AC3E}">
        <p14:creationId xmlns:p14="http://schemas.microsoft.com/office/powerpoint/2010/main" val="349230912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6"/>
                                        </p:tgtEl>
                                      </p:cBhvr>
                                    </p:animEffect>
                                    <p:anim calcmode="lin" valueType="num">
                                      <p:cBhvr>
                                        <p:cTn id="13" dur="2000"/>
                                        <p:tgtEl>
                                          <p:spTgt spid="6"/>
                                        </p:tgtEl>
                                        <p:attrNameLst>
                                          <p:attrName>style.rotation</p:attrName>
                                        </p:attrNameLst>
                                      </p:cBhvr>
                                      <p:tavLst>
                                        <p:tav tm="0">
                                          <p:val>
                                            <p:fltVal val="0"/>
                                          </p:val>
                                        </p:tav>
                                        <p:tav tm="100000">
                                          <p:val>
                                            <p:fltVal val="720"/>
                                          </p:val>
                                        </p:tav>
                                      </p:tavLst>
                                    </p:anim>
                                    <p:anim calcmode="lin" valueType="num">
                                      <p:cBhvr>
                                        <p:cTn id="14" dur="2000"/>
                                        <p:tgtEl>
                                          <p:spTgt spid="6"/>
                                        </p:tgtEl>
                                        <p:attrNameLst>
                                          <p:attrName>ppt_h</p:attrName>
                                        </p:attrNameLst>
                                      </p:cBhvr>
                                      <p:tavLst>
                                        <p:tav tm="0">
                                          <p:val>
                                            <p:strVal val="ppt_h"/>
                                          </p:val>
                                        </p:tav>
                                        <p:tav tm="100000">
                                          <p:val>
                                            <p:fltVal val="0"/>
                                          </p:val>
                                        </p:tav>
                                      </p:tavLst>
                                    </p:anim>
                                    <p:anim calcmode="lin" valueType="num">
                                      <p:cBhvr>
                                        <p:cTn id="15" dur="2000"/>
                                        <p:tgtEl>
                                          <p:spTgt spid="6"/>
                                        </p:tgtEl>
                                        <p:attrNameLst>
                                          <p:attrName>ppt_w</p:attrName>
                                        </p:attrNameLst>
                                      </p:cBhvr>
                                      <p:tavLst>
                                        <p:tav tm="0">
                                          <p:val>
                                            <p:strVal val="ppt_w"/>
                                          </p:val>
                                        </p:tav>
                                        <p:tav tm="100000">
                                          <p:val>
                                            <p:fltVal val="0"/>
                                          </p:val>
                                        </p:tav>
                                      </p:tavLst>
                                    </p:anim>
                                    <p:set>
                                      <p:cBhvr>
                                        <p:cTn id="16"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AB0ED17-9A78-4FE6-B2DB-E09E4D32B1EF}" type="slidenum">
              <a:rPr lang="en-US" altLang="en-US"/>
              <a:pPr/>
              <a:t>‹#›</a:t>
            </a:fld>
            <a:endParaRPr lang="en-US" altLang="en-US"/>
          </a:p>
        </p:txBody>
      </p:sp>
    </p:spTree>
    <p:extLst>
      <p:ext uri="{BB962C8B-B14F-4D97-AF65-F5344CB8AC3E}">
        <p14:creationId xmlns:p14="http://schemas.microsoft.com/office/powerpoint/2010/main" val="329485589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1B684D2-24C2-4A3A-82E3-AD0088E06219}" type="slidenum">
              <a:rPr lang="en-US" altLang="en-US"/>
              <a:pPr/>
              <a:t>‹#›</a:t>
            </a:fld>
            <a:endParaRPr lang="en-US" altLang="en-US"/>
          </a:p>
        </p:txBody>
      </p:sp>
    </p:spTree>
    <p:extLst>
      <p:ext uri="{BB962C8B-B14F-4D97-AF65-F5344CB8AC3E}">
        <p14:creationId xmlns:p14="http://schemas.microsoft.com/office/powerpoint/2010/main" val="34729810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70C42C8E-3CBB-4E92-8AC1-876EAEF0DD20}" type="slidenum">
              <a:rPr lang="en-US" altLang="en-US"/>
              <a:pPr/>
              <a:t>‹#›</a:t>
            </a:fld>
            <a:endParaRPr lang="en-US" altLang="en-US"/>
          </a:p>
        </p:txBody>
      </p:sp>
    </p:spTree>
    <p:extLst>
      <p:ext uri="{BB962C8B-B14F-4D97-AF65-F5344CB8AC3E}">
        <p14:creationId xmlns:p14="http://schemas.microsoft.com/office/powerpoint/2010/main" val="21804894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DA3B0E8-53A9-48DF-AF46-EE21A9DF4474}" type="slidenum">
              <a:rPr lang="en-US" altLang="en-US"/>
              <a:pPr/>
              <a:t>‹#›</a:t>
            </a:fld>
            <a:endParaRPr lang="en-US" altLang="en-US"/>
          </a:p>
        </p:txBody>
      </p:sp>
    </p:spTree>
    <p:extLst>
      <p:ext uri="{BB962C8B-B14F-4D97-AF65-F5344CB8AC3E}">
        <p14:creationId xmlns:p14="http://schemas.microsoft.com/office/powerpoint/2010/main" val="22749249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DD1C952-6B81-404F-969C-669ADFD13D9C}" type="slidenum">
              <a:rPr lang="en-US" altLang="en-US"/>
              <a:pPr/>
              <a:t>‹#›</a:t>
            </a:fld>
            <a:endParaRPr lang="en-US" altLang="en-US"/>
          </a:p>
        </p:txBody>
      </p:sp>
    </p:spTree>
    <p:extLst>
      <p:ext uri="{BB962C8B-B14F-4D97-AF65-F5344CB8AC3E}">
        <p14:creationId xmlns:p14="http://schemas.microsoft.com/office/powerpoint/2010/main" val="29884851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A04D769-5C48-4D1E-82EA-ECFD4D006FAB}" type="slidenum">
              <a:rPr lang="en-US" altLang="en-US"/>
              <a:pPr/>
              <a:t>‹#›</a:t>
            </a:fld>
            <a:endParaRPr lang="en-US" altLang="en-US"/>
          </a:p>
        </p:txBody>
      </p:sp>
    </p:spTree>
    <p:extLst>
      <p:ext uri="{BB962C8B-B14F-4D97-AF65-F5344CB8AC3E}">
        <p14:creationId xmlns:p14="http://schemas.microsoft.com/office/powerpoint/2010/main" val="387573799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D549517B-75ED-476B-9F66-E5217E432F91}" type="slidenum">
              <a:rPr lang="en-US" altLang="en-US"/>
              <a:pPr/>
              <a:t>‹#›</a:t>
            </a:fld>
            <a:endParaRPr lang="en-US" altLang="en-US"/>
          </a:p>
        </p:txBody>
      </p:sp>
    </p:spTree>
    <p:extLst>
      <p:ext uri="{BB962C8B-B14F-4D97-AF65-F5344CB8AC3E}">
        <p14:creationId xmlns:p14="http://schemas.microsoft.com/office/powerpoint/2010/main" val="22518722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4A808B1C-4712-4802-82DF-F40710168D14}" type="slidenum">
              <a:rPr lang="en-US" altLang="en-US"/>
              <a:pPr/>
              <a:t>‹#›</a:t>
            </a:fld>
            <a:endParaRPr lang="en-US" altLang="en-US"/>
          </a:p>
        </p:txBody>
      </p:sp>
    </p:spTree>
    <p:extLst>
      <p:ext uri="{BB962C8B-B14F-4D97-AF65-F5344CB8AC3E}">
        <p14:creationId xmlns:p14="http://schemas.microsoft.com/office/powerpoint/2010/main" val="321137258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371460AC-54F8-4E07-AFD3-F991AF2ADA04}" type="slidenum">
              <a:rPr lang="en-US" altLang="en-US"/>
              <a:pPr/>
              <a:t>‹#›</a:t>
            </a:fld>
            <a:endParaRPr lang="en-US" altLang="en-US"/>
          </a:p>
        </p:txBody>
      </p:sp>
    </p:spTree>
    <p:extLst>
      <p:ext uri="{BB962C8B-B14F-4D97-AF65-F5344CB8AC3E}">
        <p14:creationId xmlns:p14="http://schemas.microsoft.com/office/powerpoint/2010/main" val="279840656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D85DCA2-DA9B-425A-8282-51748AE727B4}" type="slidenum">
              <a:rPr lang="en-US" altLang="en-US"/>
              <a:pPr/>
              <a:t>‹#›</a:t>
            </a:fld>
            <a:endParaRPr lang="en-US" altLang="en-US"/>
          </a:p>
        </p:txBody>
      </p:sp>
    </p:spTree>
    <p:extLst>
      <p:ext uri="{BB962C8B-B14F-4D97-AF65-F5344CB8AC3E}">
        <p14:creationId xmlns:p14="http://schemas.microsoft.com/office/powerpoint/2010/main" val="30327054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C2CC8DA-36DB-4BE1-B2E5-339AE78F245B}" type="slidenum">
              <a:rPr lang="en-US" altLang="en-US"/>
              <a:pPr/>
              <a:t>‹#›</a:t>
            </a:fld>
            <a:endParaRPr lang="en-US" altLang="en-US"/>
          </a:p>
        </p:txBody>
      </p:sp>
    </p:spTree>
    <p:extLst>
      <p:ext uri="{BB962C8B-B14F-4D97-AF65-F5344CB8AC3E}">
        <p14:creationId xmlns:p14="http://schemas.microsoft.com/office/powerpoint/2010/main" val="78339108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charset="0"/>
              </a:defRPr>
            </a:lvl1pPr>
          </a:lstStyle>
          <a:p>
            <a:pPr>
              <a:defRPr/>
            </a:pP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176903-E962-4EB6-B408-A899006F5526}" type="slidenum">
              <a:rPr lang="en-US" altLang="en-US"/>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33" name="Group 9"/>
          <p:cNvGrpSpPr>
            <a:grpSpLocks/>
          </p:cNvGrpSpPr>
          <p:nvPr userDrawn="1"/>
        </p:nvGrpSpPr>
        <p:grpSpPr bwMode="auto">
          <a:xfrm>
            <a:off x="8305800" y="304800"/>
            <a:ext cx="792163" cy="1295400"/>
            <a:chOff x="5136" y="960"/>
            <a:chExt cx="528" cy="864"/>
          </a:xfrm>
        </p:grpSpPr>
        <p:sp>
          <p:nvSpPr>
            <p:cNvPr id="1036" name="Oval 10"/>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37" name="Oval 11"/>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38" name="Oval 12"/>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39" name="Oval 13"/>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0" name="Oval 14"/>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1" name="Oval 15"/>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2" name="Oval 16"/>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3" name="Oval 17"/>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4" name="Oval 18"/>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5" name="Oval 19"/>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6" name="Oval 20"/>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7" name="Oval 21"/>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8" name="Oval 22"/>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9" name="Oval 23"/>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0" name="Oval 24"/>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1" name="Oval 25"/>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2" name="Oval 26"/>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3" name="Oval 27"/>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4" name="Oval 28"/>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5" name="Oval 29"/>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6" name="Oval 30"/>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7" name="Oval 31"/>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8" name="Oval 32"/>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9" name="Oval 33"/>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0" name="Oval 34"/>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1" name="Oval 35"/>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2" name="Oval 36"/>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3" name="Oval 37"/>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4" name="Oval 38"/>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5" name="Oval 39"/>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6" name="Oval 40"/>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grpSp>
      <p:sp>
        <p:nvSpPr>
          <p:cNvPr id="42" name="Explosion 2 41"/>
          <p:cNvSpPr/>
          <p:nvPr userDrawn="1"/>
        </p:nvSpPr>
        <p:spPr>
          <a:xfrm>
            <a:off x="7315200" y="5410200"/>
            <a:ext cx="1600200" cy="1143000"/>
          </a:xfrm>
          <a:prstGeom prst="irregularSeal2">
            <a:avLst/>
          </a:prstGeom>
          <a:blipFill dpi="0" rotWithShape="1">
            <a:blip r:embed="rId14"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pic>
        <p:nvPicPr>
          <p:cNvPr id="44" name="Picture 96" descr="&#10;World Art.bmp                                                  000022C7Rosebud                        B3DED69B:"/>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7"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4"/>
                                        </p:tgtEl>
                                        <p:attrNameLst>
                                          <p:attrName>style.visibility</p:attrName>
                                        </p:attrNameLst>
                                      </p:cBhvr>
                                      <p:to>
                                        <p:strVal val="visible"/>
                                      </p:to>
                                    </p:set>
                                    <p:anim calcmode="lin" valueType="num">
                                      <p:cBhvr>
                                        <p:cTn id="7" dur="2000" fill="hold"/>
                                        <p:tgtEl>
                                          <p:spTgt spid="44"/>
                                        </p:tgtEl>
                                        <p:attrNameLst>
                                          <p:attrName>ppt_w</p:attrName>
                                        </p:attrNameLst>
                                      </p:cBhvr>
                                      <p:tavLst>
                                        <p:tav tm="0">
                                          <p:val>
                                            <p:fltVal val="0"/>
                                          </p:val>
                                        </p:tav>
                                        <p:tav tm="100000">
                                          <p:val>
                                            <p:strVal val="#ppt_w"/>
                                          </p:val>
                                        </p:tav>
                                      </p:tavLst>
                                    </p:anim>
                                    <p:anim calcmode="lin" valueType="num">
                                      <p:cBhvr>
                                        <p:cTn id="8" dur="2000" fill="hold"/>
                                        <p:tgtEl>
                                          <p:spTgt spid="44"/>
                                        </p:tgtEl>
                                        <p:attrNameLst>
                                          <p:attrName>ppt_h</p:attrName>
                                        </p:attrNameLst>
                                      </p:cBhvr>
                                      <p:tavLst>
                                        <p:tav tm="0">
                                          <p:val>
                                            <p:fltVal val="0"/>
                                          </p:val>
                                        </p:tav>
                                        <p:tav tm="100000">
                                          <p:val>
                                            <p:strVal val="#ppt_h"/>
                                          </p:val>
                                        </p:tav>
                                      </p:tavLst>
                                    </p:anim>
                                    <p:anim calcmode="lin" valueType="num">
                                      <p:cBhvr>
                                        <p:cTn id="9" dur="2000" fill="hold"/>
                                        <p:tgtEl>
                                          <p:spTgt spid="44"/>
                                        </p:tgtEl>
                                        <p:attrNameLst>
                                          <p:attrName>style.rotation</p:attrName>
                                        </p:attrNameLst>
                                      </p:cBhvr>
                                      <p:tavLst>
                                        <p:tav tm="0">
                                          <p:val>
                                            <p:fltVal val="360"/>
                                          </p:val>
                                        </p:tav>
                                        <p:tav tm="100000">
                                          <p:val>
                                            <p:fltVal val="0"/>
                                          </p:val>
                                        </p:tav>
                                      </p:tavLst>
                                    </p:anim>
                                    <p:animEffect transition="in" filter="fade">
                                      <p:cBhvr>
                                        <p:cTn id="10" dur="2000"/>
                                        <p:tgtEl>
                                          <p:spTgt spid="44"/>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4"/>
                                        </p:tgtEl>
                                      </p:cBhvr>
                                    </p:animEffect>
                                    <p:anim calcmode="lin" valueType="num">
                                      <p:cBhvr>
                                        <p:cTn id="13" dur="2000"/>
                                        <p:tgtEl>
                                          <p:spTgt spid="44"/>
                                        </p:tgtEl>
                                        <p:attrNameLst>
                                          <p:attrName>style.rotation</p:attrName>
                                        </p:attrNameLst>
                                      </p:cBhvr>
                                      <p:tavLst>
                                        <p:tav tm="0">
                                          <p:val>
                                            <p:fltVal val="0"/>
                                          </p:val>
                                        </p:tav>
                                        <p:tav tm="100000">
                                          <p:val>
                                            <p:fltVal val="720"/>
                                          </p:val>
                                        </p:tav>
                                      </p:tavLst>
                                    </p:anim>
                                    <p:anim calcmode="lin" valueType="num">
                                      <p:cBhvr>
                                        <p:cTn id="14" dur="2000"/>
                                        <p:tgtEl>
                                          <p:spTgt spid="44"/>
                                        </p:tgtEl>
                                        <p:attrNameLst>
                                          <p:attrName>ppt_h</p:attrName>
                                        </p:attrNameLst>
                                      </p:cBhvr>
                                      <p:tavLst>
                                        <p:tav tm="0">
                                          <p:val>
                                            <p:strVal val="ppt_h"/>
                                          </p:val>
                                        </p:tav>
                                        <p:tav tm="100000">
                                          <p:val>
                                            <p:fltVal val="0"/>
                                          </p:val>
                                        </p:tav>
                                      </p:tavLst>
                                    </p:anim>
                                    <p:anim calcmode="lin" valueType="num">
                                      <p:cBhvr>
                                        <p:cTn id="15" dur="2000"/>
                                        <p:tgtEl>
                                          <p:spTgt spid="44"/>
                                        </p:tgtEl>
                                        <p:attrNameLst>
                                          <p:attrName>ppt_w</p:attrName>
                                        </p:attrNameLst>
                                      </p:cBhvr>
                                      <p:tavLst>
                                        <p:tav tm="0">
                                          <p:val>
                                            <p:strVal val="ppt_w"/>
                                          </p:val>
                                        </p:tav>
                                        <p:tav tm="100000">
                                          <p:val>
                                            <p:fltVal val="0"/>
                                          </p:val>
                                        </p:tav>
                                      </p:tavLst>
                                    </p:anim>
                                    <p:set>
                                      <p:cBhvr>
                                        <p:cTn id="16" dur="1" fill="hold">
                                          <p:stCondLst>
                                            <p:cond delay="19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219200" y="4267200"/>
            <a:ext cx="6553200" cy="609600"/>
          </a:xfrm>
        </p:spPr>
        <p:txBody>
          <a:bodyPr/>
          <a:lstStyle/>
          <a:p>
            <a:r>
              <a:rPr lang="en-US" altLang="en-US" b="1"/>
              <a:t>Khatib A. Latief</a:t>
            </a:r>
          </a:p>
          <a:p>
            <a:r>
              <a:rPr lang="en-US" altLang="en-US" sz="1800" b="1"/>
              <a:t>Email: </a:t>
            </a:r>
            <a:r>
              <a:rPr lang="en-US" altLang="en-US" sz="1800" b="1">
                <a:hlinkClick r:id="rId2"/>
              </a:rPr>
              <a:t>kalatief@gmail.com</a:t>
            </a:r>
            <a:r>
              <a:rPr lang="en-US" altLang="en-US" sz="1800" b="1"/>
              <a:t>; khatibalatif@yahoo.com</a:t>
            </a:r>
          </a:p>
          <a:p>
            <a:r>
              <a:rPr lang="en-US" altLang="en-US" sz="1800" b="1"/>
              <a:t>Twitter: @khatibalatief</a:t>
            </a:r>
          </a:p>
          <a:p>
            <a:r>
              <a:rPr lang="en-US" altLang="en-US" sz="1800" b="1"/>
              <a:t>Mobile: +628 1168 3019</a:t>
            </a:r>
          </a:p>
          <a:p>
            <a:endParaRPr lang="en-US" altLang="en-US" b="1"/>
          </a:p>
          <a:p>
            <a:endParaRPr lang="en-US" altLang="en-US" b="1"/>
          </a:p>
        </p:txBody>
      </p:sp>
      <p:sp>
        <p:nvSpPr>
          <p:cNvPr id="6" name="Rectangle 5"/>
          <p:cNvSpPr/>
          <p:nvPr/>
        </p:nvSpPr>
        <p:spPr>
          <a:xfrm>
            <a:off x="914400" y="1638509"/>
            <a:ext cx="7162799" cy="707886"/>
          </a:xfrm>
          <a:prstGeom prst="rect">
            <a:avLst/>
          </a:prstGeom>
          <a:noFill/>
        </p:spPr>
        <p:txBody>
          <a:bodyPr>
            <a:spAutoFit/>
          </a:bodyPr>
          <a:lstStyle/>
          <a:p>
            <a:pPr algn="ctr">
              <a:defRPr/>
            </a:pPr>
            <a:r>
              <a:rPr lang="fr-FR" sz="4000" b="1" dirty="0">
                <a:solidFill>
                  <a:schemeClr val="tx2">
                    <a:lumMod val="75000"/>
                  </a:schemeClr>
                </a:solidFill>
                <a:latin typeface="Times New Roman" pitchFamily="18" charset="0"/>
                <a:cs typeface="Times New Roman" pitchFamily="18" charset="0"/>
              </a:rPr>
              <a:t>Variable </a:t>
            </a:r>
            <a:r>
              <a:rPr lang="fr-FR" sz="4000" b="1" dirty="0" err="1">
                <a:solidFill>
                  <a:schemeClr val="tx2">
                    <a:lumMod val="75000"/>
                  </a:schemeClr>
                </a:solidFill>
                <a:latin typeface="Times New Roman" pitchFamily="18" charset="0"/>
                <a:cs typeface="Times New Roman" pitchFamily="18" charset="0"/>
              </a:rPr>
              <a:t>Penelitian</a:t>
            </a:r>
            <a:endParaRPr lang="en-US" sz="4000" b="1" dirty="0">
              <a:ln w="12700">
                <a:solidFill>
                  <a:schemeClr val="tx2">
                    <a:satMod val="155000"/>
                  </a:schemeClr>
                </a:solidFill>
                <a:prstDash val="solid"/>
              </a:ln>
              <a:solidFill>
                <a:schemeClr val="tx2">
                  <a:lumMod val="75000"/>
                </a:schemeClr>
              </a:solidFill>
              <a:latin typeface="Times New Roman" pitchFamily="18" charset="0"/>
              <a:cs typeface="Times New Roman" pitchFamily="18" charset="0"/>
            </a:endParaRPr>
          </a:p>
        </p:txBody>
      </p:sp>
      <p:sp>
        <p:nvSpPr>
          <p:cNvPr id="3076" name="TextBox 3"/>
          <p:cNvSpPr txBox="1">
            <a:spLocks noChangeArrowheads="1"/>
          </p:cNvSpPr>
          <p:nvPr/>
        </p:nvSpPr>
        <p:spPr bwMode="auto">
          <a:xfrm>
            <a:off x="2971800" y="3048000"/>
            <a:ext cx="304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15 - Meeting</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C53C-83C8-4D87-AA1B-ACA473E38582}"/>
              </a:ext>
            </a:extLst>
          </p:cNvPr>
          <p:cNvSpPr>
            <a:spLocks noGrp="1"/>
          </p:cNvSpPr>
          <p:nvPr>
            <p:ph type="title"/>
          </p:nvPr>
        </p:nvSpPr>
        <p:spPr/>
        <p:txBody>
          <a:bodyPr/>
          <a:lstStyle/>
          <a:p>
            <a:pPr algn="ctr"/>
            <a:r>
              <a:rPr lang="en-ID" dirty="0"/>
              <a:t>Variable Intervening</a:t>
            </a:r>
          </a:p>
        </p:txBody>
      </p:sp>
      <p:sp>
        <p:nvSpPr>
          <p:cNvPr id="3" name="Content Placeholder 2">
            <a:extLst>
              <a:ext uri="{FF2B5EF4-FFF2-40B4-BE49-F238E27FC236}">
                <a16:creationId xmlns:a16="http://schemas.microsoft.com/office/drawing/2014/main" id="{F3765352-4645-4BA5-BD27-A765F58BBEAE}"/>
              </a:ext>
            </a:extLst>
          </p:cNvPr>
          <p:cNvSpPr>
            <a:spLocks noGrp="1"/>
          </p:cNvSpPr>
          <p:nvPr>
            <p:ph idx="1"/>
          </p:nvPr>
        </p:nvSpPr>
        <p:spPr>
          <a:xfrm>
            <a:off x="533400" y="1066800"/>
            <a:ext cx="8229600" cy="5368925"/>
          </a:xfrm>
        </p:spPr>
        <p:txBody>
          <a:bodyPr/>
          <a:lstStyle/>
          <a:p>
            <a:r>
              <a:rPr lang="id-ID" sz="2100" dirty="0">
                <a:effectLst/>
                <a:latin typeface="Tahoma" panose="020B0604030504040204" pitchFamily="34" charset="0"/>
                <a:ea typeface="Times New Roman" panose="02020603050405020304" pitchFamily="18" charset="0"/>
              </a:rPr>
              <a:t>Variabel independent dan moderator merupakan variable-variabel kongkrit. Variable tersebut dapat dimanipulasi oleh peneliti dan pengaruhnya dapat dilihat atau diobservasi.</a:t>
            </a:r>
            <a:endParaRPr lang="en-ID" sz="2100" dirty="0">
              <a:effectLst/>
              <a:latin typeface="Tahoma" panose="020B0604030504040204" pitchFamily="34" charset="0"/>
              <a:ea typeface="Times New Roman" panose="02020603050405020304" pitchFamily="18" charset="0"/>
            </a:endParaRPr>
          </a:p>
          <a:p>
            <a:r>
              <a:rPr lang="id-ID" sz="2100" dirty="0">
                <a:effectLst/>
                <a:latin typeface="Tahoma" panose="020B0604030504040204" pitchFamily="34" charset="0"/>
                <a:ea typeface="Times New Roman" panose="02020603050405020304" pitchFamily="18" charset="0"/>
              </a:rPr>
              <a:t>Lain halnya dengan variable intervening, variable </a:t>
            </a:r>
            <a:r>
              <a:rPr lang="en-ID" sz="2100" dirty="0" err="1">
                <a:effectLst/>
                <a:latin typeface="Tahoma" panose="020B0604030504040204" pitchFamily="34" charset="0"/>
                <a:ea typeface="Times New Roman" panose="02020603050405020304" pitchFamily="18" charset="0"/>
              </a:rPr>
              <a:t>ini</a:t>
            </a:r>
            <a:r>
              <a:rPr lang="id-ID" sz="2100" dirty="0">
                <a:effectLst/>
                <a:latin typeface="Tahoma" panose="020B0604030504040204" pitchFamily="34" charset="0"/>
                <a:ea typeface="Times New Roman" panose="02020603050405020304" pitchFamily="18" charset="0"/>
              </a:rPr>
              <a:t> bersifat hipotetikal artinya secara kongkrit pengaruhnya tidak kelihatan, tetapi secara teoritis dapat mempengaruhi hubungan antara variabel independent dan dependent yang sedang diteliti.</a:t>
            </a:r>
            <a:endParaRPr lang="en-ID" sz="2100" dirty="0">
              <a:effectLst/>
              <a:latin typeface="Tahoma" panose="020B0604030504040204" pitchFamily="34" charset="0"/>
              <a:ea typeface="Times New Roman" panose="02020603050405020304" pitchFamily="18" charset="0"/>
            </a:endParaRPr>
          </a:p>
          <a:p>
            <a:r>
              <a:rPr lang="id-ID" sz="2100" dirty="0">
                <a:effectLst/>
                <a:latin typeface="Tahoma" panose="020B0604030504040204" pitchFamily="34" charset="0"/>
                <a:ea typeface="Times New Roman" panose="02020603050405020304" pitchFamily="18" charset="0"/>
              </a:rPr>
              <a:t>Penelitian yang melibatkan variabel intervening</a:t>
            </a:r>
            <a:r>
              <a:rPr lang="en-ID" sz="2100" dirty="0">
                <a:effectLst/>
                <a:latin typeface="Tahoma" panose="020B0604030504040204" pitchFamily="34" charset="0"/>
                <a:ea typeface="Times New Roman" panose="02020603050405020304" pitchFamily="18" charset="0"/>
              </a:rPr>
              <a:t> </a:t>
            </a:r>
            <a:r>
              <a:rPr lang="id-ID" sz="2100" dirty="0">
                <a:effectLst/>
                <a:latin typeface="Tahoma" panose="020B0604030504040204" pitchFamily="34" charset="0"/>
                <a:ea typeface="Times New Roman" panose="02020603050405020304" pitchFamily="18" charset="0"/>
              </a:rPr>
              <a:t>sangat umum dalam bidang sosiologi dan psikologi, seperti ilmu-ilmu perilaku dan penelitian non eksperimental lainnya. </a:t>
            </a:r>
            <a:endParaRPr lang="en-ID" sz="2100" dirty="0">
              <a:effectLst/>
              <a:latin typeface="Tahoma" panose="020B0604030504040204" pitchFamily="34" charset="0"/>
              <a:ea typeface="Times New Roman" panose="02020603050405020304" pitchFamily="18" charset="0"/>
            </a:endParaRPr>
          </a:p>
          <a:p>
            <a:r>
              <a:rPr lang="id-ID" sz="2100" dirty="0">
                <a:effectLst/>
                <a:latin typeface="Tahoma" panose="020B0604030504040204" pitchFamily="34" charset="0"/>
                <a:ea typeface="Times New Roman" panose="02020603050405020304" pitchFamily="18" charset="0"/>
              </a:rPr>
              <a:t>Untuk peneliti di bidang eksakta (terutama dalam penelitian eksperimental), mungkin tidak terlalu banyak yang mengenal atau melibatkan variabel ini, karena bersifat abstrak dan tidak bisa diukur</a:t>
            </a:r>
            <a:r>
              <a:rPr lang="en-ID" sz="2100" dirty="0">
                <a:effectLst/>
                <a:latin typeface="Tahoma" panose="020B0604030504040204" pitchFamily="34" charset="0"/>
                <a:ea typeface="Times New Roman" panose="02020603050405020304" pitchFamily="18" charset="0"/>
              </a:rPr>
              <a:t>.</a:t>
            </a:r>
            <a:endParaRPr lang="en-ID" sz="2100" dirty="0">
              <a:effectLst/>
              <a:latin typeface="Times New Roman" panose="02020603050405020304" pitchFamily="18" charset="0"/>
              <a:ea typeface="Times New Roman" panose="02020603050405020304" pitchFamily="18" charset="0"/>
            </a:endParaRPr>
          </a:p>
          <a:p>
            <a:endParaRPr lang="en-ID" sz="2100" dirty="0"/>
          </a:p>
        </p:txBody>
      </p:sp>
    </p:spTree>
    <p:extLst>
      <p:ext uri="{BB962C8B-B14F-4D97-AF65-F5344CB8AC3E}">
        <p14:creationId xmlns:p14="http://schemas.microsoft.com/office/powerpoint/2010/main" val="339558479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4BA9-8A8A-4628-9EF7-769563317415}"/>
              </a:ext>
            </a:extLst>
          </p:cNvPr>
          <p:cNvSpPr>
            <a:spLocks noGrp="1"/>
          </p:cNvSpPr>
          <p:nvPr>
            <p:ph type="title"/>
          </p:nvPr>
        </p:nvSpPr>
        <p:spPr/>
        <p:txBody>
          <a:bodyPr/>
          <a:lstStyle/>
          <a:p>
            <a:pPr algn="ctr"/>
            <a:r>
              <a:rPr lang="en-ID" sz="3500" dirty="0"/>
              <a:t>Skema </a:t>
            </a:r>
            <a:r>
              <a:rPr lang="en-ID" sz="3500" dirty="0" err="1"/>
              <a:t>hubungan</a:t>
            </a:r>
            <a:r>
              <a:rPr lang="en-ID" sz="3500" dirty="0"/>
              <a:t> </a:t>
            </a:r>
            <a:r>
              <a:rPr lang="en-ID" sz="3500" dirty="0" err="1"/>
              <a:t>antar</a:t>
            </a:r>
            <a:r>
              <a:rPr lang="en-ID" sz="3500" dirty="0"/>
              <a:t> variables</a:t>
            </a:r>
          </a:p>
        </p:txBody>
      </p:sp>
      <p:pic>
        <p:nvPicPr>
          <p:cNvPr id="5" name="Content Placeholder 4">
            <a:extLst>
              <a:ext uri="{FF2B5EF4-FFF2-40B4-BE49-F238E27FC236}">
                <a16:creationId xmlns:a16="http://schemas.microsoft.com/office/drawing/2014/main" id="{35B10EA3-09AF-4C4A-96FC-C3C3576795F5}"/>
              </a:ext>
            </a:extLst>
          </p:cNvPr>
          <p:cNvPicPr>
            <a:picLocks noGrp="1" noChangeAspect="1"/>
          </p:cNvPicPr>
          <p:nvPr>
            <p:ph idx="1"/>
          </p:nvPr>
        </p:nvPicPr>
        <p:blipFill>
          <a:blip r:embed="rId2"/>
          <a:stretch>
            <a:fillRect/>
          </a:stretch>
        </p:blipFill>
        <p:spPr>
          <a:xfrm>
            <a:off x="457200" y="1417638"/>
            <a:ext cx="7848600" cy="4830762"/>
          </a:xfrm>
        </p:spPr>
      </p:pic>
    </p:spTree>
    <p:extLst>
      <p:ext uri="{BB962C8B-B14F-4D97-AF65-F5344CB8AC3E}">
        <p14:creationId xmlns:p14="http://schemas.microsoft.com/office/powerpoint/2010/main" val="87558404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E1E9-1A21-471B-9CD2-88B2421BD2FA}"/>
              </a:ext>
            </a:extLst>
          </p:cNvPr>
          <p:cNvSpPr>
            <a:spLocks noGrp="1"/>
          </p:cNvSpPr>
          <p:nvPr>
            <p:ph type="title"/>
          </p:nvPr>
        </p:nvSpPr>
        <p:spPr/>
        <p:txBody>
          <a:bodyPr/>
          <a:lstStyle/>
          <a:p>
            <a:pPr algn="ctr"/>
            <a:r>
              <a:rPr lang="en-ID" dirty="0"/>
              <a:t>Variable </a:t>
            </a:r>
            <a:r>
              <a:rPr lang="en-ID" dirty="0" err="1"/>
              <a:t>dari</a:t>
            </a:r>
            <a:r>
              <a:rPr lang="en-ID" dirty="0"/>
              <a:t> </a:t>
            </a:r>
            <a:r>
              <a:rPr lang="en-ID" dirty="0" err="1"/>
              <a:t>Pengukuran</a:t>
            </a:r>
            <a:endParaRPr lang="en-ID" dirty="0"/>
          </a:p>
        </p:txBody>
      </p:sp>
      <p:pic>
        <p:nvPicPr>
          <p:cNvPr id="5" name="Content Placeholder 4">
            <a:extLst>
              <a:ext uri="{FF2B5EF4-FFF2-40B4-BE49-F238E27FC236}">
                <a16:creationId xmlns:a16="http://schemas.microsoft.com/office/drawing/2014/main" id="{5934A07E-85BF-4540-94F4-731D6586AD64}"/>
              </a:ext>
            </a:extLst>
          </p:cNvPr>
          <p:cNvPicPr>
            <a:picLocks noGrp="1" noChangeAspect="1"/>
          </p:cNvPicPr>
          <p:nvPr>
            <p:ph idx="1"/>
          </p:nvPr>
        </p:nvPicPr>
        <p:blipFill>
          <a:blip r:embed="rId2"/>
          <a:stretch>
            <a:fillRect/>
          </a:stretch>
        </p:blipFill>
        <p:spPr>
          <a:xfrm>
            <a:off x="609600" y="1219200"/>
            <a:ext cx="7924800" cy="4724400"/>
          </a:xfrm>
        </p:spPr>
      </p:pic>
    </p:spTree>
    <p:extLst>
      <p:ext uri="{BB962C8B-B14F-4D97-AF65-F5344CB8AC3E}">
        <p14:creationId xmlns:p14="http://schemas.microsoft.com/office/powerpoint/2010/main" val="37093597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650875"/>
            <a:ext cx="8229600" cy="5521325"/>
          </a:xfrm>
        </p:spPr>
        <p:txBody>
          <a:bodyPr/>
          <a:lstStyle/>
          <a:p>
            <a:pPr marL="622300" indent="-622300" algn="ctr" eaLnBrk="1" hangingPunct="1">
              <a:buFont typeface="Wingdings" panose="05000000000000000000" pitchFamily="2" charset="2"/>
              <a:buNone/>
            </a:pPr>
            <a:r>
              <a:rPr lang="en-US" altLang="en-US" sz="3900"/>
              <a:t>INDIKATOR VARIABEL</a:t>
            </a:r>
          </a:p>
          <a:p>
            <a:pPr marL="622300" indent="-622300" eaLnBrk="1" hangingPunct="1"/>
            <a:endParaRPr lang="en-US" altLang="en-US"/>
          </a:p>
          <a:p>
            <a:pPr marL="622300" indent="-622300" eaLnBrk="1" hangingPunct="1"/>
            <a:r>
              <a:rPr lang="en-US" altLang="en-US"/>
              <a:t>Satu konsep lain yang sangat penting dan pasti berhubungan dengan variable adalah “Indikator”, yaitu sesuatu yang diteliti atau diukur, sama dengan variable. Perbedaannnya adalah pada derajat empiriknya. Jika variable terletak pada derajat yang abstrak dan konseptual, maka indicator terletak pada derajat empiric dan operasional.</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685800"/>
            <a:ext cx="8229600" cy="5445125"/>
          </a:xfrm>
        </p:spPr>
        <p:txBody>
          <a:bodyPr/>
          <a:lstStyle/>
          <a:p>
            <a:pPr marL="533400" indent="-533400" eaLnBrk="1" hangingPunct="1"/>
            <a:endParaRPr lang="en-US" altLang="en-US" sz="3500" dirty="0"/>
          </a:p>
          <a:p>
            <a:pPr marL="533400" indent="-533400" eaLnBrk="1" hangingPunct="1"/>
            <a:r>
              <a:rPr lang="en-US" altLang="en-US" sz="3500" dirty="0" err="1"/>
              <a:t>Indikator</a:t>
            </a:r>
            <a:r>
              <a:rPr lang="en-US" altLang="en-US" sz="3500" dirty="0"/>
              <a:t> </a:t>
            </a:r>
            <a:r>
              <a:rPr lang="en-US" altLang="en-US" sz="3500" dirty="0" err="1"/>
              <a:t>harus</a:t>
            </a:r>
            <a:r>
              <a:rPr lang="en-US" altLang="en-US" sz="3500" dirty="0"/>
              <a:t> </a:t>
            </a:r>
            <a:r>
              <a:rPr lang="en-US" altLang="en-US" sz="3500" dirty="0" err="1"/>
              <a:t>diturunkan</a:t>
            </a:r>
            <a:r>
              <a:rPr lang="en-US" altLang="en-US" sz="3500" dirty="0"/>
              <a:t> </a:t>
            </a:r>
            <a:r>
              <a:rPr lang="en-US" altLang="en-US" sz="3500" dirty="0" err="1"/>
              <a:t>dari</a:t>
            </a:r>
            <a:r>
              <a:rPr lang="en-US" altLang="en-US" sz="3500" dirty="0"/>
              <a:t> variable, </a:t>
            </a:r>
            <a:r>
              <a:rPr lang="en-US" altLang="en-US" sz="3500" dirty="0" err="1"/>
              <a:t>akan</a:t>
            </a:r>
            <a:r>
              <a:rPr lang="en-US" altLang="en-US" sz="3500" dirty="0"/>
              <a:t> </a:t>
            </a:r>
            <a:r>
              <a:rPr lang="en-US" altLang="en-US" sz="3500" dirty="0" err="1"/>
              <a:t>tetapi</a:t>
            </a:r>
            <a:r>
              <a:rPr lang="en-US" altLang="en-US" sz="3500" dirty="0"/>
              <a:t> </a:t>
            </a:r>
            <a:r>
              <a:rPr lang="en-US" altLang="en-US" sz="3500" dirty="0" err="1"/>
              <a:t>apabila</a:t>
            </a:r>
            <a:r>
              <a:rPr lang="en-US" altLang="en-US" sz="3500" dirty="0"/>
              <a:t> </a:t>
            </a:r>
            <a:r>
              <a:rPr lang="en-US" altLang="en-US" sz="3500" dirty="0" err="1"/>
              <a:t>suatu</a:t>
            </a:r>
            <a:r>
              <a:rPr lang="en-US" altLang="en-US" sz="3500" dirty="0"/>
              <a:t> variable </a:t>
            </a:r>
            <a:r>
              <a:rPr lang="en-US" altLang="en-US" sz="3500" dirty="0" err="1"/>
              <a:t>sudah</a:t>
            </a:r>
            <a:r>
              <a:rPr lang="en-US" altLang="en-US" sz="3500" dirty="0"/>
              <a:t> </a:t>
            </a:r>
            <a:r>
              <a:rPr lang="en-US" altLang="en-US" sz="3500" dirty="0" err="1"/>
              <a:t>cukup</a:t>
            </a:r>
            <a:r>
              <a:rPr lang="en-US" altLang="en-US" sz="3500" dirty="0"/>
              <a:t> </a:t>
            </a:r>
            <a:r>
              <a:rPr lang="en-US" altLang="en-US" sz="3500" dirty="0" err="1"/>
              <a:t>bersifat</a:t>
            </a:r>
            <a:r>
              <a:rPr lang="en-US" altLang="en-US" sz="3500" dirty="0"/>
              <a:t> </a:t>
            </a:r>
            <a:r>
              <a:rPr lang="en-US" altLang="en-US" sz="3500" dirty="0" err="1"/>
              <a:t>empiris</a:t>
            </a:r>
            <a:r>
              <a:rPr lang="en-US" altLang="en-US" sz="3500" dirty="0"/>
              <a:t> dan </a:t>
            </a:r>
            <a:r>
              <a:rPr lang="en-US" altLang="en-US" sz="3500" dirty="0" err="1"/>
              <a:t>operasional</a:t>
            </a:r>
            <a:r>
              <a:rPr lang="en-US" altLang="en-US" sz="3500" dirty="0"/>
              <a:t>, </a:t>
            </a:r>
            <a:r>
              <a:rPr lang="en-US" altLang="en-US" sz="3500" dirty="0" err="1"/>
              <a:t>maka</a:t>
            </a:r>
            <a:r>
              <a:rPr lang="en-US" altLang="en-US" sz="3500" dirty="0"/>
              <a:t> </a:t>
            </a:r>
            <a:r>
              <a:rPr lang="en-US" altLang="en-US" sz="3500" dirty="0" err="1"/>
              <a:t>kita</a:t>
            </a:r>
            <a:r>
              <a:rPr lang="en-US" altLang="en-US" sz="3500" dirty="0"/>
              <a:t> </a:t>
            </a:r>
            <a:r>
              <a:rPr lang="en-US" altLang="en-US" sz="3500" dirty="0" err="1"/>
              <a:t>tidak</a:t>
            </a:r>
            <a:r>
              <a:rPr lang="en-US" altLang="en-US" sz="3500" dirty="0"/>
              <a:t> </a:t>
            </a:r>
            <a:r>
              <a:rPr lang="en-US" altLang="en-US" sz="3500" dirty="0" err="1"/>
              <a:t>lagi</a:t>
            </a:r>
            <a:r>
              <a:rPr lang="en-US" altLang="en-US" sz="3500" dirty="0"/>
              <a:t> </a:t>
            </a:r>
            <a:r>
              <a:rPr lang="en-US" altLang="en-US" sz="3500" dirty="0" err="1"/>
              <a:t>memerlukan</a:t>
            </a:r>
            <a:r>
              <a:rPr lang="en-US" altLang="en-US" sz="3500" dirty="0"/>
              <a:t> indicator </a:t>
            </a:r>
            <a:r>
              <a:rPr lang="en-US" altLang="en-US" sz="3500" dirty="0" err="1"/>
              <a:t>untuk</a:t>
            </a:r>
            <a:r>
              <a:rPr lang="en-US" altLang="en-US" sz="3500" dirty="0"/>
              <a:t> variable </a:t>
            </a:r>
            <a:r>
              <a:rPr lang="en-US" altLang="en-US" sz="3500" dirty="0" err="1"/>
              <a:t>tersebut</a:t>
            </a:r>
            <a:r>
              <a:rPr lang="en-US" altLang="en-US" sz="3500" dirty="0"/>
              <a:t>. </a:t>
            </a:r>
            <a:r>
              <a:rPr lang="en-US" altLang="en-US" sz="3500" dirty="0" err="1"/>
              <a:t>Contoh</a:t>
            </a:r>
            <a:r>
              <a:rPr lang="en-US" altLang="en-US" sz="3500" dirty="0"/>
              <a:t>: </a:t>
            </a:r>
            <a:r>
              <a:rPr lang="en-US" altLang="en-US" sz="3500" dirty="0" err="1"/>
              <a:t>Mengukur</a:t>
            </a:r>
            <a:r>
              <a:rPr lang="en-US" altLang="en-US" sz="3500" dirty="0"/>
              <a:t> </a:t>
            </a:r>
            <a:r>
              <a:rPr lang="en-US" altLang="en-US" sz="3500" dirty="0" err="1"/>
              <a:t>berat</a:t>
            </a:r>
            <a:r>
              <a:rPr lang="en-US" altLang="en-US" sz="3500" dirty="0"/>
              <a:t> badan </a:t>
            </a:r>
            <a:r>
              <a:rPr lang="en-US" altLang="en-US" sz="3500" dirty="0" err="1"/>
              <a:t>seseorang</a:t>
            </a:r>
            <a:r>
              <a:rPr lang="en-US" altLang="en-US" sz="3500" dirty="0"/>
              <a:t>, </a:t>
            </a:r>
            <a:r>
              <a:rPr lang="en-US" altLang="en-US" sz="3500" dirty="0" err="1"/>
              <a:t>maka</a:t>
            </a:r>
            <a:r>
              <a:rPr lang="en-US" altLang="en-US" sz="3500" dirty="0"/>
              <a:t> </a:t>
            </a:r>
            <a:r>
              <a:rPr lang="en-US" altLang="en-US" sz="3500" dirty="0" err="1"/>
              <a:t>cukuplah</a:t>
            </a:r>
            <a:r>
              <a:rPr lang="en-US" altLang="en-US" sz="3500" dirty="0"/>
              <a:t> </a:t>
            </a:r>
            <a:r>
              <a:rPr lang="en-US" altLang="en-US" sz="3500" dirty="0" err="1"/>
              <a:t>ditimbang</a:t>
            </a:r>
            <a:r>
              <a:rPr lang="en-US" altLang="en-US" sz="3500" dirty="0"/>
              <a:t>.</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altLang="en-US" dirty="0">
                <a:solidFill>
                  <a:schemeClr val="tx1"/>
                </a:solidFill>
              </a:rPr>
              <a:t>SUB VARIABEL</a:t>
            </a:r>
          </a:p>
        </p:txBody>
      </p:sp>
      <p:sp>
        <p:nvSpPr>
          <p:cNvPr id="21507" name="Rectangle 3"/>
          <p:cNvSpPr>
            <a:spLocks noGrp="1" noChangeArrowheads="1"/>
          </p:cNvSpPr>
          <p:nvPr>
            <p:ph type="body" idx="1"/>
          </p:nvPr>
        </p:nvSpPr>
        <p:spPr/>
        <p:txBody>
          <a:bodyPr/>
          <a:lstStyle/>
          <a:p>
            <a:pPr marL="533400" indent="-533400" eaLnBrk="1" hangingPunct="1">
              <a:lnSpc>
                <a:spcPct val="90000"/>
              </a:lnSpc>
            </a:pPr>
            <a:r>
              <a:rPr lang="en-US" altLang="en-US" sz="3400" dirty="0"/>
              <a:t>Sub </a:t>
            </a:r>
            <a:r>
              <a:rPr lang="en-US" altLang="en-US" sz="3400" dirty="0" err="1"/>
              <a:t>Variabel</a:t>
            </a:r>
            <a:r>
              <a:rPr lang="en-US" altLang="en-US" sz="3400" dirty="0"/>
              <a:t> </a:t>
            </a:r>
            <a:r>
              <a:rPr lang="en-US" altLang="en-US" sz="3400" dirty="0" err="1"/>
              <a:t>adalah</a:t>
            </a:r>
            <a:r>
              <a:rPr lang="en-US" altLang="en-US" sz="3400" dirty="0"/>
              <a:t> </a:t>
            </a:r>
            <a:r>
              <a:rPr lang="en-US" altLang="en-US" sz="3400" dirty="0" err="1"/>
              <a:t>bagian-bagian</a:t>
            </a:r>
            <a:r>
              <a:rPr lang="en-US" altLang="en-US" sz="3400" dirty="0"/>
              <a:t> </a:t>
            </a:r>
            <a:r>
              <a:rPr lang="en-US" altLang="en-US" sz="3400" dirty="0" err="1"/>
              <a:t>atau</a:t>
            </a:r>
            <a:r>
              <a:rPr lang="en-US" altLang="en-US" sz="3400" dirty="0"/>
              <a:t> </a:t>
            </a:r>
            <a:r>
              <a:rPr lang="en-US" altLang="en-US" sz="3400" dirty="0" err="1"/>
              <a:t>hal-hal</a:t>
            </a:r>
            <a:r>
              <a:rPr lang="en-US" altLang="en-US" sz="3400" dirty="0"/>
              <a:t> yang </a:t>
            </a:r>
            <a:r>
              <a:rPr lang="en-US" altLang="en-US" sz="3400" dirty="0" err="1"/>
              <a:t>terikat</a:t>
            </a:r>
            <a:r>
              <a:rPr lang="en-US" altLang="en-US" sz="3400" dirty="0"/>
              <a:t> </a:t>
            </a:r>
            <a:r>
              <a:rPr lang="en-US" altLang="en-US" sz="3400" dirty="0" err="1"/>
              <a:t>dari</a:t>
            </a:r>
            <a:r>
              <a:rPr lang="en-US" altLang="en-US" sz="3400" dirty="0"/>
              <a:t> </a:t>
            </a:r>
            <a:r>
              <a:rPr lang="en-US" altLang="en-US" sz="3400" dirty="0" err="1"/>
              <a:t>variabel</a:t>
            </a:r>
            <a:r>
              <a:rPr lang="en-US" altLang="en-US" sz="3400" dirty="0"/>
              <a:t> yang </a:t>
            </a:r>
            <a:r>
              <a:rPr lang="en-US" altLang="en-US" sz="3400" dirty="0" err="1"/>
              <a:t>dapat</a:t>
            </a:r>
            <a:r>
              <a:rPr lang="en-US" altLang="en-US" sz="3400" dirty="0"/>
              <a:t> </a:t>
            </a:r>
            <a:r>
              <a:rPr lang="en-US" altLang="en-US" sz="3400" dirty="0" err="1"/>
              <a:t>diteliti</a:t>
            </a:r>
            <a:r>
              <a:rPr lang="en-US" altLang="en-US" sz="3400" dirty="0"/>
              <a:t>, yang </a:t>
            </a:r>
            <a:r>
              <a:rPr lang="en-US" altLang="en-US" sz="3400" dirty="0" err="1"/>
              <a:t>memungkinkan</a:t>
            </a:r>
            <a:r>
              <a:rPr lang="en-US" altLang="en-US" sz="3400" dirty="0"/>
              <a:t> </a:t>
            </a:r>
            <a:r>
              <a:rPr lang="en-US" altLang="en-US" sz="3400" dirty="0" err="1"/>
              <a:t>dapat</a:t>
            </a:r>
            <a:r>
              <a:rPr lang="en-US" altLang="en-US" sz="3400" dirty="0"/>
              <a:t> </a:t>
            </a:r>
            <a:r>
              <a:rPr lang="en-US" altLang="en-US" sz="3400" dirty="0" err="1"/>
              <a:t>dibuat</a:t>
            </a:r>
            <a:r>
              <a:rPr lang="en-US" altLang="en-US" sz="3400" dirty="0"/>
              <a:t> </a:t>
            </a:r>
            <a:r>
              <a:rPr lang="en-US" altLang="en-US" sz="3400" dirty="0" err="1"/>
              <a:t>dalam</a:t>
            </a:r>
            <a:r>
              <a:rPr lang="en-US" altLang="en-US" sz="3400" dirty="0"/>
              <a:t> </a:t>
            </a:r>
            <a:r>
              <a:rPr lang="en-US" altLang="en-US" sz="3400" dirty="0" err="1"/>
              <a:t>bentuk</a:t>
            </a:r>
            <a:r>
              <a:rPr lang="en-US" altLang="en-US" sz="3400" dirty="0"/>
              <a:t> </a:t>
            </a:r>
            <a:r>
              <a:rPr lang="en-US" altLang="en-US" sz="3400" dirty="0" err="1"/>
              <a:t>angket</a:t>
            </a:r>
            <a:r>
              <a:rPr lang="en-US" altLang="en-US" sz="3400" dirty="0"/>
              <a:t> </a:t>
            </a:r>
            <a:r>
              <a:rPr lang="en-US" altLang="en-US" sz="3400" dirty="0" err="1"/>
              <a:t>atau</a:t>
            </a:r>
            <a:r>
              <a:rPr lang="en-US" altLang="en-US" sz="3400" dirty="0"/>
              <a:t> </a:t>
            </a:r>
            <a:r>
              <a:rPr lang="en-US" altLang="en-US" sz="3400" dirty="0" err="1"/>
              <a:t>instrumen</a:t>
            </a:r>
            <a:r>
              <a:rPr lang="en-US" altLang="en-US" sz="3400" dirty="0"/>
              <a:t> </a:t>
            </a:r>
            <a:r>
              <a:rPr lang="en-US" altLang="en-US" sz="3400" dirty="0" err="1"/>
              <a:t>wawancara</a:t>
            </a:r>
            <a:r>
              <a:rPr lang="en-US" altLang="en-US" sz="3400" dirty="0"/>
              <a:t>. </a:t>
            </a:r>
          </a:p>
          <a:p>
            <a:pPr marL="533400" indent="-533400" eaLnBrk="1" hangingPunct="1">
              <a:lnSpc>
                <a:spcPct val="90000"/>
              </a:lnSpc>
            </a:pPr>
            <a:r>
              <a:rPr lang="en-US" altLang="en-US" sz="3400" dirty="0"/>
              <a:t>Sub </a:t>
            </a:r>
            <a:r>
              <a:rPr lang="en-US" altLang="en-US" sz="3400" dirty="0" err="1"/>
              <a:t>Variabel</a:t>
            </a:r>
            <a:r>
              <a:rPr lang="en-US" altLang="en-US" sz="3400" dirty="0"/>
              <a:t> </a:t>
            </a:r>
            <a:r>
              <a:rPr lang="en-US" altLang="en-US" sz="3400" dirty="0" err="1"/>
              <a:t>dapat</a:t>
            </a:r>
            <a:r>
              <a:rPr lang="en-US" altLang="en-US" sz="3400" dirty="0"/>
              <a:t> </a:t>
            </a:r>
            <a:r>
              <a:rPr lang="en-US" altLang="en-US" sz="3400" dirty="0" err="1"/>
              <a:t>terdiri</a:t>
            </a:r>
            <a:r>
              <a:rPr lang="en-US" altLang="en-US" sz="3400" dirty="0"/>
              <a:t> </a:t>
            </a:r>
            <a:r>
              <a:rPr lang="en-US" altLang="en-US" sz="3400" dirty="0" err="1"/>
              <a:t>dari</a:t>
            </a:r>
            <a:r>
              <a:rPr lang="en-US" altLang="en-US" sz="3400" dirty="0"/>
              <a:t> </a:t>
            </a:r>
            <a:r>
              <a:rPr lang="en-US" altLang="en-US" sz="3400" dirty="0" err="1"/>
              <a:t>beberapa</a:t>
            </a:r>
            <a:r>
              <a:rPr lang="en-US" altLang="en-US" sz="3400" dirty="0"/>
              <a:t> item yang </a:t>
            </a:r>
            <a:r>
              <a:rPr lang="en-US" altLang="en-US" sz="3400" dirty="0" err="1"/>
              <a:t>dibuat</a:t>
            </a:r>
            <a:r>
              <a:rPr lang="en-US" altLang="en-US" sz="3400" dirty="0"/>
              <a:t> </a:t>
            </a:r>
            <a:r>
              <a:rPr lang="en-US" altLang="en-US" sz="3400" dirty="0" err="1"/>
              <a:t>dalam</a:t>
            </a:r>
            <a:r>
              <a:rPr lang="en-US" altLang="en-US" sz="3400" dirty="0"/>
              <a:t> </a:t>
            </a:r>
            <a:r>
              <a:rPr lang="en-US" altLang="en-US" sz="3400" dirty="0" err="1"/>
              <a:t>bentuk</a:t>
            </a:r>
            <a:r>
              <a:rPr lang="en-US" altLang="en-US" sz="3400" dirty="0"/>
              <a:t> </a:t>
            </a:r>
            <a:r>
              <a:rPr lang="en-US" altLang="en-US" sz="3400" dirty="0" err="1"/>
              <a:t>pertanyaan</a:t>
            </a:r>
            <a:r>
              <a:rPr lang="en-US" altLang="en-US" sz="3400" dirty="0"/>
              <a:t> </a:t>
            </a:r>
            <a:r>
              <a:rPr lang="en-US" altLang="en-US" sz="3400" dirty="0" err="1"/>
              <a:t>atau</a:t>
            </a:r>
            <a:r>
              <a:rPr lang="en-US" altLang="en-US" sz="3400" dirty="0"/>
              <a:t> </a:t>
            </a:r>
            <a:r>
              <a:rPr lang="en-US" altLang="en-US" sz="3400" dirty="0" err="1"/>
              <a:t>pernyataan</a:t>
            </a:r>
            <a:r>
              <a:rPr lang="en-US" altLang="en-US" sz="3400" dirty="0"/>
              <a:t>.</a:t>
            </a:r>
          </a:p>
          <a:p>
            <a:pPr marL="533400" indent="-533400" eaLnBrk="1" hangingPunct="1">
              <a:lnSpc>
                <a:spcPct val="90000"/>
              </a:lnSpc>
            </a:pP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C00BA393-3F55-482C-9890-FAC49C77059C}" type="slidenum">
              <a:rPr lang="en-US" altLang="en-US"/>
              <a:pPr eaLnBrk="1" hangingPunct="1"/>
              <a:t>16</a:t>
            </a:fld>
            <a:endParaRPr lang="en-US" altLang="en-US"/>
          </a:p>
        </p:txBody>
      </p:sp>
      <p:sp>
        <p:nvSpPr>
          <p:cNvPr id="23555" name="Rectangle 2"/>
          <p:cNvSpPr>
            <a:spLocks noGrp="1" noChangeArrowheads="1"/>
          </p:cNvSpPr>
          <p:nvPr>
            <p:ph type="title"/>
          </p:nvPr>
        </p:nvSpPr>
        <p:spPr/>
        <p:txBody>
          <a:bodyPr/>
          <a:lstStyle/>
          <a:p>
            <a:pPr algn="ctr" eaLnBrk="1" hangingPunct="1"/>
            <a:r>
              <a:rPr lang="en-US" altLang="en-US" dirty="0"/>
              <a:t>Independent Variables</a:t>
            </a:r>
          </a:p>
        </p:txBody>
      </p:sp>
      <p:sp>
        <p:nvSpPr>
          <p:cNvPr id="23556" name="Rectangle 3"/>
          <p:cNvSpPr>
            <a:spLocks noGrp="1" noChangeArrowheads="1"/>
          </p:cNvSpPr>
          <p:nvPr>
            <p:ph type="body" idx="1"/>
          </p:nvPr>
        </p:nvSpPr>
        <p:spPr/>
        <p:txBody>
          <a:bodyPr/>
          <a:lstStyle/>
          <a:p>
            <a:pPr eaLnBrk="1" hangingPunct="1">
              <a:spcAft>
                <a:spcPct val="20000"/>
              </a:spcAft>
            </a:pPr>
            <a:r>
              <a:rPr lang="en-US" altLang="en-US"/>
              <a:t>Manipulation or variation of this variable is the cause of change in other variables</a:t>
            </a:r>
          </a:p>
          <a:p>
            <a:pPr eaLnBrk="1" hangingPunct="1">
              <a:spcAft>
                <a:spcPct val="20000"/>
              </a:spcAft>
            </a:pPr>
            <a:r>
              <a:rPr lang="en-US" altLang="en-US"/>
              <a:t>Technically, independent variable is the term reserved for experimental studies</a:t>
            </a:r>
          </a:p>
          <a:p>
            <a:pPr lvl="1" eaLnBrk="1" hangingPunct="1">
              <a:spcAft>
                <a:spcPct val="20000"/>
              </a:spcAft>
            </a:pPr>
            <a:r>
              <a:rPr lang="en-US" altLang="en-US"/>
              <a:t>Also called antecedent variable, experimental variable, treatment variable, causal variable, predictor variable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E3CC1006-F589-42E1-8866-E5577B224571}" type="slidenum">
              <a:rPr lang="en-US" altLang="en-US"/>
              <a:pPr eaLnBrk="1" hangingPunct="1"/>
              <a:t>17</a:t>
            </a:fld>
            <a:endParaRPr lang="en-US" altLang="en-US"/>
          </a:p>
        </p:txBody>
      </p:sp>
      <p:sp>
        <p:nvSpPr>
          <p:cNvPr id="24579" name="Rectangle 2"/>
          <p:cNvSpPr>
            <a:spLocks noGrp="1" noChangeArrowheads="1"/>
          </p:cNvSpPr>
          <p:nvPr>
            <p:ph type="title"/>
          </p:nvPr>
        </p:nvSpPr>
        <p:spPr/>
        <p:txBody>
          <a:bodyPr/>
          <a:lstStyle/>
          <a:p>
            <a:pPr algn="ctr" eaLnBrk="1" hangingPunct="1"/>
            <a:r>
              <a:rPr lang="en-US" altLang="en-US" dirty="0"/>
              <a:t>Dependent Variables</a:t>
            </a:r>
          </a:p>
        </p:txBody>
      </p:sp>
      <p:sp>
        <p:nvSpPr>
          <p:cNvPr id="24580" name="Rectangle 3"/>
          <p:cNvSpPr>
            <a:spLocks noGrp="1" noChangeArrowheads="1"/>
          </p:cNvSpPr>
          <p:nvPr>
            <p:ph type="body" idx="1"/>
          </p:nvPr>
        </p:nvSpPr>
        <p:spPr/>
        <p:txBody>
          <a:bodyPr/>
          <a:lstStyle/>
          <a:p>
            <a:pPr eaLnBrk="1" hangingPunct="1">
              <a:spcAft>
                <a:spcPct val="20000"/>
              </a:spcAft>
            </a:pPr>
            <a:r>
              <a:rPr lang="en-US" altLang="en-US"/>
              <a:t>The variable of primary interest</a:t>
            </a:r>
          </a:p>
          <a:p>
            <a:pPr eaLnBrk="1" hangingPunct="1">
              <a:spcAft>
                <a:spcPct val="20000"/>
              </a:spcAft>
            </a:pPr>
            <a:r>
              <a:rPr lang="en-US" altLang="en-US"/>
              <a:t>Research question/hypothesis describes, explains, or predicts changes in it</a:t>
            </a:r>
          </a:p>
          <a:p>
            <a:pPr eaLnBrk="1" hangingPunct="1">
              <a:spcAft>
                <a:spcPct val="20000"/>
              </a:spcAft>
            </a:pPr>
            <a:r>
              <a:rPr lang="en-US" altLang="en-US"/>
              <a:t>The variable that is influenced or changed by the independent variable</a:t>
            </a:r>
          </a:p>
          <a:p>
            <a:pPr lvl="1" eaLnBrk="1" hangingPunct="1">
              <a:spcAft>
                <a:spcPct val="20000"/>
              </a:spcAft>
            </a:pPr>
            <a:r>
              <a:rPr lang="en-US" altLang="en-US"/>
              <a:t>In non-experimental research, also called criterion variable, outcome variable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AD74A7E7-B2C0-4DF5-AA00-8316E8FFE1A3}" type="slidenum">
              <a:rPr lang="en-US" altLang="en-US"/>
              <a:pPr eaLnBrk="1" hangingPunct="1"/>
              <a:t>18</a:t>
            </a:fld>
            <a:endParaRPr lang="en-US" altLang="en-US"/>
          </a:p>
        </p:txBody>
      </p:sp>
      <p:sp>
        <p:nvSpPr>
          <p:cNvPr id="25603" name="Rectangle 2"/>
          <p:cNvSpPr>
            <a:spLocks noGrp="1" noChangeArrowheads="1"/>
          </p:cNvSpPr>
          <p:nvPr>
            <p:ph type="title"/>
          </p:nvPr>
        </p:nvSpPr>
        <p:spPr/>
        <p:txBody>
          <a:bodyPr/>
          <a:lstStyle/>
          <a:p>
            <a:pPr algn="ctr" eaLnBrk="1" hangingPunct="1"/>
            <a:r>
              <a:rPr lang="en-US" altLang="en-US" sz="3500" dirty="0"/>
              <a:t>Relationship Between Independent and Dependent Variables</a:t>
            </a:r>
          </a:p>
        </p:txBody>
      </p:sp>
      <p:sp>
        <p:nvSpPr>
          <p:cNvPr id="25604" name="Rectangle 3"/>
          <p:cNvSpPr>
            <a:spLocks noGrp="1" noChangeArrowheads="1"/>
          </p:cNvSpPr>
          <p:nvPr>
            <p:ph type="body" idx="1"/>
          </p:nvPr>
        </p:nvSpPr>
        <p:spPr/>
        <p:txBody>
          <a:bodyPr/>
          <a:lstStyle/>
          <a:p>
            <a:pPr eaLnBrk="1" hangingPunct="1">
              <a:spcAft>
                <a:spcPct val="20000"/>
              </a:spcAft>
            </a:pPr>
            <a:r>
              <a:rPr lang="en-US" altLang="en-US"/>
              <a:t>Cannot specify independent variables without specifying dependent variables</a:t>
            </a:r>
          </a:p>
          <a:p>
            <a:pPr eaLnBrk="1" hangingPunct="1">
              <a:spcAft>
                <a:spcPct val="20000"/>
              </a:spcAft>
            </a:pPr>
            <a:r>
              <a:rPr lang="en-US" altLang="en-US"/>
              <a:t>Number of independent and dependent variables depends on the nature and complexity of the study</a:t>
            </a:r>
          </a:p>
          <a:p>
            <a:pPr eaLnBrk="1" hangingPunct="1">
              <a:spcAft>
                <a:spcPct val="20000"/>
              </a:spcAft>
            </a:pPr>
            <a:r>
              <a:rPr lang="en-US" altLang="en-US"/>
              <a:t>The number and type of variables dictates which statistical test will be used</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6B3414A-7DD7-4EA5-85C0-E76C26797A6E}" type="slidenum">
              <a:rPr lang="en-US" altLang="en-US"/>
              <a:pPr eaLnBrk="1" hangingPunct="1"/>
              <a:t>19</a:t>
            </a:fld>
            <a:endParaRPr lang="en-US" altLang="en-US"/>
          </a:p>
        </p:txBody>
      </p:sp>
      <p:sp>
        <p:nvSpPr>
          <p:cNvPr id="26627" name="Rectangle 2"/>
          <p:cNvSpPr>
            <a:spLocks noGrp="1" noChangeArrowheads="1"/>
          </p:cNvSpPr>
          <p:nvPr>
            <p:ph type="title"/>
          </p:nvPr>
        </p:nvSpPr>
        <p:spPr/>
        <p:txBody>
          <a:bodyPr/>
          <a:lstStyle/>
          <a:p>
            <a:pPr algn="ctr" eaLnBrk="1" hangingPunct="1"/>
            <a:r>
              <a:rPr lang="en-US" altLang="en-US" dirty="0"/>
              <a:t>Intervening and </a:t>
            </a:r>
            <a:br>
              <a:rPr lang="en-US" altLang="en-US" dirty="0"/>
            </a:br>
            <a:r>
              <a:rPr lang="en-US" altLang="en-US" dirty="0"/>
              <a:t>Confounding Variables</a:t>
            </a:r>
          </a:p>
        </p:txBody>
      </p:sp>
      <p:sp>
        <p:nvSpPr>
          <p:cNvPr id="26628" name="Rectangle 3"/>
          <p:cNvSpPr>
            <a:spLocks noGrp="1" noChangeArrowheads="1"/>
          </p:cNvSpPr>
          <p:nvPr>
            <p:ph type="body" idx="1"/>
          </p:nvPr>
        </p:nvSpPr>
        <p:spPr/>
        <p:txBody>
          <a:bodyPr/>
          <a:lstStyle/>
          <a:p>
            <a:pPr eaLnBrk="1" hangingPunct="1">
              <a:lnSpc>
                <a:spcPct val="90000"/>
              </a:lnSpc>
              <a:spcAft>
                <a:spcPct val="20000"/>
              </a:spcAft>
            </a:pPr>
            <a:r>
              <a:rPr lang="en-US" altLang="en-US" sz="2800"/>
              <a:t>Intervening variable</a:t>
            </a:r>
          </a:p>
          <a:p>
            <a:pPr lvl="1" eaLnBrk="1" hangingPunct="1">
              <a:lnSpc>
                <a:spcPct val="90000"/>
              </a:lnSpc>
              <a:spcAft>
                <a:spcPct val="20000"/>
              </a:spcAft>
            </a:pPr>
            <a:r>
              <a:rPr lang="en-US" altLang="en-US" sz="2400"/>
              <a:t>Explains or provides a link between IV and DV</a:t>
            </a:r>
          </a:p>
          <a:p>
            <a:pPr lvl="1" eaLnBrk="1" hangingPunct="1">
              <a:lnSpc>
                <a:spcPct val="90000"/>
              </a:lnSpc>
              <a:spcAft>
                <a:spcPct val="20000"/>
              </a:spcAft>
            </a:pPr>
            <a:r>
              <a:rPr lang="en-US" altLang="en-US" sz="2400"/>
              <a:t>Relationship between the IV and DV can only be explained when the intervening variable is present</a:t>
            </a:r>
          </a:p>
          <a:p>
            <a:pPr eaLnBrk="1" hangingPunct="1">
              <a:lnSpc>
                <a:spcPct val="90000"/>
              </a:lnSpc>
              <a:spcAft>
                <a:spcPct val="20000"/>
              </a:spcAft>
            </a:pPr>
            <a:r>
              <a:rPr lang="en-US" altLang="en-US" sz="2800"/>
              <a:t>Confounding variable</a:t>
            </a:r>
          </a:p>
          <a:p>
            <a:pPr lvl="1" eaLnBrk="1" hangingPunct="1">
              <a:lnSpc>
                <a:spcPct val="90000"/>
              </a:lnSpc>
              <a:spcAft>
                <a:spcPct val="20000"/>
              </a:spcAft>
            </a:pPr>
            <a:r>
              <a:rPr lang="en-US" altLang="en-US" sz="2400"/>
              <a:t>Confuses or obscures the effect of independent on dependent</a:t>
            </a:r>
          </a:p>
          <a:p>
            <a:pPr lvl="1" eaLnBrk="1" hangingPunct="1">
              <a:lnSpc>
                <a:spcPct val="90000"/>
              </a:lnSpc>
              <a:spcAft>
                <a:spcPct val="20000"/>
              </a:spcAft>
            </a:pPr>
            <a:r>
              <a:rPr lang="en-US" altLang="en-US" sz="2400"/>
              <a:t>Makes it difficult to isolate the effects of the independent variable		</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533400"/>
            <a:ext cx="8229600" cy="788988"/>
          </a:xfrm>
        </p:spPr>
        <p:txBody>
          <a:bodyPr/>
          <a:lstStyle/>
          <a:p>
            <a:pPr algn="ctr" eaLnBrk="1" hangingPunct="1"/>
            <a:r>
              <a:rPr lang="en-US" altLang="en-US" sz="3600" b="1">
                <a:solidFill>
                  <a:schemeClr val="tx1"/>
                </a:solidFill>
              </a:rPr>
              <a:t>PENGERTIAN VARIABEL </a:t>
            </a:r>
          </a:p>
        </p:txBody>
      </p:sp>
      <p:sp>
        <p:nvSpPr>
          <p:cNvPr id="17411" name="Rectangle 3"/>
          <p:cNvSpPr>
            <a:spLocks noGrp="1" noChangeArrowheads="1"/>
          </p:cNvSpPr>
          <p:nvPr>
            <p:ph type="body" idx="1"/>
          </p:nvPr>
        </p:nvSpPr>
        <p:spPr>
          <a:xfrm>
            <a:off x="457200" y="1600200"/>
            <a:ext cx="8229600" cy="4876800"/>
          </a:xfrm>
        </p:spPr>
        <p:txBody>
          <a:bodyPr/>
          <a:lstStyle/>
          <a:p>
            <a:pPr marL="622300" indent="-622300" eaLnBrk="1" hangingPunct="1">
              <a:lnSpc>
                <a:spcPct val="80000"/>
              </a:lnSpc>
            </a:pPr>
            <a:endParaRPr lang="en-US" altLang="en-US" sz="2400" dirty="0"/>
          </a:p>
          <a:p>
            <a:pPr marL="622300" indent="-622300" eaLnBrk="1" hangingPunct="1">
              <a:lnSpc>
                <a:spcPct val="80000"/>
              </a:lnSpc>
            </a:pPr>
            <a:r>
              <a:rPr lang="id-ID" sz="2400" b="1" dirty="0">
                <a:effectLst/>
                <a:latin typeface="Tahoma" panose="020B0604030504040204" pitchFamily="34" charset="0"/>
                <a:ea typeface="Times New Roman" panose="02020603050405020304" pitchFamily="18" charset="0"/>
              </a:rPr>
              <a:t>Variabel </a:t>
            </a:r>
            <a:r>
              <a:rPr lang="id-ID" sz="2400" dirty="0">
                <a:effectLst/>
                <a:latin typeface="Tahoma" panose="020B0604030504040204" pitchFamily="34" charset="0"/>
                <a:ea typeface="Times New Roman" panose="02020603050405020304" pitchFamily="18" charset="0"/>
              </a:rPr>
              <a:t>berasal dari kata “</a:t>
            </a:r>
            <a:r>
              <a:rPr lang="id-ID" sz="2400" i="1" dirty="0">
                <a:effectLst/>
                <a:latin typeface="Tahoma" panose="020B0604030504040204" pitchFamily="34" charset="0"/>
                <a:ea typeface="Times New Roman" panose="02020603050405020304" pitchFamily="18" charset="0"/>
              </a:rPr>
              <a:t>vary</a:t>
            </a:r>
            <a:r>
              <a:rPr lang="id-ID" sz="2400" dirty="0">
                <a:effectLst/>
                <a:latin typeface="Tahoma" panose="020B0604030504040204" pitchFamily="34" charset="0"/>
                <a:ea typeface="Times New Roman" panose="02020603050405020304" pitchFamily="18" charset="0"/>
              </a:rPr>
              <a:t>” dan “</a:t>
            </a:r>
            <a:r>
              <a:rPr lang="id-ID" sz="2400" i="1" dirty="0">
                <a:effectLst/>
                <a:latin typeface="Tahoma" panose="020B0604030504040204" pitchFamily="34" charset="0"/>
                <a:ea typeface="Times New Roman" panose="02020603050405020304" pitchFamily="18" charset="0"/>
              </a:rPr>
              <a:t>able</a:t>
            </a:r>
            <a:r>
              <a:rPr lang="id-ID" sz="2400" dirty="0">
                <a:effectLst/>
                <a:latin typeface="Tahoma" panose="020B0604030504040204" pitchFamily="34" charset="0"/>
                <a:ea typeface="Times New Roman" panose="02020603050405020304" pitchFamily="18" charset="0"/>
              </a:rPr>
              <a:t>” yang berarti “berubah” dan “dapat”. </a:t>
            </a:r>
            <a:endParaRPr lang="en-ID" sz="2400" dirty="0">
              <a:effectLst/>
              <a:latin typeface="Tahoma" panose="020B0604030504040204" pitchFamily="34" charset="0"/>
              <a:ea typeface="Times New Roman" panose="02020603050405020304" pitchFamily="18" charset="0"/>
            </a:endParaRPr>
          </a:p>
          <a:p>
            <a:pPr marL="622300" indent="-622300" eaLnBrk="1" hangingPunct="1">
              <a:lnSpc>
                <a:spcPct val="80000"/>
              </a:lnSpc>
            </a:pPr>
            <a:r>
              <a:rPr lang="en-ID" sz="2400" dirty="0">
                <a:latin typeface="Tahoma" panose="020B0604030504040204" pitchFamily="34" charset="0"/>
                <a:ea typeface="Times New Roman" panose="02020603050405020304" pitchFamily="18" charset="0"/>
              </a:rPr>
              <a:t>S</a:t>
            </a:r>
            <a:r>
              <a:rPr lang="id-ID" sz="2400" dirty="0">
                <a:effectLst/>
                <a:latin typeface="Tahoma" panose="020B0604030504040204" pitchFamily="34" charset="0"/>
                <a:ea typeface="Times New Roman" panose="02020603050405020304" pitchFamily="18" charset="0"/>
              </a:rPr>
              <a:t>ecara harfiah </a:t>
            </a:r>
            <a:r>
              <a:rPr lang="id-ID" sz="2400" i="1" dirty="0">
                <a:effectLst/>
                <a:latin typeface="Tahoma" panose="020B0604030504040204" pitchFamily="34" charset="0"/>
                <a:ea typeface="Times New Roman" panose="02020603050405020304" pitchFamily="18" charset="0"/>
              </a:rPr>
              <a:t>variabel</a:t>
            </a:r>
            <a:r>
              <a:rPr lang="id-ID" sz="2400" dirty="0">
                <a:effectLst/>
                <a:latin typeface="Tahoma" panose="020B0604030504040204" pitchFamily="34" charset="0"/>
                <a:ea typeface="Times New Roman" panose="02020603050405020304" pitchFamily="18" charset="0"/>
              </a:rPr>
              <a:t> berarti </a:t>
            </a:r>
            <a:r>
              <a:rPr lang="id-ID" sz="2400" i="1" dirty="0">
                <a:effectLst/>
                <a:latin typeface="Tahoma" panose="020B0604030504040204" pitchFamily="34" charset="0"/>
                <a:ea typeface="Times New Roman" panose="02020603050405020304" pitchFamily="18" charset="0"/>
              </a:rPr>
              <a:t>dapat berubah</a:t>
            </a:r>
            <a:r>
              <a:rPr lang="id-ID" sz="2400" dirty="0">
                <a:effectLst/>
                <a:latin typeface="Tahoma" panose="020B0604030504040204" pitchFamily="34" charset="0"/>
                <a:ea typeface="Times New Roman" panose="02020603050405020304" pitchFamily="18" charset="0"/>
              </a:rPr>
              <a:t>, sehingga setiap variabel dapat diberi nilai dan nilai itu berubah-ubah. Nilai tersebut </a:t>
            </a:r>
            <a:r>
              <a:rPr lang="en-ID" sz="2400" dirty="0" err="1">
                <a:effectLst/>
                <a:latin typeface="Tahoma" panose="020B0604030504040204" pitchFamily="34" charset="0"/>
                <a:ea typeface="Times New Roman" panose="02020603050405020304" pitchFamily="18" charset="0"/>
              </a:rPr>
              <a:t>dapat</a:t>
            </a:r>
            <a:r>
              <a:rPr lang="en-ID" sz="2400" dirty="0">
                <a:effectLst/>
                <a:latin typeface="Tahoma" panose="020B0604030504040204" pitchFamily="34" charset="0"/>
                <a:ea typeface="Times New Roman" panose="02020603050405020304" pitchFamily="18" charset="0"/>
              </a:rPr>
              <a:t> </a:t>
            </a:r>
            <a:r>
              <a:rPr lang="en-ID" sz="2400" dirty="0" err="1">
                <a:effectLst/>
                <a:latin typeface="Tahoma" panose="020B0604030504040204" pitchFamily="34" charset="0"/>
                <a:ea typeface="Times New Roman" panose="02020603050405020304" pitchFamily="18" charset="0"/>
              </a:rPr>
              <a:t>berupa</a:t>
            </a:r>
            <a:r>
              <a:rPr lang="id-ID" sz="2400" dirty="0">
                <a:effectLst/>
                <a:latin typeface="Tahoma" panose="020B0604030504040204" pitchFamily="34" charset="0"/>
                <a:ea typeface="Times New Roman" panose="02020603050405020304" pitchFamily="18" charset="0"/>
              </a:rPr>
              <a:t> ku</a:t>
            </a:r>
            <a:r>
              <a:rPr lang="en-ID" sz="2400" dirty="0">
                <a:effectLst/>
                <a:latin typeface="Tahoma" panose="020B0604030504040204" pitchFamily="34" charset="0"/>
                <a:ea typeface="Times New Roman" panose="02020603050405020304" pitchFamily="18" charset="0"/>
              </a:rPr>
              <a:t>a</a:t>
            </a:r>
            <a:r>
              <a:rPr lang="id-ID" sz="2400" dirty="0">
                <a:effectLst/>
                <a:latin typeface="Tahoma" panose="020B0604030504040204" pitchFamily="34" charset="0"/>
                <a:ea typeface="Times New Roman" panose="02020603050405020304" pitchFamily="18" charset="0"/>
              </a:rPr>
              <a:t>ntitatif (terukur dan atau terhitung, dapat dinyatakan dengan angka) juga </a:t>
            </a:r>
            <a:r>
              <a:rPr lang="en-ID" sz="2400" dirty="0" err="1">
                <a:effectLst/>
                <a:latin typeface="Tahoma" panose="020B0604030504040204" pitchFamily="34" charset="0"/>
                <a:ea typeface="Times New Roman" panose="02020603050405020304" pitchFamily="18" charset="0"/>
              </a:rPr>
              <a:t>berupa</a:t>
            </a:r>
            <a:r>
              <a:rPr lang="id-ID" sz="2400" dirty="0">
                <a:effectLst/>
                <a:latin typeface="Tahoma" panose="020B0604030504040204" pitchFamily="34" charset="0"/>
                <a:ea typeface="Times New Roman" panose="02020603050405020304" pitchFamily="18" charset="0"/>
              </a:rPr>
              <a:t> kualitatif (jumlah dan derajat atributnya yang dinyatakan dengan nilai mutu).</a:t>
            </a:r>
            <a:endParaRPr lang="en-ID" sz="2400" dirty="0"/>
          </a:p>
          <a:p>
            <a:pPr marL="622300" indent="-622300" eaLnBrk="1" hangingPunct="1">
              <a:lnSpc>
                <a:spcPct val="80000"/>
              </a:lnSpc>
            </a:pPr>
            <a:r>
              <a:rPr lang="en-US" altLang="en-US" sz="2400" dirty="0" err="1"/>
              <a:t>Avariabel</a:t>
            </a:r>
            <a:r>
              <a:rPr lang="en-US" altLang="en-US" sz="2400" dirty="0"/>
              <a:t> </a:t>
            </a:r>
            <a:r>
              <a:rPr lang="en-US" altLang="en-US" sz="2400" dirty="0" err="1"/>
              <a:t>adalah</a:t>
            </a:r>
            <a:r>
              <a:rPr lang="en-US" altLang="en-US" sz="2400" dirty="0"/>
              <a:t> </a:t>
            </a:r>
            <a:r>
              <a:rPr lang="en-US" altLang="en-US" sz="2400" dirty="0" err="1"/>
              <a:t>suatu</a:t>
            </a:r>
            <a:r>
              <a:rPr lang="en-US" altLang="en-US" sz="2400" dirty="0"/>
              <a:t> yang </a:t>
            </a:r>
            <a:r>
              <a:rPr lang="en-US" altLang="en-US" sz="2400" dirty="0" err="1"/>
              <a:t>menjadi</a:t>
            </a:r>
            <a:r>
              <a:rPr lang="en-US" altLang="en-US" sz="2400" dirty="0"/>
              <a:t> </a:t>
            </a:r>
            <a:r>
              <a:rPr lang="en-US" altLang="en-US" sz="2400" dirty="0" err="1"/>
              <a:t>objek</a:t>
            </a:r>
            <a:r>
              <a:rPr lang="en-US" altLang="en-US" sz="2400" dirty="0"/>
              <a:t> </a:t>
            </a:r>
            <a:r>
              <a:rPr lang="en-US" altLang="en-US" sz="2400" dirty="0" err="1"/>
              <a:t>penelitian</a:t>
            </a:r>
            <a:r>
              <a:rPr lang="en-US" altLang="en-US" sz="2400" dirty="0"/>
              <a:t>.</a:t>
            </a:r>
          </a:p>
          <a:p>
            <a:pPr marL="622300" indent="-622300" eaLnBrk="1" hangingPunct="1">
              <a:lnSpc>
                <a:spcPct val="80000"/>
              </a:lnSpc>
            </a:pPr>
            <a:endParaRPr lang="en-US" altLang="en-US" sz="2400"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555A7F2-4FB8-4186-8C37-446D5BA5FF9E}" type="slidenum">
              <a:rPr lang="en-US" altLang="en-US"/>
              <a:pPr eaLnBrk="1" hangingPunct="1"/>
              <a:t>20</a:t>
            </a:fld>
            <a:endParaRPr lang="en-US" altLang="en-US"/>
          </a:p>
        </p:txBody>
      </p:sp>
      <p:sp>
        <p:nvSpPr>
          <p:cNvPr id="27651" name="Rectangle 2"/>
          <p:cNvSpPr>
            <a:spLocks noGrp="1" noChangeArrowheads="1"/>
          </p:cNvSpPr>
          <p:nvPr>
            <p:ph type="title"/>
          </p:nvPr>
        </p:nvSpPr>
        <p:spPr/>
        <p:txBody>
          <a:bodyPr/>
          <a:lstStyle/>
          <a:p>
            <a:pPr algn="ctr" eaLnBrk="1" hangingPunct="1"/>
            <a:r>
              <a:rPr lang="en-US" altLang="en-US" dirty="0"/>
              <a:t>Operationalizing Variables</a:t>
            </a:r>
          </a:p>
        </p:txBody>
      </p:sp>
      <p:sp>
        <p:nvSpPr>
          <p:cNvPr id="27652" name="Rectangle 3"/>
          <p:cNvSpPr>
            <a:spLocks noGrp="1" noChangeArrowheads="1"/>
          </p:cNvSpPr>
          <p:nvPr>
            <p:ph type="body" idx="1"/>
          </p:nvPr>
        </p:nvSpPr>
        <p:spPr/>
        <p:txBody>
          <a:bodyPr/>
          <a:lstStyle/>
          <a:p>
            <a:pPr eaLnBrk="1" hangingPunct="1">
              <a:lnSpc>
                <a:spcPct val="90000"/>
              </a:lnSpc>
              <a:spcAft>
                <a:spcPct val="15000"/>
              </a:spcAft>
            </a:pPr>
            <a:r>
              <a:rPr lang="en-US" altLang="en-US"/>
              <a:t>All variables need an operationalization</a:t>
            </a:r>
          </a:p>
          <a:p>
            <a:pPr eaLnBrk="1" hangingPunct="1">
              <a:lnSpc>
                <a:spcPct val="90000"/>
              </a:lnSpc>
              <a:spcAft>
                <a:spcPct val="15000"/>
              </a:spcAft>
            </a:pPr>
            <a:r>
              <a:rPr lang="en-US" altLang="en-US"/>
              <a:t>Multiple operationalizations exist for most variables</a:t>
            </a:r>
          </a:p>
          <a:p>
            <a:pPr eaLnBrk="1" hangingPunct="1">
              <a:lnSpc>
                <a:spcPct val="90000"/>
              </a:lnSpc>
              <a:spcAft>
                <a:spcPct val="15000"/>
              </a:spcAft>
            </a:pPr>
            <a:r>
              <a:rPr lang="en-US" altLang="en-US"/>
              <a:t>Specifies the way in which variable is observed or measured</a:t>
            </a:r>
          </a:p>
          <a:p>
            <a:pPr lvl="1" eaLnBrk="1" hangingPunct="1">
              <a:lnSpc>
                <a:spcPct val="90000"/>
              </a:lnSpc>
              <a:spcAft>
                <a:spcPct val="15000"/>
              </a:spcAft>
            </a:pPr>
            <a:r>
              <a:rPr lang="en-US" altLang="en-US"/>
              <a:t>Practical and useful?</a:t>
            </a:r>
          </a:p>
          <a:p>
            <a:pPr lvl="1" eaLnBrk="1" hangingPunct="1">
              <a:lnSpc>
                <a:spcPct val="90000"/>
              </a:lnSpc>
              <a:spcAft>
                <a:spcPct val="15000"/>
              </a:spcAft>
            </a:pPr>
            <a:r>
              <a:rPr lang="en-US" altLang="en-US"/>
              <a:t>Justified argument?</a:t>
            </a:r>
          </a:p>
          <a:p>
            <a:pPr lvl="1" eaLnBrk="1" hangingPunct="1">
              <a:lnSpc>
                <a:spcPct val="90000"/>
              </a:lnSpc>
              <a:spcAft>
                <a:spcPct val="15000"/>
              </a:spcAft>
            </a:pPr>
            <a:r>
              <a:rPr lang="en-US" altLang="en-US"/>
              <a:t>Coincides with the conceptual definition?</a:t>
            </a:r>
          </a:p>
          <a:p>
            <a:pPr eaLnBrk="1" hangingPunct="1">
              <a:lnSpc>
                <a:spcPct val="90000"/>
              </a:lnSpc>
              <a:spcAft>
                <a:spcPct val="15000"/>
              </a:spcAft>
            </a:pPr>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sv-SE" altLang="en-US" sz="4000"/>
              <a:t>Ditinjau dari kuantifikasinya, variabel diklasifikasikan atas: </a:t>
            </a:r>
            <a:endParaRPr lang="en-US" altLang="en-US" sz="4000"/>
          </a:p>
        </p:txBody>
      </p:sp>
      <p:sp>
        <p:nvSpPr>
          <p:cNvPr id="29699" name="Rectangle 3"/>
          <p:cNvSpPr>
            <a:spLocks noGrp="1" noChangeArrowheads="1"/>
          </p:cNvSpPr>
          <p:nvPr>
            <p:ph idx="1"/>
          </p:nvPr>
        </p:nvSpPr>
        <p:spPr/>
        <p:txBody>
          <a:bodyPr/>
          <a:lstStyle/>
          <a:p>
            <a:pPr marL="609600" indent="-609600" eaLnBrk="1" hangingPunct="1">
              <a:lnSpc>
                <a:spcPct val="80000"/>
              </a:lnSpc>
              <a:buFontTx/>
              <a:buNone/>
            </a:pPr>
            <a:r>
              <a:rPr lang="sv-SE" altLang="en-US" i="1"/>
              <a:t>1.Variabel Nominal</a:t>
            </a:r>
            <a:r>
              <a:rPr lang="sv-SE" altLang="en-US" sz="2800" i="1"/>
              <a:t>; </a:t>
            </a:r>
            <a:r>
              <a:rPr lang="sv-SE" altLang="en-US" sz="2800"/>
              <a:t>didasarkan atas proses  penggolongan, bersifat diskrit, mutually exclu-</a:t>
            </a:r>
            <a:br>
              <a:rPr lang="sv-SE" altLang="en-US" sz="2800"/>
            </a:br>
            <a:r>
              <a:rPr lang="sv-SE" altLang="en-US" sz="2800"/>
              <a:t>sive. Misalnya: Jenis kelamin, jenis mata</a:t>
            </a:r>
            <a:br>
              <a:rPr lang="sv-SE" altLang="en-US" sz="2800"/>
            </a:br>
            <a:r>
              <a:rPr lang="sv-SE" altLang="en-US" sz="2800"/>
              <a:t>pencaharian, agama.</a:t>
            </a:r>
            <a:endParaRPr lang="sv-SE" altLang="en-US" sz="2800" i="1"/>
          </a:p>
          <a:p>
            <a:pPr marL="609600" indent="-609600" eaLnBrk="1" hangingPunct="1">
              <a:lnSpc>
                <a:spcPct val="80000"/>
              </a:lnSpc>
              <a:buFontTx/>
              <a:buNone/>
            </a:pPr>
            <a:r>
              <a:rPr lang="sv-SE" altLang="en-US" i="1"/>
              <a:t>2.Variabel Ordinal</a:t>
            </a:r>
            <a:r>
              <a:rPr lang="sv-SE" altLang="en-US" sz="2800" i="1"/>
              <a:t>; </a:t>
            </a:r>
            <a:r>
              <a:rPr lang="sv-SE" altLang="en-US" sz="2800"/>
              <a:t>berdasarkan jenjang dalam atribut tertentu. Misalnya: Rangking kelulusan,</a:t>
            </a:r>
            <a:br>
              <a:rPr lang="sv-SE" altLang="en-US" sz="2800"/>
            </a:br>
            <a:r>
              <a:rPr lang="sv-SE" altLang="en-US" sz="2800"/>
              <a:t>kejuaraan.</a:t>
            </a:r>
            <a:endParaRPr lang="sv-SE" altLang="en-US" sz="2800" i="1"/>
          </a:p>
          <a:p>
            <a:pPr marL="609600" indent="-609600" eaLnBrk="1" hangingPunct="1">
              <a:lnSpc>
                <a:spcPct val="80000"/>
              </a:lnSpc>
              <a:buFontTx/>
              <a:buNone/>
            </a:pPr>
            <a:r>
              <a:rPr lang="sv-SE" altLang="en-US" i="1"/>
              <a:t>3.Variabel Interval</a:t>
            </a:r>
            <a:r>
              <a:rPr lang="sv-SE" altLang="en-US" sz="2800" i="1"/>
              <a:t>; </a:t>
            </a:r>
            <a:r>
              <a:rPr lang="sv-SE" altLang="en-US" sz="2800"/>
              <a:t>terdapat satuan (unit) prngukuran yang sama. Misalnya: Prestasi belajar, penghasilan</a:t>
            </a:r>
          </a:p>
          <a:p>
            <a:pPr marL="609600" indent="-609600" eaLnBrk="1" hangingPunct="1">
              <a:lnSpc>
                <a:spcPct val="80000"/>
              </a:lnSpc>
              <a:buFontTx/>
              <a:buNone/>
            </a:pPr>
            <a:r>
              <a:rPr lang="it-IT" altLang="en-US" i="1"/>
              <a:t>4.Variabel Ratio</a:t>
            </a:r>
            <a:r>
              <a:rPr lang="it-IT" altLang="en-US" sz="2800" i="1"/>
              <a:t>; </a:t>
            </a:r>
            <a:r>
              <a:rPr lang="it-IT" altLang="en-US" sz="2800"/>
              <a:t>mempunyai nol mutlak.</a:t>
            </a:r>
            <a:endParaRPr lang="en-US" altLang="en-US" sz="280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altLang="en-US" sz="3300" b="1" dirty="0" err="1"/>
              <a:t>Jenis-jenis</a:t>
            </a:r>
            <a:r>
              <a:rPr lang="en-US" altLang="en-US" sz="3300" b="1" dirty="0"/>
              <a:t> </a:t>
            </a:r>
            <a:r>
              <a:rPr lang="en-US" altLang="en-US" sz="3300" b="1" dirty="0" err="1"/>
              <a:t>hubungan</a:t>
            </a:r>
            <a:r>
              <a:rPr lang="en-US" altLang="en-US" sz="3300" b="1" dirty="0"/>
              <a:t> </a:t>
            </a:r>
            <a:r>
              <a:rPr lang="en-US" altLang="en-US" sz="3300" b="1" dirty="0" err="1"/>
              <a:t>Antar</a:t>
            </a:r>
            <a:r>
              <a:rPr lang="en-US" altLang="en-US" sz="3300" b="1" dirty="0"/>
              <a:t> </a:t>
            </a:r>
            <a:r>
              <a:rPr lang="en-US" altLang="en-US" sz="3300" b="1" dirty="0" err="1"/>
              <a:t>Variabel</a:t>
            </a:r>
            <a:endParaRPr lang="en-US" altLang="en-US" sz="3300" b="1" dirty="0"/>
          </a:p>
        </p:txBody>
      </p:sp>
      <p:sp>
        <p:nvSpPr>
          <p:cNvPr id="31747" name="Rectangle 3"/>
          <p:cNvSpPr>
            <a:spLocks noGrp="1" noChangeArrowheads="1"/>
          </p:cNvSpPr>
          <p:nvPr>
            <p:ph idx="1"/>
          </p:nvPr>
        </p:nvSpPr>
        <p:spPr>
          <a:xfrm>
            <a:off x="457200" y="1600200"/>
            <a:ext cx="8686800" cy="5257800"/>
          </a:xfrm>
        </p:spPr>
        <p:txBody>
          <a:bodyPr/>
          <a:lstStyle/>
          <a:p>
            <a:pPr eaLnBrk="1" hangingPunct="1">
              <a:lnSpc>
                <a:spcPct val="80000"/>
              </a:lnSpc>
            </a:pPr>
            <a:r>
              <a:rPr lang="en-US" altLang="en-US" sz="2800" b="1" i="1" dirty="0" err="1"/>
              <a:t>Hubungan</a:t>
            </a:r>
            <a:r>
              <a:rPr lang="en-US" altLang="en-US" sz="2800" b="1" i="1" dirty="0"/>
              <a:t> </a:t>
            </a:r>
            <a:r>
              <a:rPr lang="en-US" altLang="en-US" sz="2800" b="1" i="1" dirty="0" err="1"/>
              <a:t>antar</a:t>
            </a:r>
            <a:r>
              <a:rPr lang="en-US" altLang="en-US" sz="2800" b="1" i="1" dirty="0"/>
              <a:t> </a:t>
            </a:r>
            <a:r>
              <a:rPr lang="en-US" altLang="en-US" sz="2800" b="1" i="1" dirty="0" err="1"/>
              <a:t>Variabel</a:t>
            </a:r>
            <a:r>
              <a:rPr lang="en-US" altLang="en-US" sz="2800" b="1" i="1" dirty="0"/>
              <a:t>: </a:t>
            </a:r>
          </a:p>
          <a:p>
            <a:pPr eaLnBrk="1" hangingPunct="1">
              <a:lnSpc>
                <a:spcPct val="80000"/>
              </a:lnSpc>
              <a:buFontTx/>
              <a:buNone/>
            </a:pPr>
            <a:r>
              <a:rPr lang="en-US" altLang="en-US" sz="2800" b="1" dirty="0" err="1">
                <a:latin typeface="Arial Unicode MS" panose="020B0604020202020204" pitchFamily="34" charset="-128"/>
              </a:rPr>
              <a:t>Hubungan</a:t>
            </a:r>
            <a:r>
              <a:rPr lang="en-US" altLang="en-US" sz="2800" b="1" dirty="0">
                <a:latin typeface="Arial Unicode MS" panose="020B0604020202020204" pitchFamily="34" charset="-128"/>
              </a:rPr>
              <a:t> </a:t>
            </a:r>
            <a:r>
              <a:rPr lang="en-US" altLang="en-US" sz="2800" b="1" dirty="0" err="1">
                <a:latin typeface="Arial Unicode MS" panose="020B0604020202020204" pitchFamily="34" charset="-128"/>
              </a:rPr>
              <a:t>simetris</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apabila</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variabel</a:t>
            </a:r>
            <a:r>
              <a:rPr lang="en-US" altLang="en-US" sz="2800" dirty="0">
                <a:latin typeface="Arial Unicode MS" panose="020B0604020202020204" pitchFamily="34" charset="-128"/>
              </a:rPr>
              <a:t> yang </a:t>
            </a:r>
            <a:r>
              <a:rPr lang="en-US" altLang="en-US" sz="2800" dirty="0" err="1">
                <a:latin typeface="Arial Unicode MS" panose="020B0604020202020204" pitchFamily="34" charset="-128"/>
              </a:rPr>
              <a:t>satu</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tidak</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disebabkan</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atau</a:t>
            </a:r>
            <a:r>
              <a:rPr lang="en-US" altLang="en-US" sz="2800" dirty="0">
                <a:latin typeface="Arial Unicode MS" panose="020B0604020202020204" pitchFamily="34" charset="-128"/>
              </a:rPr>
              <a:t> </a:t>
            </a:r>
            <a:r>
              <a:rPr lang="en-US" altLang="en-US" sz="2800" dirty="0" err="1">
                <a:latin typeface="Arial Unicode MS" panose="020B0604020202020204" pitchFamily="34" charset="-128"/>
              </a:rPr>
              <a:t>dipengaruhi</a:t>
            </a:r>
            <a:r>
              <a:rPr lang="en-US" altLang="en-US" sz="2800" dirty="0">
                <a:latin typeface="Arial Unicode MS" panose="020B0604020202020204" pitchFamily="34" charset="-128"/>
              </a:rPr>
              <a:t> yang </a:t>
            </a:r>
            <a:r>
              <a:rPr lang="en-US" altLang="en-US" sz="2800" dirty="0" err="1">
                <a:latin typeface="Arial Unicode MS" panose="020B0604020202020204" pitchFamily="34" charset="-128"/>
              </a:rPr>
              <a:t>lainnya</a:t>
            </a:r>
            <a:r>
              <a:rPr lang="en-US" altLang="en-US" sz="2800" dirty="0">
                <a:latin typeface="Arial Unicode MS" panose="020B0604020202020204" pitchFamily="34" charset="-128"/>
              </a:rPr>
              <a:t>. </a:t>
            </a:r>
          </a:p>
          <a:p>
            <a:pPr eaLnBrk="1" hangingPunct="1">
              <a:lnSpc>
                <a:spcPct val="80000"/>
              </a:lnSpc>
              <a:buFontTx/>
              <a:buNone/>
            </a:pPr>
            <a:r>
              <a:rPr lang="it-IT" altLang="en-US" sz="2800" b="1" dirty="0">
                <a:latin typeface="Arial Unicode MS" panose="020B0604020202020204" pitchFamily="34" charset="-128"/>
              </a:rPr>
              <a:t>Hubungan Timbal Balik</a:t>
            </a:r>
            <a:r>
              <a:rPr lang="it-IT" altLang="en-US" sz="2800" dirty="0">
                <a:latin typeface="Arial Unicode MS" panose="020B0604020202020204" pitchFamily="34" charset="-128"/>
              </a:rPr>
              <a:t>, satu variabel bisa menjadi sebab dan juga akibat dari variabel lain; peningkatan Kinerja Pustakawan (X), tingkat Pengunjung Pemutaka (Y). Pada suatu saat X bisa menjadi Y dan sebaliknya.</a:t>
            </a:r>
          </a:p>
          <a:p>
            <a:pPr eaLnBrk="1" hangingPunct="1">
              <a:lnSpc>
                <a:spcPct val="80000"/>
              </a:lnSpc>
              <a:buFontTx/>
              <a:buNone/>
            </a:pPr>
            <a:r>
              <a:rPr lang="it-IT" altLang="en-US" sz="2800" b="1" dirty="0">
                <a:latin typeface="Arial Unicode MS" panose="020B0604020202020204" pitchFamily="34" charset="-128"/>
              </a:rPr>
              <a:t>Hubungan Asimetris</a:t>
            </a:r>
            <a:r>
              <a:rPr lang="it-IT" altLang="en-US" sz="2800" dirty="0">
                <a:latin typeface="Arial Unicode MS" panose="020B0604020202020204" pitchFamily="34" charset="-128"/>
              </a:rPr>
              <a:t>, hubungan antara dua variabel, yaitu variabel independen (pengaruh, bebas) terhadap variabel dependen (terpengamh, tergantung). Variabel independen bisa terdiri atas dua variabel (bivariat), bisa juga lebih dari dua (multivariat).</a:t>
            </a:r>
            <a:endParaRPr lang="en-US" altLang="en-US" sz="2800" dirty="0">
              <a:latin typeface="Arial Unicode MS" panose="020B0604020202020204"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sv-SE" altLang="en-US" sz="4000" b="1" i="1"/>
              <a:t>Variabel </a:t>
            </a:r>
            <a:r>
              <a:rPr lang="sv-SE" altLang="en-US" sz="4000" i="1"/>
              <a:t>= </a:t>
            </a:r>
            <a:r>
              <a:rPr lang="sv-SE" altLang="en-US" sz="4000"/>
              <a:t>suatu konsep yang memiliki variasi nilai.</a:t>
            </a:r>
            <a:endParaRPr lang="en-US" altLang="en-US" sz="4000"/>
          </a:p>
        </p:txBody>
      </p:sp>
      <p:sp>
        <p:nvSpPr>
          <p:cNvPr id="28675" name="Rectangle 3"/>
          <p:cNvSpPr>
            <a:spLocks noGrp="1" noChangeArrowheads="1"/>
          </p:cNvSpPr>
          <p:nvPr>
            <p:ph idx="1"/>
          </p:nvPr>
        </p:nvSpPr>
        <p:spPr/>
        <p:txBody>
          <a:bodyPr/>
          <a:lstStyle/>
          <a:p>
            <a:pPr eaLnBrk="1" hangingPunct="1">
              <a:lnSpc>
                <a:spcPct val="90000"/>
              </a:lnSpc>
            </a:pPr>
            <a:r>
              <a:rPr lang="sv-SE" altLang="en-US" sz="2800"/>
              <a:t>Badan manusia bukan varibel, mengapa? Tinggi badan manusia adalah variabel, mengapa?</a:t>
            </a:r>
          </a:p>
          <a:p>
            <a:pPr eaLnBrk="1" hangingPunct="1">
              <a:lnSpc>
                <a:spcPct val="90000"/>
              </a:lnSpc>
            </a:pPr>
            <a:r>
              <a:rPr lang="sv-SE" altLang="en-US" sz="2800"/>
              <a:t>Dua bentuk variabel dalam penelitian, </a:t>
            </a:r>
          </a:p>
          <a:p>
            <a:pPr eaLnBrk="1" hangingPunct="1">
              <a:lnSpc>
                <a:spcPct val="90000"/>
              </a:lnSpc>
              <a:buFontTx/>
              <a:buNone/>
            </a:pPr>
            <a:r>
              <a:rPr lang="sv-SE" altLang="en-US" sz="2800"/>
              <a:t>(1) Variabel kategorikal (</a:t>
            </a:r>
            <a:r>
              <a:rPr lang="sv-SE" altLang="en-US" sz="2800" i="1"/>
              <a:t>categorical variables</a:t>
            </a:r>
            <a:r>
              <a:rPr lang="sv-SE" altLang="en-US" sz="2800"/>
              <a:t>),  yang memiliki dua golongan: (a) dikotomi, misalnya jenis kelamin, (b) politomi, misalnya jenis pekerjaan. </a:t>
            </a:r>
          </a:p>
          <a:p>
            <a:pPr eaLnBrk="1" hangingPunct="1">
              <a:lnSpc>
                <a:spcPct val="90000"/>
              </a:lnSpc>
              <a:buFontTx/>
              <a:buNone/>
            </a:pPr>
            <a:r>
              <a:rPr lang="sv-SE" altLang="en-US" sz="2800"/>
              <a:t>(2) Variabel bersambungan (</a:t>
            </a:r>
            <a:r>
              <a:rPr lang="sv-SE" altLang="en-US" sz="2800" i="1"/>
              <a:t>continuous variables</a:t>
            </a:r>
            <a:r>
              <a:rPr lang="sv-SE" altLang="en-US" sz="2800"/>
              <a:t>), yang memiliki rangkaian nilai yang mempunyai rentang tertentu, misalnya usia, pendapatan.</a:t>
            </a:r>
            <a:endParaRPr lang="en-US" altLang="en-US" sz="280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b="1"/>
              <a:t>Variabel</a:t>
            </a:r>
            <a:br>
              <a:rPr lang="en-US" altLang="en-US" b="1"/>
            </a:br>
            <a:endParaRPr lang="en-US" altLang="en-US" sz="1900" b="1"/>
          </a:p>
        </p:txBody>
      </p:sp>
      <p:sp>
        <p:nvSpPr>
          <p:cNvPr id="16387" name="Rectangle 3"/>
          <p:cNvSpPr>
            <a:spLocks noGrp="1" noChangeArrowheads="1"/>
          </p:cNvSpPr>
          <p:nvPr>
            <p:ph type="body" idx="1"/>
          </p:nvPr>
        </p:nvSpPr>
        <p:spPr>
          <a:xfrm>
            <a:off x="457200" y="914400"/>
            <a:ext cx="8229600" cy="2057400"/>
          </a:xfrm>
        </p:spPr>
        <p:txBody>
          <a:bodyPr/>
          <a:lstStyle/>
          <a:p>
            <a:pPr eaLnBrk="1" hangingPunct="1"/>
            <a:r>
              <a:rPr lang="en-US" altLang="en-US" sz="2000"/>
              <a:t>Variabel adalah konsep yg mempunyai bermacam-macam nilai</a:t>
            </a:r>
          </a:p>
          <a:p>
            <a:pPr eaLnBrk="1" hangingPunct="1"/>
            <a:r>
              <a:rPr lang="en-US" altLang="en-US" sz="2000"/>
              <a:t>Konsep adalah abstraksi-abstraksi yg menggambarkan suatu fenomena yg dibentuk dgn jalan membuat generalisasi terhadap sesuatu yg khas. Badan, misalnya, adalah konsep bukan variabel karena badan tidak mempunyai keberagaman nilai. Sebaliknya, besar badan adalah variabel.</a:t>
            </a:r>
          </a:p>
        </p:txBody>
      </p:sp>
      <p:sp>
        <p:nvSpPr>
          <p:cNvPr id="16388" name="Rectangle 4"/>
          <p:cNvSpPr>
            <a:spLocks noChangeArrowheads="1"/>
          </p:cNvSpPr>
          <p:nvPr/>
        </p:nvSpPr>
        <p:spPr bwMode="auto">
          <a:xfrm>
            <a:off x="2286000" y="3352800"/>
            <a:ext cx="27432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a:latin typeface="Arial" panose="020B0604020202020204" pitchFamily="34" charset="0"/>
              </a:rPr>
              <a:t>Variabel</a:t>
            </a:r>
          </a:p>
        </p:txBody>
      </p:sp>
      <p:sp>
        <p:nvSpPr>
          <p:cNvPr id="16389" name="Rectangle 5"/>
          <p:cNvSpPr>
            <a:spLocks noChangeArrowheads="1"/>
          </p:cNvSpPr>
          <p:nvPr/>
        </p:nvSpPr>
        <p:spPr bwMode="auto">
          <a:xfrm>
            <a:off x="228600" y="4648200"/>
            <a:ext cx="20574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a:latin typeface="Arial" panose="020B0604020202020204" pitchFamily="34" charset="0"/>
              </a:rPr>
              <a:t>Independent</a:t>
            </a:r>
          </a:p>
        </p:txBody>
      </p:sp>
      <p:sp>
        <p:nvSpPr>
          <p:cNvPr id="16390" name="Rectangle 6"/>
          <p:cNvSpPr>
            <a:spLocks noChangeArrowheads="1"/>
          </p:cNvSpPr>
          <p:nvPr/>
        </p:nvSpPr>
        <p:spPr bwMode="auto">
          <a:xfrm>
            <a:off x="2438400" y="4648200"/>
            <a:ext cx="19812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a:latin typeface="Arial" panose="020B0604020202020204" pitchFamily="34" charset="0"/>
              </a:rPr>
              <a:t>Dependent</a:t>
            </a:r>
          </a:p>
        </p:txBody>
      </p:sp>
      <p:sp>
        <p:nvSpPr>
          <p:cNvPr id="16391" name="Line 7"/>
          <p:cNvSpPr>
            <a:spLocks noChangeShapeType="1"/>
          </p:cNvSpPr>
          <p:nvPr/>
        </p:nvSpPr>
        <p:spPr bwMode="auto">
          <a:xfrm>
            <a:off x="3505200"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8"/>
          <p:cNvSpPr>
            <a:spLocks noChangeShapeType="1"/>
          </p:cNvSpPr>
          <p:nvPr/>
        </p:nvSpPr>
        <p:spPr bwMode="auto">
          <a:xfrm>
            <a:off x="1828800" y="4419600"/>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9"/>
          <p:cNvSpPr>
            <a:spLocks noChangeShapeType="1"/>
          </p:cNvSpPr>
          <p:nvPr/>
        </p:nvSpPr>
        <p:spPr bwMode="auto">
          <a:xfrm>
            <a:off x="1828800" y="4419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0"/>
          <p:cNvSpPr>
            <a:spLocks noChangeShapeType="1"/>
          </p:cNvSpPr>
          <p:nvPr/>
        </p:nvSpPr>
        <p:spPr bwMode="auto">
          <a:xfrm>
            <a:off x="4876800" y="4419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Rectangle 6"/>
          <p:cNvSpPr>
            <a:spLocks noChangeArrowheads="1"/>
          </p:cNvSpPr>
          <p:nvPr/>
        </p:nvSpPr>
        <p:spPr bwMode="auto">
          <a:xfrm>
            <a:off x="4572000" y="4648200"/>
            <a:ext cx="22860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a:latin typeface="Arial" panose="020B0604020202020204" pitchFamily="34" charset="0"/>
              </a:rPr>
              <a:t>Moderator</a:t>
            </a:r>
          </a:p>
        </p:txBody>
      </p:sp>
      <p:sp>
        <p:nvSpPr>
          <p:cNvPr id="16396" name="Line 10"/>
          <p:cNvSpPr>
            <a:spLocks noChangeShapeType="1"/>
          </p:cNvSpPr>
          <p:nvPr/>
        </p:nvSpPr>
        <p:spPr bwMode="auto">
          <a:xfrm>
            <a:off x="3505200" y="4419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0"/>
          <p:cNvSpPr>
            <a:spLocks noChangeShapeType="1"/>
          </p:cNvSpPr>
          <p:nvPr/>
        </p:nvSpPr>
        <p:spPr bwMode="auto">
          <a:xfrm>
            <a:off x="7848600" y="4419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Rectangle 6"/>
          <p:cNvSpPr>
            <a:spLocks noChangeArrowheads="1"/>
          </p:cNvSpPr>
          <p:nvPr/>
        </p:nvSpPr>
        <p:spPr bwMode="auto">
          <a:xfrm>
            <a:off x="7010400" y="4648200"/>
            <a:ext cx="1828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a:latin typeface="Arial" panose="020B0604020202020204" pitchFamily="34" charset="0"/>
              </a:rPr>
              <a:t>Distractor</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DBAD-8204-48DC-9967-219F9E5471E2}"/>
              </a:ext>
            </a:extLst>
          </p:cNvPr>
          <p:cNvSpPr>
            <a:spLocks noGrp="1"/>
          </p:cNvSpPr>
          <p:nvPr>
            <p:ph type="title"/>
          </p:nvPr>
        </p:nvSpPr>
        <p:spPr/>
        <p:txBody>
          <a:bodyPr/>
          <a:lstStyle/>
          <a:p>
            <a:pPr algn="ctr"/>
            <a:r>
              <a:rPr lang="en-ID" dirty="0"/>
              <a:t>Variable </a:t>
            </a:r>
            <a:r>
              <a:rPr lang="en-ID" dirty="0" err="1"/>
              <a:t>Independen</a:t>
            </a:r>
            <a:endParaRPr lang="en-ID" dirty="0"/>
          </a:p>
        </p:txBody>
      </p:sp>
      <p:sp>
        <p:nvSpPr>
          <p:cNvPr id="3" name="Content Placeholder 2">
            <a:extLst>
              <a:ext uri="{FF2B5EF4-FFF2-40B4-BE49-F238E27FC236}">
                <a16:creationId xmlns:a16="http://schemas.microsoft.com/office/drawing/2014/main" id="{00555AC9-6342-44CB-B376-E1BFAB2C70AA}"/>
              </a:ext>
            </a:extLst>
          </p:cNvPr>
          <p:cNvSpPr>
            <a:spLocks noGrp="1"/>
          </p:cNvSpPr>
          <p:nvPr>
            <p:ph idx="1"/>
          </p:nvPr>
        </p:nvSpPr>
        <p:spPr>
          <a:xfrm>
            <a:off x="533400" y="1417638"/>
            <a:ext cx="8229600" cy="5018087"/>
          </a:xfrm>
        </p:spPr>
        <p:txBody>
          <a:bodyPr/>
          <a:lstStyle/>
          <a:p>
            <a:r>
              <a:rPr lang="id-ID" sz="2200" b="1" dirty="0">
                <a:effectLst/>
                <a:latin typeface="Tahoma" panose="020B0604030504040204" pitchFamily="34" charset="0"/>
                <a:ea typeface="Times New Roman" panose="02020603050405020304" pitchFamily="18" charset="0"/>
              </a:rPr>
              <a:t>Variable independent </a:t>
            </a:r>
            <a:r>
              <a:rPr lang="id-ID" sz="2200" dirty="0">
                <a:effectLst/>
                <a:latin typeface="Tahoma" panose="020B0604030504040204" pitchFamily="34" charset="0"/>
                <a:ea typeface="Times New Roman" panose="02020603050405020304" pitchFamily="18" charset="0"/>
              </a:rPr>
              <a:t>adalah variabel yang merupakan penyebab atau yang mempengaruhi variabel dependent (DV) atau yang menyebabkan terjadinya variasi bagi variabel dependent (DV). </a:t>
            </a:r>
            <a:endParaRPr lang="en-ID" sz="2200" dirty="0">
              <a:effectLst/>
              <a:latin typeface="Tahoma" panose="020B0604030504040204" pitchFamily="34" charset="0"/>
              <a:ea typeface="Times New Roman" panose="02020603050405020304" pitchFamily="18" charset="0"/>
            </a:endParaRPr>
          </a:p>
          <a:p>
            <a:r>
              <a:rPr lang="id-ID" sz="2200" dirty="0">
                <a:effectLst/>
                <a:latin typeface="Tahoma" panose="020B0604030504040204" pitchFamily="34" charset="0"/>
                <a:ea typeface="Times New Roman" panose="02020603050405020304" pitchFamily="18" charset="0"/>
              </a:rPr>
              <a:t>Apabila variabel I</a:t>
            </a:r>
            <a:r>
              <a:rPr lang="en-ID" sz="2200" dirty="0" err="1">
                <a:effectLst/>
                <a:latin typeface="Tahoma" panose="020B0604030504040204" pitchFamily="34" charset="0"/>
                <a:ea typeface="Times New Roman" panose="02020603050405020304" pitchFamily="18" charset="0"/>
              </a:rPr>
              <a:t>ndependen</a:t>
            </a:r>
            <a:r>
              <a:rPr lang="id-ID" sz="2200" dirty="0">
                <a:effectLst/>
                <a:latin typeface="Tahoma" panose="020B0604030504040204" pitchFamily="34" charset="0"/>
                <a:ea typeface="Times New Roman" panose="02020603050405020304" pitchFamily="18" charset="0"/>
              </a:rPr>
              <a:t> berubah, maka variabel </a:t>
            </a:r>
            <a:r>
              <a:rPr lang="en-ID" sz="2200" dirty="0" err="1">
                <a:effectLst/>
                <a:latin typeface="Tahoma" panose="020B0604030504040204" pitchFamily="34" charset="0"/>
                <a:ea typeface="Times New Roman" panose="02020603050405020304" pitchFamily="18" charset="0"/>
              </a:rPr>
              <a:t>dependen</a:t>
            </a:r>
            <a:r>
              <a:rPr lang="id-ID" sz="2200" dirty="0">
                <a:effectLst/>
                <a:latin typeface="Tahoma" panose="020B0604030504040204" pitchFamily="34" charset="0"/>
                <a:ea typeface="Times New Roman" panose="02020603050405020304" pitchFamily="18" charset="0"/>
              </a:rPr>
              <a:t> juga akan berubah. Variable independent merupakan variable yang faktornya diukur, dimanipulasi, atau dipilih oleh peneliti untuk menentukan hubungannya dengan suatu gejala yang diobservasi. </a:t>
            </a:r>
            <a:endParaRPr lang="en-ID" sz="2200" dirty="0">
              <a:effectLst/>
              <a:latin typeface="Tahoma" panose="020B0604030504040204" pitchFamily="34" charset="0"/>
              <a:ea typeface="Times New Roman" panose="02020603050405020304" pitchFamily="18" charset="0"/>
            </a:endParaRPr>
          </a:p>
          <a:p>
            <a:r>
              <a:rPr lang="id-ID" sz="2200" dirty="0">
                <a:effectLst/>
                <a:latin typeface="Tahoma" panose="020B0604030504040204" pitchFamily="34" charset="0"/>
                <a:ea typeface="Times New Roman" panose="02020603050405020304" pitchFamily="18" charset="0"/>
              </a:rPr>
              <a:t>Jika diterjemahkan dalam bahasa Indonesia, variabel independent disebut juga sebagai peubah bebas dan sering juga disebut dengan variable bebas, stimulus, faktor, treatment, predictor, input, atau antecedent.</a:t>
            </a:r>
            <a:endParaRPr lang="en-ID" sz="2200" dirty="0">
              <a:effectLst/>
              <a:latin typeface="Times New Roman" panose="02020603050405020304" pitchFamily="18" charset="0"/>
              <a:ea typeface="Times New Roman" panose="02020603050405020304" pitchFamily="18" charset="0"/>
            </a:endParaRPr>
          </a:p>
          <a:p>
            <a:endParaRPr lang="en-ID" sz="2200" dirty="0"/>
          </a:p>
        </p:txBody>
      </p:sp>
    </p:spTree>
    <p:extLst>
      <p:ext uri="{BB962C8B-B14F-4D97-AF65-F5344CB8AC3E}">
        <p14:creationId xmlns:p14="http://schemas.microsoft.com/office/powerpoint/2010/main" val="269040648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ADBE-D818-46A1-AC33-71D11E418CE2}"/>
              </a:ext>
            </a:extLst>
          </p:cNvPr>
          <p:cNvSpPr>
            <a:spLocks noGrp="1"/>
          </p:cNvSpPr>
          <p:nvPr>
            <p:ph type="title"/>
          </p:nvPr>
        </p:nvSpPr>
        <p:spPr/>
        <p:txBody>
          <a:bodyPr/>
          <a:lstStyle/>
          <a:p>
            <a:pPr algn="ctr"/>
            <a:r>
              <a:rPr lang="en-ID" dirty="0" err="1"/>
              <a:t>Contoh</a:t>
            </a:r>
            <a:r>
              <a:rPr lang="en-ID" dirty="0"/>
              <a:t> Variable </a:t>
            </a:r>
            <a:r>
              <a:rPr lang="en-ID" dirty="0" err="1"/>
              <a:t>Independen</a:t>
            </a:r>
            <a:endParaRPr lang="en-ID" dirty="0"/>
          </a:p>
        </p:txBody>
      </p:sp>
      <p:sp>
        <p:nvSpPr>
          <p:cNvPr id="3" name="Content Placeholder 2">
            <a:extLst>
              <a:ext uri="{FF2B5EF4-FFF2-40B4-BE49-F238E27FC236}">
                <a16:creationId xmlns:a16="http://schemas.microsoft.com/office/drawing/2014/main" id="{813DD8DC-F468-4DC0-82C9-4F4F09DF6C37}"/>
              </a:ext>
            </a:extLst>
          </p:cNvPr>
          <p:cNvSpPr>
            <a:spLocks noGrp="1"/>
          </p:cNvSpPr>
          <p:nvPr>
            <p:ph idx="1"/>
          </p:nvPr>
        </p:nvSpPr>
        <p:spPr/>
        <p:txBody>
          <a:bodyPr/>
          <a:lstStyle/>
          <a:p>
            <a:pPr>
              <a:spcAft>
                <a:spcPts val="930"/>
              </a:spcAft>
            </a:pPr>
            <a:r>
              <a:rPr lang="en-ID" sz="1800" dirty="0" err="1">
                <a:effectLst/>
                <a:latin typeface="Tahoma" panose="020B0604030504040204" pitchFamily="34" charset="0"/>
                <a:ea typeface="Times New Roman" panose="02020603050405020304" pitchFamily="18" charset="0"/>
              </a:rPr>
              <a:t>Topik</a:t>
            </a:r>
            <a:r>
              <a:rPr lang="en-ID" sz="1800" dirty="0">
                <a:effectLst/>
                <a:latin typeface="Tahoma" panose="020B0604030504040204" pitchFamily="34" charset="0"/>
                <a:ea typeface="Times New Roman" panose="02020603050405020304" pitchFamily="18" charset="0"/>
              </a:rPr>
              <a:t> </a:t>
            </a:r>
            <a:r>
              <a:rPr lang="en-ID" sz="1800" dirty="0" err="1">
                <a:effectLst/>
                <a:latin typeface="Tahoma" panose="020B0604030504040204" pitchFamily="34" charset="0"/>
                <a:ea typeface="Times New Roman" panose="02020603050405020304" pitchFamily="18" charset="0"/>
              </a:rPr>
              <a:t>Penelitian</a:t>
            </a:r>
            <a:r>
              <a:rPr lang="en-ID" sz="1800" dirty="0">
                <a:effectLst/>
                <a:latin typeface="Tahoma" panose="020B0604030504040204" pitchFamily="34" charset="0"/>
                <a:ea typeface="Times New Roman" panose="02020603050405020304" pitchFamily="18" charset="0"/>
              </a:rPr>
              <a:t>:</a:t>
            </a:r>
          </a:p>
          <a:p>
            <a:pPr marL="0" indent="0">
              <a:spcAft>
                <a:spcPts val="930"/>
              </a:spcAft>
              <a:buNone/>
            </a:pPr>
            <a:r>
              <a:rPr lang="en-ID" sz="1800" b="1" dirty="0" err="1">
                <a:latin typeface="Tahoma" panose="020B0604030504040204" pitchFamily="34" charset="0"/>
                <a:ea typeface="Times New Roman" panose="02020603050405020304" pitchFamily="18" charset="0"/>
              </a:rPr>
              <a:t>Pengaruh</a:t>
            </a:r>
            <a:r>
              <a:rPr lang="en-ID" sz="1800" b="1" dirty="0">
                <a:latin typeface="Tahoma" panose="020B0604030504040204" pitchFamily="34" charset="0"/>
                <a:ea typeface="Times New Roman" panose="02020603050405020304" pitchFamily="18" charset="0"/>
              </a:rPr>
              <a:t> </a:t>
            </a:r>
            <a:r>
              <a:rPr lang="en-ID" sz="1800" b="1" dirty="0" err="1">
                <a:latin typeface="Tahoma" panose="020B0604030504040204" pitchFamily="34" charset="0"/>
                <a:ea typeface="Times New Roman" panose="02020603050405020304" pitchFamily="18" charset="0"/>
              </a:rPr>
              <a:t>Perilaku</a:t>
            </a:r>
            <a:r>
              <a:rPr lang="en-ID" sz="1800" b="1" dirty="0">
                <a:latin typeface="Tahoma" panose="020B0604030504040204" pitchFamily="34" charset="0"/>
                <a:ea typeface="Times New Roman" panose="02020603050405020304" pitchFamily="18" charset="0"/>
              </a:rPr>
              <a:t> </a:t>
            </a:r>
            <a:r>
              <a:rPr lang="en-ID" sz="1800" b="1" dirty="0" err="1">
                <a:latin typeface="Tahoma" panose="020B0604030504040204" pitchFamily="34" charset="0"/>
                <a:ea typeface="Times New Roman" panose="02020603050405020304" pitchFamily="18" charset="0"/>
              </a:rPr>
              <a:t>Komunikasi</a:t>
            </a:r>
            <a:r>
              <a:rPr lang="en-ID" sz="1800" b="1" dirty="0">
                <a:latin typeface="Tahoma" panose="020B0604030504040204" pitchFamily="34" charset="0"/>
                <a:ea typeface="Times New Roman" panose="02020603050405020304" pitchFamily="18" charset="0"/>
              </a:rPr>
              <a:t> </a:t>
            </a:r>
            <a:r>
              <a:rPr lang="en-ID" sz="1800" b="1" dirty="0" err="1">
                <a:latin typeface="Tahoma" panose="020B0604030504040204" pitchFamily="34" charset="0"/>
                <a:ea typeface="Times New Roman" panose="02020603050405020304" pitchFamily="18" charset="0"/>
              </a:rPr>
              <a:t>Terhadap</a:t>
            </a:r>
            <a:r>
              <a:rPr lang="en-ID" sz="1800" b="1" dirty="0">
                <a:latin typeface="Tahoma" panose="020B0604030504040204" pitchFamily="34" charset="0"/>
                <a:ea typeface="Times New Roman" panose="02020603050405020304" pitchFamily="18" charset="0"/>
              </a:rPr>
              <a:t> </a:t>
            </a:r>
            <a:r>
              <a:rPr lang="en-ID" sz="1800" b="1" dirty="0" err="1">
                <a:latin typeface="Tahoma" panose="020B0604030504040204" pitchFamily="34" charset="0"/>
                <a:ea typeface="Times New Roman" panose="02020603050405020304" pitchFamily="18" charset="0"/>
              </a:rPr>
              <a:t>Pemanfaatan</a:t>
            </a:r>
            <a:r>
              <a:rPr lang="en-ID" sz="1800" b="1" dirty="0">
                <a:latin typeface="Tahoma" panose="020B0604030504040204" pitchFamily="34" charset="0"/>
                <a:ea typeface="Times New Roman" panose="02020603050405020304" pitchFamily="18" charset="0"/>
              </a:rPr>
              <a:t> Gadget……</a:t>
            </a:r>
            <a:endParaRPr lang="en-ID" sz="1800" b="1" dirty="0">
              <a:effectLst/>
              <a:latin typeface="Tahoma" panose="020B0604030504040204" pitchFamily="34" charset="0"/>
              <a:ea typeface="Times New Roman" panose="02020603050405020304" pitchFamily="18" charset="0"/>
            </a:endParaRPr>
          </a:p>
          <a:p>
            <a:pPr>
              <a:spcAft>
                <a:spcPts val="930"/>
              </a:spcAft>
            </a:pPr>
            <a:r>
              <a:rPr lang="id-ID" sz="1800" dirty="0">
                <a:effectLst/>
                <a:latin typeface="Tahoma" panose="020B0604030504040204" pitchFamily="34" charset="0"/>
                <a:ea typeface="Times New Roman" panose="02020603050405020304" pitchFamily="18" charset="0"/>
              </a:rPr>
              <a:t>=&gt;Variabel independent adalah </a:t>
            </a:r>
            <a:r>
              <a:rPr lang="en-ID" sz="1800" dirty="0" err="1">
                <a:effectLst/>
                <a:latin typeface="Tahoma" panose="020B0604030504040204" pitchFamily="34" charset="0"/>
                <a:ea typeface="Times New Roman" panose="02020603050405020304" pitchFamily="18" charset="0"/>
              </a:rPr>
              <a:t>Perilaku</a:t>
            </a:r>
            <a:r>
              <a:rPr lang="en-ID" sz="1800" dirty="0">
                <a:effectLst/>
                <a:latin typeface="Tahoma" panose="020B0604030504040204" pitchFamily="34" charset="0"/>
                <a:ea typeface="Times New Roman" panose="02020603050405020304" pitchFamily="18" charset="0"/>
              </a:rPr>
              <a:t> </a:t>
            </a:r>
            <a:r>
              <a:rPr lang="en-ID" sz="1800" dirty="0" err="1">
                <a:effectLst/>
                <a:latin typeface="Tahoma" panose="020B0604030504040204" pitchFamily="34" charset="0"/>
                <a:ea typeface="Times New Roman" panose="02020603050405020304" pitchFamily="18" charset="0"/>
              </a:rPr>
              <a:t>Komunikasi</a:t>
            </a:r>
            <a:r>
              <a:rPr lang="id-ID" sz="1800" dirty="0">
                <a:effectLst/>
                <a:latin typeface="Tahoma" panose="020B0604030504040204" pitchFamily="34"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pPr>
              <a:spcAft>
                <a:spcPts val="930"/>
              </a:spcAft>
            </a:pPr>
            <a:r>
              <a:rPr lang="id-ID" sz="1800" dirty="0">
                <a:effectLst/>
                <a:latin typeface="Tahoma" panose="020B0604030504040204" pitchFamily="34" charset="0"/>
                <a:ea typeface="Times New Roman" panose="02020603050405020304" pitchFamily="18" charset="0"/>
              </a:rPr>
              <a:t>Pengaruh Pupuk Organik terhadap hasil tanaman tomat. =&gt;Variabel independent adalah Pupuk Organik.</a:t>
            </a:r>
            <a:endParaRPr lang="en-ID" sz="1800" dirty="0">
              <a:effectLst/>
              <a:latin typeface="Times New Roman" panose="02020603050405020304" pitchFamily="18" charset="0"/>
              <a:ea typeface="Times New Roman" panose="02020603050405020304" pitchFamily="18" charset="0"/>
            </a:endParaRPr>
          </a:p>
          <a:p>
            <a:pPr>
              <a:spcAft>
                <a:spcPts val="930"/>
              </a:spcAft>
            </a:pPr>
            <a:r>
              <a:rPr lang="en-ID" sz="1800" dirty="0" err="1">
                <a:effectLst/>
                <a:latin typeface="Tahoma" panose="020B0604030504040204" pitchFamily="34" charset="0"/>
                <a:ea typeface="Times New Roman" panose="02020603050405020304" pitchFamily="18" charset="0"/>
              </a:rPr>
              <a:t>Perilaku</a:t>
            </a:r>
            <a:r>
              <a:rPr lang="en-ID" sz="1800" dirty="0">
                <a:effectLst/>
                <a:latin typeface="Tahoma" panose="020B0604030504040204" pitchFamily="34" charset="0"/>
                <a:ea typeface="Times New Roman" panose="02020603050405020304" pitchFamily="18" charset="0"/>
              </a:rPr>
              <a:t> </a:t>
            </a:r>
            <a:r>
              <a:rPr lang="en-ID" sz="1800" dirty="0" err="1">
                <a:effectLst/>
                <a:latin typeface="Tahoma" panose="020B0604030504040204" pitchFamily="34" charset="0"/>
                <a:ea typeface="Times New Roman" panose="02020603050405020304" pitchFamily="18" charset="0"/>
              </a:rPr>
              <a:t>Komunikasi</a:t>
            </a:r>
            <a:r>
              <a:rPr lang="id-ID" sz="1800" dirty="0">
                <a:effectLst/>
                <a:latin typeface="Tahoma" panose="020B0604030504040204" pitchFamily="34" charset="0"/>
                <a:ea typeface="Times New Roman" panose="02020603050405020304" pitchFamily="18" charset="0"/>
              </a:rPr>
              <a:t> dan </a:t>
            </a:r>
            <a:r>
              <a:rPr lang="en-ID" sz="1800" dirty="0">
                <a:effectLst/>
                <a:latin typeface="Tahoma" panose="020B0604030504040204" pitchFamily="34" charset="0"/>
                <a:ea typeface="Times New Roman" panose="02020603050405020304" pitchFamily="18" charset="0"/>
              </a:rPr>
              <a:t>P</a:t>
            </a:r>
            <a:r>
              <a:rPr lang="id-ID" sz="1800" dirty="0">
                <a:effectLst/>
                <a:latin typeface="Tahoma" panose="020B0604030504040204" pitchFamily="34" charset="0"/>
                <a:ea typeface="Times New Roman" panose="02020603050405020304" pitchFamily="18" charset="0"/>
              </a:rPr>
              <a:t>upuk </a:t>
            </a:r>
            <a:r>
              <a:rPr lang="en-ID" sz="1800" dirty="0">
                <a:latin typeface="Tahoma" panose="020B0604030504040204" pitchFamily="34" charset="0"/>
                <a:ea typeface="Times New Roman" panose="02020603050405020304" pitchFamily="18" charset="0"/>
              </a:rPr>
              <a:t>O</a:t>
            </a:r>
            <a:r>
              <a:rPr lang="id-ID" sz="1800" dirty="0">
                <a:effectLst/>
                <a:latin typeface="Tahoma" panose="020B0604030504040204" pitchFamily="34" charset="0"/>
                <a:ea typeface="Times New Roman" panose="02020603050405020304" pitchFamily="18" charset="0"/>
              </a:rPr>
              <a:t>rganik </a:t>
            </a:r>
            <a:r>
              <a:rPr lang="en-ID" sz="1800" dirty="0" err="1">
                <a:effectLst/>
                <a:latin typeface="Tahoma" panose="020B0604030504040204" pitchFamily="34" charset="0"/>
                <a:ea typeface="Times New Roman" panose="02020603050405020304" pitchFamily="18" charset="0"/>
              </a:rPr>
              <a:t>dapat</a:t>
            </a:r>
            <a:r>
              <a:rPr lang="id-ID" sz="1800" dirty="0">
                <a:effectLst/>
                <a:latin typeface="Tahoma" panose="020B0604030504040204" pitchFamily="34" charset="0"/>
                <a:ea typeface="Times New Roman" panose="02020603050405020304" pitchFamily="18" charset="0"/>
              </a:rPr>
              <a:t> dimanipulasi atau ditentukan oleh peneliti. </a:t>
            </a:r>
            <a:endParaRPr lang="en-ID" sz="1800" dirty="0">
              <a:effectLst/>
              <a:latin typeface="Tahoma" panose="020B0604030504040204" pitchFamily="34" charset="0"/>
              <a:ea typeface="Times New Roman" panose="02020603050405020304" pitchFamily="18" charset="0"/>
            </a:endParaRPr>
          </a:p>
          <a:p>
            <a:pPr>
              <a:spcAft>
                <a:spcPts val="930"/>
              </a:spcAft>
            </a:pPr>
            <a:r>
              <a:rPr lang="en-ID" sz="1800" b="1" dirty="0">
                <a:latin typeface="Tahoma" panose="020B0604030504040204" pitchFamily="34" charset="0"/>
                <a:ea typeface="Times New Roman" panose="02020603050405020304" pitchFamily="18" charset="0"/>
              </a:rPr>
              <a:t>INGAT</a:t>
            </a:r>
            <a:r>
              <a:rPr lang="en-ID" sz="1800" dirty="0">
                <a:latin typeface="Tahoma" panose="020B0604030504040204" pitchFamily="34" charset="0"/>
                <a:ea typeface="Times New Roman" panose="02020603050405020304" pitchFamily="18" charset="0"/>
              </a:rPr>
              <a:t> </a:t>
            </a:r>
            <a:r>
              <a:rPr lang="id-ID" sz="1800" dirty="0">
                <a:effectLst/>
                <a:latin typeface="Tahoma" panose="020B0604030504040204" pitchFamily="34" charset="0"/>
                <a:ea typeface="Times New Roman" panose="02020603050405020304" pitchFamily="18" charset="0"/>
              </a:rPr>
              <a:t>Tidak semua variabel independent </a:t>
            </a:r>
            <a:r>
              <a:rPr lang="en-ID" sz="1800" dirty="0" err="1">
                <a:latin typeface="Tahoma" panose="020B0604030504040204" pitchFamily="34" charset="0"/>
                <a:ea typeface="Times New Roman" panose="02020603050405020304" pitchFamily="18" charset="0"/>
              </a:rPr>
              <a:t>dapat</a:t>
            </a:r>
            <a:r>
              <a:rPr lang="id-ID" sz="1800" dirty="0">
                <a:effectLst/>
                <a:latin typeface="Tahoma" panose="020B0604030504040204" pitchFamily="34" charset="0"/>
                <a:ea typeface="Times New Roman" panose="02020603050405020304" pitchFamily="18" charset="0"/>
              </a:rPr>
              <a:t> dimanipulasi, misalnya attribute yang sudah melekat pada suatu objek. Contohnya: Jenis Kelamin, Usia, Kemiringan lereng, ketinggian tempat, dsb.</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2011047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BC13-0906-4016-91CA-43C5215D0165}"/>
              </a:ext>
            </a:extLst>
          </p:cNvPr>
          <p:cNvSpPr>
            <a:spLocks noGrp="1"/>
          </p:cNvSpPr>
          <p:nvPr>
            <p:ph type="title"/>
          </p:nvPr>
        </p:nvSpPr>
        <p:spPr/>
        <p:txBody>
          <a:bodyPr/>
          <a:lstStyle/>
          <a:p>
            <a:pPr algn="ctr"/>
            <a:r>
              <a:rPr lang="en-ID" dirty="0"/>
              <a:t>Variable </a:t>
            </a:r>
            <a:r>
              <a:rPr lang="en-ID" dirty="0" err="1"/>
              <a:t>Dependen</a:t>
            </a:r>
            <a:endParaRPr lang="en-ID" dirty="0"/>
          </a:p>
        </p:txBody>
      </p:sp>
      <p:sp>
        <p:nvSpPr>
          <p:cNvPr id="3" name="Content Placeholder 2">
            <a:extLst>
              <a:ext uri="{FF2B5EF4-FFF2-40B4-BE49-F238E27FC236}">
                <a16:creationId xmlns:a16="http://schemas.microsoft.com/office/drawing/2014/main" id="{D9187AFE-D352-49D4-8D1E-6329A9B09311}"/>
              </a:ext>
            </a:extLst>
          </p:cNvPr>
          <p:cNvSpPr>
            <a:spLocks noGrp="1"/>
          </p:cNvSpPr>
          <p:nvPr>
            <p:ph idx="1"/>
          </p:nvPr>
        </p:nvSpPr>
        <p:spPr>
          <a:xfrm>
            <a:off x="533400" y="1219200"/>
            <a:ext cx="8229600" cy="5216525"/>
          </a:xfrm>
        </p:spPr>
        <p:txBody>
          <a:bodyPr/>
          <a:lstStyle/>
          <a:p>
            <a:r>
              <a:rPr lang="id-ID" sz="2200" dirty="0">
                <a:effectLst/>
                <a:latin typeface="Tahoma" panose="020B0604030504040204" pitchFamily="34" charset="0"/>
                <a:ea typeface="Times New Roman" panose="02020603050405020304" pitchFamily="18" charset="0"/>
              </a:rPr>
              <a:t>Variable dependent merupakan variabel yang dipengaruhi atau yang menjadi akibat dari variabel independent. </a:t>
            </a:r>
            <a:endParaRPr lang="en-ID" sz="2200" dirty="0">
              <a:effectLst/>
              <a:latin typeface="Tahoma" panose="020B0604030504040204" pitchFamily="34" charset="0"/>
              <a:ea typeface="Times New Roman" panose="02020603050405020304" pitchFamily="18" charset="0"/>
            </a:endParaRPr>
          </a:p>
          <a:p>
            <a:r>
              <a:rPr lang="id-ID" sz="2200" dirty="0">
                <a:effectLst/>
                <a:latin typeface="Tahoma" panose="020B0604030504040204" pitchFamily="34" charset="0"/>
                <a:ea typeface="Times New Roman" panose="02020603050405020304" pitchFamily="18" charset="0"/>
              </a:rPr>
              <a:t>Variabel dependent, dalam bahasa Indonesia sering disebut sebagai peubah tak bebas, variabel terikat, tergantung, respons, variabel output, criteria, atau konsekuen.</a:t>
            </a:r>
            <a:endParaRPr lang="en-ID" sz="2200" dirty="0">
              <a:effectLst/>
              <a:latin typeface="Tahoma" panose="020B0604030504040204" pitchFamily="34" charset="0"/>
              <a:ea typeface="Times New Roman" panose="02020603050405020304" pitchFamily="18" charset="0"/>
            </a:endParaRPr>
          </a:p>
          <a:p>
            <a:r>
              <a:rPr lang="id-ID" sz="2200" dirty="0">
                <a:effectLst/>
                <a:latin typeface="Tahoma" panose="020B0604030504040204" pitchFamily="34" charset="0"/>
                <a:ea typeface="Times New Roman" panose="02020603050405020304" pitchFamily="18" charset="0"/>
              </a:rPr>
              <a:t>Variabel ini merupakan fokus utama dari penelitian. Variabel inilah yang nilainya diamati dan diukur untuk menentukan pengaruh dari variabel independent. Nilainya </a:t>
            </a:r>
            <a:r>
              <a:rPr lang="en-ID" sz="2200" dirty="0" err="1">
                <a:effectLst/>
                <a:latin typeface="Tahoma" panose="020B0604030504040204" pitchFamily="34" charset="0"/>
                <a:ea typeface="Times New Roman" panose="02020603050405020304" pitchFamily="18" charset="0"/>
              </a:rPr>
              <a:t>dapat</a:t>
            </a:r>
            <a:r>
              <a:rPr lang="id-ID" sz="2200" dirty="0">
                <a:effectLst/>
                <a:latin typeface="Tahoma" panose="020B0604030504040204" pitchFamily="34" charset="0"/>
                <a:ea typeface="Times New Roman" panose="02020603050405020304" pitchFamily="18" charset="0"/>
              </a:rPr>
              <a:t> beragam dan tergantung pada besarnya perubahan variabel independent. Artinya, setiap terjadi perubahan (penambahan/pengurangan) sekian kali satuan variabel independen, diharapkan akan menyebakan variabel dependen berubah (naik/turun) sekian satuan juga</a:t>
            </a:r>
            <a:r>
              <a:rPr lang="en-ID" sz="2200" dirty="0">
                <a:effectLst/>
                <a:latin typeface="Tahoma" panose="020B0604030504040204" pitchFamily="34" charset="0"/>
                <a:ea typeface="Times New Roman" panose="02020603050405020304" pitchFamily="18" charset="0"/>
              </a:rPr>
              <a:t>.</a:t>
            </a:r>
            <a:endParaRPr lang="en-ID" sz="2200" dirty="0">
              <a:effectLst/>
              <a:latin typeface="Times New Roman" panose="02020603050405020304" pitchFamily="18" charset="0"/>
              <a:ea typeface="Times New Roman" panose="02020603050405020304" pitchFamily="18" charset="0"/>
            </a:endParaRPr>
          </a:p>
          <a:p>
            <a:endParaRPr lang="en-ID" sz="2200" dirty="0"/>
          </a:p>
        </p:txBody>
      </p:sp>
    </p:spTree>
    <p:extLst>
      <p:ext uri="{BB962C8B-B14F-4D97-AF65-F5344CB8AC3E}">
        <p14:creationId xmlns:p14="http://schemas.microsoft.com/office/powerpoint/2010/main" val="368958992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2F20-E309-48E9-8573-9B3B63667154}"/>
              </a:ext>
            </a:extLst>
          </p:cNvPr>
          <p:cNvSpPr>
            <a:spLocks noGrp="1"/>
          </p:cNvSpPr>
          <p:nvPr>
            <p:ph type="title"/>
          </p:nvPr>
        </p:nvSpPr>
        <p:spPr/>
        <p:txBody>
          <a:bodyPr/>
          <a:lstStyle/>
          <a:p>
            <a:pPr algn="ctr"/>
            <a:r>
              <a:rPr lang="en-ID" dirty="0"/>
              <a:t>Variable Moderator</a:t>
            </a:r>
          </a:p>
        </p:txBody>
      </p:sp>
      <p:sp>
        <p:nvSpPr>
          <p:cNvPr id="3" name="Content Placeholder 2">
            <a:extLst>
              <a:ext uri="{FF2B5EF4-FFF2-40B4-BE49-F238E27FC236}">
                <a16:creationId xmlns:a16="http://schemas.microsoft.com/office/drawing/2014/main" id="{D60C6F8C-5B2F-4F63-96A4-9982D0206148}"/>
              </a:ext>
            </a:extLst>
          </p:cNvPr>
          <p:cNvSpPr>
            <a:spLocks noGrp="1"/>
          </p:cNvSpPr>
          <p:nvPr>
            <p:ph idx="1"/>
          </p:nvPr>
        </p:nvSpPr>
        <p:spPr>
          <a:xfrm>
            <a:off x="533400" y="1066800"/>
            <a:ext cx="8229600" cy="5368925"/>
          </a:xfrm>
        </p:spPr>
        <p:txBody>
          <a:bodyPr/>
          <a:lstStyle/>
          <a:p>
            <a:r>
              <a:rPr lang="id-ID" sz="2000" b="1" dirty="0">
                <a:effectLst/>
                <a:latin typeface="Tahoma" panose="020B0604030504040204" pitchFamily="34" charset="0"/>
                <a:ea typeface="Times New Roman" panose="02020603050405020304" pitchFamily="18" charset="0"/>
              </a:rPr>
              <a:t>Variabel moderator</a:t>
            </a:r>
            <a:r>
              <a:rPr lang="id-ID" sz="2000" dirty="0">
                <a:effectLst/>
                <a:latin typeface="Tahoma" panose="020B0604030504040204" pitchFamily="34" charset="0"/>
                <a:ea typeface="Times New Roman" panose="02020603050405020304" pitchFamily="18" charset="0"/>
              </a:rPr>
              <a:t> ini adalah variabel lain yang bisa memperkuat atau memperlemah hubungan antar variabel independen (bebas) dan variabel dependen. </a:t>
            </a:r>
            <a:endParaRPr lang="en-ID" sz="2000" dirty="0">
              <a:effectLst/>
              <a:latin typeface="Tahoma" panose="020B0604030504040204" pitchFamily="34" charset="0"/>
              <a:ea typeface="Times New Roman" panose="02020603050405020304" pitchFamily="18" charset="0"/>
            </a:endParaRPr>
          </a:p>
          <a:p>
            <a:r>
              <a:rPr lang="id-ID" sz="2000" dirty="0">
                <a:effectLst/>
                <a:latin typeface="Tahoma" panose="020B0604030504040204" pitchFamily="34" charset="0"/>
                <a:ea typeface="Times New Roman" panose="02020603050405020304" pitchFamily="18" charset="0"/>
              </a:rPr>
              <a:t>Dalam analisis hubungan yang menggunakan minimal dua variabel, yakni satu variabel dependen dan satu atau beberapa variabel independen, adakalanya hubungan di antara kedua variabel tersebut dipengaruhi oleh variabel ketiga, yaitu faktor-faktor lain yang tidak dimasukkan dalam model statistik yang kita gunakan. Variabel tersebut dinamakan dengan variabel moderator. </a:t>
            </a:r>
            <a:endParaRPr lang="en-ID" sz="2000" dirty="0">
              <a:effectLst/>
              <a:latin typeface="Tahoma" panose="020B0604030504040204" pitchFamily="34" charset="0"/>
              <a:ea typeface="Times New Roman" panose="02020603050405020304" pitchFamily="18" charset="0"/>
            </a:endParaRPr>
          </a:p>
          <a:p>
            <a:r>
              <a:rPr lang="id-ID" sz="2000" dirty="0">
                <a:effectLst/>
                <a:latin typeface="Tahoma" panose="020B0604030504040204" pitchFamily="34" charset="0"/>
                <a:ea typeface="Times New Roman" panose="02020603050405020304" pitchFamily="18" charset="0"/>
              </a:rPr>
              <a:t>Dalam Analisis Varians (Anova), pengaruh dari variabel moderator ini bisa dire</a:t>
            </a:r>
            <a:r>
              <a:rPr lang="en-ID" sz="2000" dirty="0">
                <a:effectLst/>
                <a:latin typeface="Tahoma" panose="020B0604030504040204" pitchFamily="34" charset="0"/>
                <a:ea typeface="Times New Roman" panose="02020603050405020304" pitchFamily="18" charset="0"/>
              </a:rPr>
              <a:t>p</a:t>
            </a:r>
            <a:r>
              <a:rPr lang="id-ID" sz="2000" dirty="0">
                <a:effectLst/>
                <a:latin typeface="Tahoma" panose="020B0604030504040204" pitchFamily="34" charset="0"/>
                <a:ea typeface="Times New Roman" panose="02020603050405020304" pitchFamily="18" charset="0"/>
              </a:rPr>
              <a:t>resentasikan sebagai pengaruh interaksi antara variabel independent (faktor) utama dengan variabel moderator</a:t>
            </a:r>
            <a:r>
              <a:rPr lang="en-ID" sz="2000" dirty="0">
                <a:effectLst/>
                <a:latin typeface="Tahoma" panose="020B0604030504040204" pitchFamily="34" charset="0"/>
                <a:ea typeface="Times New Roman" panose="02020603050405020304" pitchFamily="18" charset="0"/>
              </a:rPr>
              <a:t>.</a:t>
            </a:r>
            <a:r>
              <a:rPr lang="id-ID" sz="2000" dirty="0">
                <a:effectLst/>
                <a:latin typeface="Tahoma" panose="020B0604030504040204" pitchFamily="34" charset="0"/>
                <a:ea typeface="Times New Roman" panose="02020603050405020304" pitchFamily="18" charset="0"/>
              </a:rPr>
              <a:t> </a:t>
            </a:r>
            <a:endParaRPr lang="en-ID" sz="2000" dirty="0">
              <a:effectLst/>
              <a:latin typeface="Tahoma" panose="020B0604030504040204" pitchFamily="34" charset="0"/>
              <a:ea typeface="Times New Roman" panose="02020603050405020304" pitchFamily="18" charset="0"/>
            </a:endParaRPr>
          </a:p>
          <a:p>
            <a:r>
              <a:rPr lang="id-ID" sz="2000" dirty="0">
                <a:effectLst/>
                <a:latin typeface="Tahoma" panose="020B0604030504040204" pitchFamily="34" charset="0"/>
                <a:ea typeface="Times New Roman" panose="02020603050405020304" pitchFamily="18" charset="0"/>
              </a:rPr>
              <a:t>Variabel </a:t>
            </a:r>
            <a:r>
              <a:rPr lang="en-ID" sz="2000" dirty="0">
                <a:effectLst/>
                <a:latin typeface="Tahoma" panose="020B0604030504040204" pitchFamily="34" charset="0"/>
                <a:ea typeface="Times New Roman" panose="02020603050405020304" pitchFamily="18" charset="0"/>
              </a:rPr>
              <a:t>Moderator</a:t>
            </a:r>
            <a:r>
              <a:rPr lang="id-ID" sz="2000" dirty="0">
                <a:effectLst/>
                <a:latin typeface="Tahoma" panose="020B0604030504040204" pitchFamily="34" charset="0"/>
                <a:ea typeface="Times New Roman" panose="02020603050405020304" pitchFamily="18" charset="0"/>
              </a:rPr>
              <a:t> </a:t>
            </a:r>
            <a:r>
              <a:rPr lang="en-ID" sz="2000" dirty="0" err="1">
                <a:effectLst/>
                <a:latin typeface="Tahoma" panose="020B0604030504040204" pitchFamily="34" charset="0"/>
                <a:ea typeface="Times New Roman" panose="02020603050405020304" pitchFamily="18" charset="0"/>
              </a:rPr>
              <a:t>dapat</a:t>
            </a:r>
            <a:r>
              <a:rPr lang="id-ID" sz="2000" dirty="0">
                <a:effectLst/>
                <a:latin typeface="Tahoma" panose="020B0604030504040204" pitchFamily="34" charset="0"/>
                <a:ea typeface="Times New Roman" panose="02020603050405020304" pitchFamily="18" charset="0"/>
              </a:rPr>
              <a:t> diukur, dimanipulasi, atau dipilih oleh peneliti untuk mengetahui apakah keberadaannya akan mempengaruhi hubungan antara variable </a:t>
            </a:r>
            <a:r>
              <a:rPr lang="en-ID" sz="2000" dirty="0" err="1">
                <a:effectLst/>
                <a:latin typeface="Tahoma" panose="020B0604030504040204" pitchFamily="34" charset="0"/>
                <a:ea typeface="Times New Roman" panose="02020603050405020304" pitchFamily="18" charset="0"/>
              </a:rPr>
              <a:t>independen</a:t>
            </a:r>
            <a:r>
              <a:rPr lang="id-ID" sz="2000" dirty="0">
                <a:effectLst/>
                <a:latin typeface="Tahoma" panose="020B0604030504040204" pitchFamily="34" charset="0"/>
                <a:ea typeface="Times New Roman" panose="02020603050405020304" pitchFamily="18" charset="0"/>
              </a:rPr>
              <a:t> dan variabel </a:t>
            </a:r>
            <a:r>
              <a:rPr lang="en-ID" sz="2000" dirty="0" err="1">
                <a:effectLst/>
                <a:latin typeface="Tahoma" panose="020B0604030504040204" pitchFamily="34" charset="0"/>
                <a:ea typeface="Times New Roman" panose="02020603050405020304" pitchFamily="18" charset="0"/>
              </a:rPr>
              <a:t>dependen</a:t>
            </a:r>
            <a:r>
              <a:rPr lang="en-ID" sz="2000" dirty="0">
                <a:effectLst/>
                <a:latin typeface="Tahoma" panose="020B0604030504040204" pitchFamily="34" charset="0"/>
                <a:ea typeface="Times New Roman" panose="02020603050405020304" pitchFamily="18" charset="0"/>
              </a:rPr>
              <a:t>.</a:t>
            </a:r>
            <a:endParaRPr lang="en-ID" sz="2000" dirty="0"/>
          </a:p>
        </p:txBody>
      </p:sp>
    </p:spTree>
    <p:extLst>
      <p:ext uri="{BB962C8B-B14F-4D97-AF65-F5344CB8AC3E}">
        <p14:creationId xmlns:p14="http://schemas.microsoft.com/office/powerpoint/2010/main" val="133129404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457200"/>
            <a:ext cx="8229600" cy="6019800"/>
          </a:xfrm>
        </p:spPr>
        <p:txBody>
          <a:bodyPr/>
          <a:lstStyle/>
          <a:p>
            <a:pPr marL="622300" indent="-622300" eaLnBrk="1" hangingPunct="1"/>
            <a:endParaRPr lang="en-US" altLang="en-US" dirty="0"/>
          </a:p>
          <a:p>
            <a:pPr marL="622300" indent="-622300" eaLnBrk="1" hangingPunct="1"/>
            <a:r>
              <a:rPr lang="en-US" altLang="en-US" dirty="0"/>
              <a:t>Variable moderator </a:t>
            </a:r>
            <a:r>
              <a:rPr lang="en-US" altLang="en-US" dirty="0" err="1"/>
              <a:t>adalah</a:t>
            </a:r>
            <a:r>
              <a:rPr lang="en-US" altLang="en-US" dirty="0"/>
              <a:t> variable </a:t>
            </a:r>
            <a:r>
              <a:rPr lang="en-US" altLang="en-US" dirty="0" err="1"/>
              <a:t>penengah</a:t>
            </a:r>
            <a:r>
              <a:rPr lang="en-US" altLang="en-US" dirty="0"/>
              <a:t> </a:t>
            </a:r>
            <a:r>
              <a:rPr lang="en-US" altLang="en-US" dirty="0" err="1"/>
              <a:t>antara</a:t>
            </a:r>
            <a:r>
              <a:rPr lang="en-US" altLang="en-US" dirty="0"/>
              <a:t> variable </a:t>
            </a:r>
            <a:r>
              <a:rPr lang="en-US" altLang="en-US" dirty="0" err="1"/>
              <a:t>satu</a:t>
            </a:r>
            <a:r>
              <a:rPr lang="en-US" altLang="en-US" dirty="0"/>
              <a:t> </a:t>
            </a:r>
            <a:r>
              <a:rPr lang="en-US" altLang="en-US" dirty="0" err="1"/>
              <a:t>dengan</a:t>
            </a:r>
            <a:r>
              <a:rPr lang="en-US" altLang="en-US" dirty="0"/>
              <a:t> variable </a:t>
            </a:r>
            <a:r>
              <a:rPr lang="en-US" altLang="en-US" dirty="0" err="1"/>
              <a:t>lainnya</a:t>
            </a:r>
            <a:r>
              <a:rPr lang="en-US" altLang="en-US" dirty="0"/>
              <a:t>. </a:t>
            </a:r>
            <a:r>
              <a:rPr lang="en-US" altLang="en-US" dirty="0" err="1"/>
              <a:t>Contoh</a:t>
            </a:r>
            <a:r>
              <a:rPr lang="en-US" altLang="en-US" dirty="0"/>
              <a:t> : Kita </a:t>
            </a:r>
            <a:r>
              <a:rPr lang="en-US" altLang="en-US" dirty="0" err="1"/>
              <a:t>ingin</a:t>
            </a:r>
            <a:r>
              <a:rPr lang="en-US" altLang="en-US" dirty="0"/>
              <a:t> </a:t>
            </a:r>
            <a:r>
              <a:rPr lang="en-US" altLang="en-US" dirty="0" err="1"/>
              <a:t>mengetahui</a:t>
            </a:r>
            <a:r>
              <a:rPr lang="en-US" altLang="en-US" dirty="0"/>
              <a:t> </a:t>
            </a:r>
            <a:r>
              <a:rPr lang="en-US" altLang="en-US" dirty="0" err="1"/>
              <a:t>apakah</a:t>
            </a:r>
            <a:r>
              <a:rPr lang="en-US" altLang="en-US" dirty="0"/>
              <a:t> </a:t>
            </a:r>
            <a:r>
              <a:rPr lang="en-US" altLang="en-US" dirty="0" err="1"/>
              <a:t>Kompetensi</a:t>
            </a:r>
            <a:r>
              <a:rPr lang="en-US" altLang="en-US" dirty="0"/>
              <a:t> </a:t>
            </a:r>
            <a:r>
              <a:rPr lang="en-US" altLang="en-US" dirty="0" err="1"/>
              <a:t>Pustakawan</a:t>
            </a:r>
            <a:r>
              <a:rPr lang="en-US" altLang="en-US" dirty="0"/>
              <a:t> (variable </a:t>
            </a:r>
            <a:r>
              <a:rPr lang="en-US" altLang="en-US" dirty="0" err="1"/>
              <a:t>pengaruh</a:t>
            </a:r>
            <a:r>
              <a:rPr lang="en-US" altLang="en-US" dirty="0"/>
              <a:t>) </a:t>
            </a:r>
            <a:r>
              <a:rPr lang="en-US" altLang="en-US" dirty="0" err="1"/>
              <a:t>mempengaruhi</a:t>
            </a:r>
            <a:r>
              <a:rPr lang="en-US" altLang="en-US" dirty="0"/>
              <a:t> </a:t>
            </a:r>
            <a:r>
              <a:rPr lang="en-US" altLang="en-US" dirty="0" err="1"/>
              <a:t>hasil</a:t>
            </a:r>
            <a:r>
              <a:rPr lang="en-US" altLang="en-US" dirty="0"/>
              <a:t> Kinerja </a:t>
            </a:r>
            <a:r>
              <a:rPr lang="en-US" altLang="en-US" dirty="0" err="1"/>
              <a:t>Pustakawan</a:t>
            </a:r>
            <a:r>
              <a:rPr lang="en-US" altLang="en-US" dirty="0"/>
              <a:t> (variable </a:t>
            </a:r>
            <a:r>
              <a:rPr lang="en-US" altLang="en-US" dirty="0" err="1"/>
              <a:t>terpengaruh</a:t>
            </a:r>
            <a:r>
              <a:rPr lang="en-US" altLang="en-US" dirty="0"/>
              <a:t>). Jika </a:t>
            </a:r>
            <a:r>
              <a:rPr lang="en-US" altLang="en-US" dirty="0" err="1"/>
              <a:t>kita</a:t>
            </a:r>
            <a:r>
              <a:rPr lang="en-US" altLang="en-US" dirty="0"/>
              <a:t> </a:t>
            </a:r>
            <a:r>
              <a:rPr lang="en-US" altLang="en-US" dirty="0" err="1"/>
              <a:t>masukkan</a:t>
            </a:r>
            <a:r>
              <a:rPr lang="en-US" altLang="en-US" dirty="0"/>
              <a:t> variable lain (</a:t>
            </a:r>
            <a:r>
              <a:rPr lang="en-US" altLang="en-US" dirty="0" err="1"/>
              <a:t>misalnya</a:t>
            </a:r>
            <a:r>
              <a:rPr lang="en-US" altLang="en-US" dirty="0"/>
              <a:t> </a:t>
            </a:r>
            <a:r>
              <a:rPr lang="en-US" altLang="en-US" dirty="0" err="1"/>
              <a:t>jenis</a:t>
            </a:r>
            <a:r>
              <a:rPr lang="en-US" altLang="en-US" dirty="0"/>
              <a:t> </a:t>
            </a:r>
            <a:r>
              <a:rPr lang="en-US" altLang="en-US" dirty="0" err="1"/>
              <a:t>kelamin</a:t>
            </a:r>
            <a:r>
              <a:rPr lang="en-US" altLang="en-US" dirty="0"/>
              <a:t>, </a:t>
            </a:r>
            <a:r>
              <a:rPr lang="en-US" altLang="en-US" dirty="0" err="1"/>
              <a:t>atau</a:t>
            </a:r>
            <a:r>
              <a:rPr lang="en-US" altLang="en-US" dirty="0"/>
              <a:t> </a:t>
            </a:r>
            <a:r>
              <a:rPr lang="en-US" altLang="en-US" dirty="0" err="1"/>
              <a:t>sosio</a:t>
            </a:r>
            <a:r>
              <a:rPr lang="en-US" altLang="en-US" dirty="0"/>
              <a:t> </a:t>
            </a:r>
            <a:r>
              <a:rPr lang="en-US" altLang="en-US" dirty="0" err="1"/>
              <a:t>ekonomi</a:t>
            </a:r>
            <a:r>
              <a:rPr lang="en-US" altLang="en-US" dirty="0"/>
              <a:t> </a:t>
            </a:r>
            <a:r>
              <a:rPr lang="en-US" altLang="en-US" dirty="0" err="1"/>
              <a:t>dari</a:t>
            </a:r>
            <a:r>
              <a:rPr lang="en-US" altLang="en-US" dirty="0"/>
              <a:t> </a:t>
            </a:r>
            <a:r>
              <a:rPr lang="en-US" altLang="en-US" dirty="0" err="1"/>
              <a:t>pustakawan</a:t>
            </a:r>
            <a:r>
              <a:rPr lang="en-US" altLang="en-US" dirty="0"/>
              <a:t> yang </a:t>
            </a:r>
            <a:r>
              <a:rPr lang="en-US" altLang="en-US" dirty="0" err="1"/>
              <a:t>diteliti</a:t>
            </a:r>
            <a:r>
              <a:rPr lang="en-US" altLang="en-US" dirty="0"/>
              <a:t>), </a:t>
            </a:r>
            <a:r>
              <a:rPr lang="en-US" altLang="en-US" dirty="0" err="1"/>
              <a:t>maka</a:t>
            </a:r>
            <a:r>
              <a:rPr lang="en-US" altLang="en-US" dirty="0"/>
              <a:t> </a:t>
            </a:r>
            <a:r>
              <a:rPr lang="en-US" altLang="en-US" dirty="0" err="1"/>
              <a:t>ini</a:t>
            </a:r>
            <a:r>
              <a:rPr lang="en-US" altLang="en-US" dirty="0"/>
              <a:t> </a:t>
            </a:r>
            <a:r>
              <a:rPr lang="en-US" altLang="en-US" dirty="0" err="1"/>
              <a:t>disebut</a:t>
            </a:r>
            <a:r>
              <a:rPr lang="en-US" altLang="en-US" dirty="0"/>
              <a:t> variable moderator.</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2582</TotalTime>
  <Words>1428</Words>
  <Application>Microsoft Office PowerPoint</Application>
  <PresentationFormat>On-screen Show (4:3)</PresentationFormat>
  <Paragraphs>113</Paragraphs>
  <Slides>22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Unicode MS</vt:lpstr>
      <vt:lpstr>Garamond</vt:lpstr>
      <vt:lpstr>Tahoma</vt:lpstr>
      <vt:lpstr>Times New Roman</vt:lpstr>
      <vt:lpstr>Wingdings</vt:lpstr>
      <vt:lpstr>Edge</vt:lpstr>
      <vt:lpstr>PowerPoint Presentation</vt:lpstr>
      <vt:lpstr>PENGERTIAN VARIABEL </vt:lpstr>
      <vt:lpstr>Variabel = suatu konsep yang memiliki variasi nilai.</vt:lpstr>
      <vt:lpstr>Variabel </vt:lpstr>
      <vt:lpstr>Variable Independen</vt:lpstr>
      <vt:lpstr>Contoh Variable Independen</vt:lpstr>
      <vt:lpstr>Variable Dependen</vt:lpstr>
      <vt:lpstr>Variable Moderator</vt:lpstr>
      <vt:lpstr>PowerPoint Presentation</vt:lpstr>
      <vt:lpstr>Variable Intervening</vt:lpstr>
      <vt:lpstr>Skema hubungan antar variables</vt:lpstr>
      <vt:lpstr>Variable dari Pengukuran</vt:lpstr>
      <vt:lpstr>PowerPoint Presentation</vt:lpstr>
      <vt:lpstr>PowerPoint Presentation</vt:lpstr>
      <vt:lpstr>SUB VARIABEL</vt:lpstr>
      <vt:lpstr>Independent Variables</vt:lpstr>
      <vt:lpstr>Dependent Variables</vt:lpstr>
      <vt:lpstr>Relationship Between Independent and Dependent Variables</vt:lpstr>
      <vt:lpstr>Intervening and  Confounding Variables</vt:lpstr>
      <vt:lpstr>Operationalizing Variables</vt:lpstr>
      <vt:lpstr>Ditinjau dari kuantifikasinya, variabel diklasifikasikan atas: </vt:lpstr>
      <vt:lpstr>Jenis-jenis hubungan Antar Variabel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209</cp:revision>
  <dcterms:created xsi:type="dcterms:W3CDTF">2008-04-19T23:20:13Z</dcterms:created>
  <dcterms:modified xsi:type="dcterms:W3CDTF">2021-01-11T02:17:25Z</dcterms:modified>
</cp:coreProperties>
</file>