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96" r:id="rId2"/>
    <p:sldId id="260" r:id="rId3"/>
    <p:sldId id="261" r:id="rId4"/>
    <p:sldId id="407" r:id="rId5"/>
    <p:sldId id="265" r:id="rId6"/>
    <p:sldId id="387" r:id="rId7"/>
    <p:sldId id="399" r:id="rId8"/>
    <p:sldId id="393" r:id="rId9"/>
    <p:sldId id="408" r:id="rId10"/>
    <p:sldId id="405" r:id="rId11"/>
    <p:sldId id="390" r:id="rId12"/>
    <p:sldId id="409" r:id="rId13"/>
    <p:sldId id="395" r:id="rId14"/>
    <p:sldId id="402" r:id="rId15"/>
    <p:sldId id="391" r:id="rId16"/>
    <p:sldId id="392" r:id="rId17"/>
    <p:sldId id="394" r:id="rId18"/>
    <p:sldId id="388" r:id="rId19"/>
    <p:sldId id="396" r:id="rId20"/>
    <p:sldId id="397" r:id="rId21"/>
    <p:sldId id="389" r:id="rId22"/>
    <p:sldId id="40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C2F7"/>
    <a:srgbClr val="E0FDFE"/>
    <a:srgbClr val="8FF3F5"/>
    <a:srgbClr val="F6B600"/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0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D95642BC-9BF0-4938-AC2C-3747FB4EDA0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6B5DB8-1F93-4DCB-BCE0-352D4E87F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25ADB84-B01C-4749-9726-515336E1FC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3F0308-E776-4D8C-A62D-A211F6668CCA}" type="slidenum">
              <a:rPr lang="en-US" altLang="en-US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E74828-FEB9-4011-BCED-F25752F25381}" type="slidenum">
              <a:rPr lang="en-US" altLang="en-US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BA1461-9720-4380-B7DB-2A61FFE39F82}" type="slidenum">
              <a:rPr lang="en-US" altLang="en-US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437459-8060-4902-9613-AC3BF8C0398E}" type="slidenum">
              <a:rPr lang="en-US" altLang="en-US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7BFF6B-DF6B-4FDA-9D0B-1BACF48A5622}" type="slidenum">
              <a:rPr lang="en-US" altLang="en-US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378848-C648-4D6F-BD8B-D76AF73957A0}" type="slidenum">
              <a:rPr lang="en-US" altLang="en-US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FDE482-36BD-4E10-B086-81F293812338}" type="slidenum">
              <a:rPr lang="en-GB" altLang="en-US">
                <a:latin typeface="Arial" panose="020B0604020202020204" pitchFamily="34" charset="0"/>
              </a:rPr>
              <a:pPr eaLnBrk="1" hangingPunct="1"/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550D15-D8AA-4266-A402-6311E414CC15}" type="slidenum">
              <a:rPr lang="en-GB" altLang="en-US">
                <a:latin typeface="Arial" panose="020B0604020202020204" pitchFamily="34" charset="0"/>
              </a:rPr>
              <a:pPr eaLnBrk="1" hangingPunct="1"/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8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31"/>
          <p:cNvGrpSpPr>
            <a:grpSpLocks/>
          </p:cNvGrpSpPr>
          <p:nvPr userDrawn="1"/>
        </p:nvGrpSpPr>
        <p:grpSpPr bwMode="auto">
          <a:xfrm rot="10630885">
            <a:off x="484188" y="5481638"/>
            <a:ext cx="8405812" cy="1246187"/>
            <a:chOff x="0" y="864"/>
            <a:chExt cx="5295" cy="785"/>
          </a:xfrm>
        </p:grpSpPr>
        <p:sp>
          <p:nvSpPr>
            <p:cNvPr id="10" name="Freeform 1032"/>
            <p:cNvSpPr>
              <a:spLocks/>
            </p:cNvSpPr>
            <p:nvPr userDrawn="1"/>
          </p:nvSpPr>
          <p:spPr bwMode="auto">
            <a:xfrm rot="-507431">
              <a:off x="7" y="1469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Freeform 103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2" name="Group 103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03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" name="Oval 1036"/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" name="Oval 1037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" name="Oval 1038"/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" name="Oval 103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8" name="Oval 1040"/>
              <p:cNvSpPr>
                <a:spLocks noChangeArrowheads="1"/>
              </p:cNvSpPr>
              <p:nvPr/>
            </p:nvSpPr>
            <p:spPr bwMode="auto">
              <a:xfrm>
                <a:off x="1177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" name="Oval 104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0" name="Oval 1042"/>
              <p:cNvSpPr>
                <a:spLocks noChangeArrowheads="1"/>
              </p:cNvSpPr>
              <p:nvPr/>
            </p:nvSpPr>
            <p:spPr bwMode="auto">
              <a:xfrm>
                <a:off x="1072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1" name="Oval 1043"/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D6F62-6174-4A2C-ACFF-8EFE4BCE5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4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732C-696D-4F98-85CA-9B360073F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5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DF399-6713-4DB1-8346-006747E29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08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2EA0E-B745-47C3-B834-6EBED8A9B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80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14A3-4D08-49EE-B26A-E136131A6504}" type="datetimeFigureOut">
              <a:rPr lang="id-ID" smtClean="0"/>
              <a:pPr/>
              <a:t>26/10/2020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FBAE72-47FB-4D0D-AC3B-8250C138ED4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647686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58CE6-C13E-4624-B4EF-278CA634B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0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F8E5A-7B81-4318-AF52-BD7D08E2C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13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2126A-D44B-4C01-8A7C-0DAEFECC4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54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3E288-D3F7-46DF-8DFA-D8F6F7D13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EE657-ED17-4DEA-A12D-23BCC8479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30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70E74-0B2B-4ADA-ACB6-3F18FB76A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9C252-4C59-4E34-8A44-824908241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5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1D182-8AA3-46C9-B354-CE2473A5F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4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9C636-6B96-4835-997D-7FF5FFB5BE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8305800" y="304800"/>
            <a:ext cx="792163" cy="1295400"/>
            <a:chOff x="5136" y="960"/>
            <a:chExt cx="528" cy="864"/>
          </a:xfrm>
        </p:grpSpPr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2" name="Explosion 2 41"/>
          <p:cNvSpPr/>
          <p:nvPr userDrawn="1"/>
        </p:nvSpPr>
        <p:spPr>
          <a:xfrm>
            <a:off x="7315200" y="5410200"/>
            <a:ext cx="1600200" cy="1143000"/>
          </a:xfrm>
          <a:prstGeom prst="irregularSeal2">
            <a:avLst/>
          </a:prstGeom>
          <a:blipFill dpi="0" rotWithShape="1">
            <a:blip r:embed="rId15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pic>
        <p:nvPicPr>
          <p:cNvPr id="44" name="Picture 96" descr="&#10;World Art.bmp                                                  000022C7Rosebud                        B3DED69B: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31"/>
          <p:cNvGrpSpPr>
            <a:grpSpLocks/>
          </p:cNvGrpSpPr>
          <p:nvPr userDrawn="1"/>
        </p:nvGrpSpPr>
        <p:grpSpPr bwMode="auto">
          <a:xfrm rot="10630885">
            <a:off x="484188" y="5481638"/>
            <a:ext cx="8405812" cy="1246187"/>
            <a:chOff x="0" y="864"/>
            <a:chExt cx="5295" cy="785"/>
          </a:xfrm>
        </p:grpSpPr>
        <p:sp>
          <p:nvSpPr>
            <p:cNvPr id="46" name="Freeform 1032"/>
            <p:cNvSpPr>
              <a:spLocks/>
            </p:cNvSpPr>
            <p:nvPr userDrawn="1"/>
          </p:nvSpPr>
          <p:spPr bwMode="auto">
            <a:xfrm rot="-507431">
              <a:off x="7" y="1469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7" name="Freeform 103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45" name="Group 103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49" name="Oval 103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0" name="Oval 1036"/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1" name="Oval 1037"/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Oval 1038"/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Oval 103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" name="Oval 1040"/>
              <p:cNvSpPr>
                <a:spLocks noChangeArrowheads="1"/>
              </p:cNvSpPr>
              <p:nvPr/>
            </p:nvSpPr>
            <p:spPr bwMode="auto">
              <a:xfrm>
                <a:off x="1177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Oval 104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6" name="Oval 1042"/>
              <p:cNvSpPr>
                <a:spLocks noChangeArrowheads="1"/>
              </p:cNvSpPr>
              <p:nvPr/>
            </p:nvSpPr>
            <p:spPr bwMode="auto">
              <a:xfrm>
                <a:off x="1072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7" name="Oval 1043"/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latief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553200" cy="609600"/>
          </a:xfrm>
        </p:spPr>
        <p:txBody>
          <a:bodyPr/>
          <a:lstStyle/>
          <a:p>
            <a:r>
              <a:rPr lang="en-US" altLang="en-US" b="1"/>
              <a:t>Khatib A. Latief</a:t>
            </a:r>
          </a:p>
          <a:p>
            <a:r>
              <a:rPr lang="en-US" altLang="en-US" sz="1800" b="1"/>
              <a:t>Email: </a:t>
            </a:r>
            <a:r>
              <a:rPr lang="en-US" altLang="en-US" sz="1800" b="1">
                <a:hlinkClick r:id="rId2"/>
              </a:rPr>
              <a:t>kalatief@gmail.com</a:t>
            </a:r>
            <a:r>
              <a:rPr lang="en-US" altLang="en-US" sz="1800" b="1"/>
              <a:t>; khatibalatif@yahoo.com</a:t>
            </a:r>
          </a:p>
          <a:p>
            <a:r>
              <a:rPr lang="en-US" altLang="en-US" sz="1800" b="1"/>
              <a:t>Twitter: @khatibalatief</a:t>
            </a:r>
          </a:p>
          <a:p>
            <a:r>
              <a:rPr lang="en-US" altLang="en-US" sz="1800" b="1"/>
              <a:t>Mobile: +628 1168 3019</a:t>
            </a:r>
          </a:p>
          <a:p>
            <a:endParaRPr lang="en-US" altLang="en-US" b="1"/>
          </a:p>
          <a:p>
            <a:endParaRPr lang="en-US" altLang="en-US" b="1"/>
          </a:p>
        </p:txBody>
      </p:sp>
      <p:sp>
        <p:nvSpPr>
          <p:cNvPr id="6" name="Rectangle 5"/>
          <p:cNvSpPr/>
          <p:nvPr/>
        </p:nvSpPr>
        <p:spPr>
          <a:xfrm>
            <a:off x="304800" y="838200"/>
            <a:ext cx="77723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Paradigma</a:t>
            </a:r>
            <a:br>
              <a:rPr lang="fr-FR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Kuantitatif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124200" y="30480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Fourth - Fifth Meeting</a:t>
            </a:r>
          </a:p>
        </p:txBody>
      </p:sp>
    </p:spTree>
  </p:cSld>
  <p:clrMapOvr>
    <a:masterClrMapping/>
  </p:clrMapOvr>
  <p:transition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8889-4666-451B-BA64-A2583EF70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1139825"/>
          </a:xfrm>
        </p:spPr>
        <p:txBody>
          <a:bodyPr/>
          <a:lstStyle/>
          <a:p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Kuantitatif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E63D66-0053-49AF-B15D-5FCCDEC11F57}"/>
              </a:ext>
            </a:extLst>
          </p:cNvPr>
          <p:cNvSpPr txBox="1"/>
          <p:nvPr/>
        </p:nvSpPr>
        <p:spPr>
          <a:xfrm>
            <a:off x="685800" y="2690336"/>
            <a:ext cx="8229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Penelitian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kuantitatif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diartikan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sebagai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proses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mencari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pengetahuan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dengan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menggunakan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data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data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berupa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angka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yang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dijadikan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alat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untuk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membuat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analisis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keterangan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mengenai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hal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yang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ingin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diteliti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 dan </a:t>
            </a:r>
            <a:r>
              <a:rPr lang="en-ID" sz="3000" b="0" i="0" dirty="0" err="1">
                <a:solidFill>
                  <a:srgbClr val="000000"/>
                </a:solidFill>
                <a:effectLst/>
                <a:latin typeface="NonBreakingSpaceOverride"/>
              </a:rPr>
              <a:t>diketahui</a:t>
            </a:r>
            <a:r>
              <a:rPr lang="en-ID" sz="3000" b="0" i="0" dirty="0">
                <a:solidFill>
                  <a:srgbClr val="000000"/>
                </a:solidFill>
                <a:effectLst/>
                <a:latin typeface="NonBreakingSpaceOverride"/>
              </a:rPr>
              <a:t>.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26689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47800" y="277813"/>
            <a:ext cx="7239000" cy="636587"/>
          </a:xfrm>
        </p:spPr>
        <p:txBody>
          <a:bodyPr/>
          <a:lstStyle/>
          <a:p>
            <a:r>
              <a:rPr lang="en-US" altLang="en-US" sz="2800" b="1"/>
              <a:t>Paradigma Penelitian Kuantitatif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just"/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obyektif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social. </a:t>
            </a:r>
          </a:p>
          <a:p>
            <a:pPr algn="just"/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jabarkan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dan indicator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ukur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 – symbol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symbol – symbol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lakukan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parameter. </a:t>
            </a:r>
          </a:p>
          <a:p>
            <a:pPr algn="just"/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kenyataan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realitas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perkirakan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perkiraan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estimasi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nyata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terbatas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lingkupnya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juga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“sample”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mengadakan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eksplorasi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menguji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teori-teori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timbul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3733-DBF6-4885-98E9-E6FEA873E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240942"/>
            <a:ext cx="3962400" cy="631824"/>
          </a:xfrm>
          <a:solidFill>
            <a:srgbClr val="FEC2F7"/>
          </a:solidFill>
        </p:spPr>
        <p:txBody>
          <a:bodyPr/>
          <a:lstStyle/>
          <a:p>
            <a:pPr algn="ctr"/>
            <a:r>
              <a:rPr lang="en-ID" dirty="0" err="1"/>
              <a:t>Ringkas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0028-0913-4AFB-87CF-2883D249F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4533900"/>
          </a:xfrm>
          <a:solidFill>
            <a:srgbClr val="E0FDFE"/>
          </a:solidFill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Kuantitatif</a:t>
            </a:r>
            <a:endParaRPr lang="en-ID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</a:pP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Tradisional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Positivis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Eksperimental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Empiris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</a:pP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Menekankan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Pengujian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Teori-Teori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elalui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Pengukuran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Variabel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Angka dan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GB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engan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Statistik</a:t>
            </a: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25453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152400"/>
            <a:ext cx="7086600" cy="4000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ASUMSI  PARADIGMA KUANTITATIF DAN KUALITATIF</a:t>
            </a:r>
          </a:p>
        </p:txBody>
      </p:sp>
      <p:graphicFrame>
        <p:nvGraphicFramePr>
          <p:cNvPr id="90231" name="Group 119"/>
          <p:cNvGraphicFramePr>
            <a:graphicFrameLocks noGrp="1"/>
          </p:cNvGraphicFramePr>
          <p:nvPr>
            <p:ph/>
          </p:nvPr>
        </p:nvGraphicFramePr>
        <p:xfrm>
          <a:off x="304800" y="762000"/>
          <a:ext cx="8534400" cy="587692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Questions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Kuantitatif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Kualitatif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4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ontologis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is the nature of reality?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Reality is objective and singular, apart from the researcher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Reality is subjective and multiple as seen by participant in a study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0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epistemologis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is the relationship of the researcher to that researched?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Reseacher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independent from that being researched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Researcher interact with that being researched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aksiologis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is the role of values?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Value-free and unbiased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Value-bound and biased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0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rhetoris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is the language of research?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Formal; based on set definitions; impersonal voice; use of accepted quantitative words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Informal; evolving; decisions; personal voice; accepted qualitative words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Asumsi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metodologis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What is the process of the research?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Deductive process; cause and effect; static design categories isolated before study; context-free;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genaralization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leading to prediction, explanation, and understanding; accurate and reliable through validity and reliability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Inductive process; mutual simultaneous shaping of factors; emerging design  categories  identified during research process; context bound; patterns, theories developed for understanding; accurate and reliable through verification.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5A0775F-B441-4AB6-8D18-D560EBA066A5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88623012"/>
              </p:ext>
            </p:extLst>
          </p:nvPr>
        </p:nvGraphicFramePr>
        <p:xfrm>
          <a:off x="381000" y="277812"/>
          <a:ext cx="8458200" cy="617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287">
                  <a:extLst>
                    <a:ext uri="{9D8B030D-6E8A-4147-A177-3AD203B41FA5}">
                      <a16:colId xmlns:a16="http://schemas.microsoft.com/office/drawing/2014/main" val="2854891139"/>
                    </a:ext>
                  </a:extLst>
                </a:gridCol>
                <a:gridCol w="1987046">
                  <a:extLst>
                    <a:ext uri="{9D8B030D-6E8A-4147-A177-3AD203B41FA5}">
                      <a16:colId xmlns:a16="http://schemas.microsoft.com/office/drawing/2014/main" val="2288943798"/>
                    </a:ext>
                  </a:extLst>
                </a:gridCol>
                <a:gridCol w="2251987">
                  <a:extLst>
                    <a:ext uri="{9D8B030D-6E8A-4147-A177-3AD203B41FA5}">
                      <a16:colId xmlns:a16="http://schemas.microsoft.com/office/drawing/2014/main" val="2635340684"/>
                    </a:ext>
                  </a:extLst>
                </a:gridCol>
                <a:gridCol w="2728880">
                  <a:extLst>
                    <a:ext uri="{9D8B030D-6E8A-4147-A177-3AD203B41FA5}">
                      <a16:colId xmlns:a16="http://schemas.microsoft.com/office/drawing/2014/main" val="3628315605"/>
                    </a:ext>
                  </a:extLst>
                </a:gridCol>
              </a:tblGrid>
              <a:tr h="296269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b="1" u="none" strike="noStrike" dirty="0" err="1">
                          <a:effectLst/>
                        </a:rPr>
                        <a:t>Asumsi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b="1" u="none" strike="noStrike" dirty="0" err="1">
                          <a:effectLst/>
                        </a:rPr>
                        <a:t>Pertanyaan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b="1" u="none" strike="noStrike" dirty="0" err="1">
                          <a:effectLst/>
                        </a:rPr>
                        <a:t>Kuantitatif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600" b="1" u="none" strike="noStrike" dirty="0" err="1">
                          <a:effectLst/>
                        </a:rPr>
                        <a:t>Kualitatif</a:t>
                      </a:r>
                      <a:endParaRPr lang="en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57545"/>
                  </a:ext>
                </a:extLst>
              </a:tr>
              <a:tr h="758737"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Asumsi ontologis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Apakah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realitas</a:t>
                      </a:r>
                      <a:r>
                        <a:rPr lang="en-ID" sz="1600" u="none" strike="noStrike" dirty="0">
                          <a:effectLst/>
                        </a:rPr>
                        <a:t>?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Realitas itu objektif, tunggal, dan bebas dari peneliti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Realitas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itu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subjektif</a:t>
                      </a:r>
                      <a:r>
                        <a:rPr lang="en-ID" sz="1600" u="none" strike="noStrike" dirty="0">
                          <a:effectLst/>
                        </a:rPr>
                        <a:t>, </a:t>
                      </a:r>
                      <a:r>
                        <a:rPr lang="en-ID" sz="1600" u="none" strike="noStrike" dirty="0" err="1">
                          <a:effectLst/>
                        </a:rPr>
                        <a:t>banyak</a:t>
                      </a:r>
                      <a:r>
                        <a:rPr lang="en-ID" sz="1600" u="none" strike="noStrike" dirty="0">
                          <a:effectLst/>
                        </a:rPr>
                        <a:t>, dan </a:t>
                      </a:r>
                      <a:r>
                        <a:rPr lang="en-ID" sz="1600" u="none" strike="noStrike" dirty="0" err="1">
                          <a:effectLst/>
                        </a:rPr>
                        <a:t>terikat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dengan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peneliti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45909"/>
                  </a:ext>
                </a:extLst>
              </a:tr>
              <a:tr h="737059"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Asumsi epistemologis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E0FD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apa hubungan peneliti dengan apa yang diteliti?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E0FD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Peneliti independen dari apa yang sedang diteliti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E0FD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peneliti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berinteraksi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dengan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apa</a:t>
                      </a:r>
                      <a:r>
                        <a:rPr lang="en-ID" sz="1600" u="none" strike="noStrike" dirty="0">
                          <a:effectLst/>
                        </a:rPr>
                        <a:t> yang </a:t>
                      </a:r>
                      <a:r>
                        <a:rPr lang="en-ID" sz="1600" u="none" strike="noStrike" dirty="0" err="1">
                          <a:effectLst/>
                        </a:rPr>
                        <a:t>sedang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diteliti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E0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5258"/>
                  </a:ext>
                </a:extLst>
              </a:tr>
              <a:tr h="433564"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Asumsi aksiologis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apa peran nilai?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600" u="none" strike="noStrike">
                          <a:effectLst/>
                        </a:rPr>
                        <a:t>bebas nilai dan tidak bias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terikat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dengan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nilai</a:t>
                      </a:r>
                      <a:r>
                        <a:rPr lang="en-ID" sz="1600" u="none" strike="noStrike" dirty="0">
                          <a:effectLst/>
                        </a:rPr>
                        <a:t> dan bias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51051"/>
                  </a:ext>
                </a:extLst>
              </a:tr>
              <a:tr h="1192301"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Asumsi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rhetoris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FEC2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apa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bahasa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penelitian</a:t>
                      </a:r>
                      <a:r>
                        <a:rPr lang="en-ID" sz="1600" u="none" strike="noStrike" dirty="0">
                          <a:effectLst/>
                        </a:rPr>
                        <a:t>?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FEC2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Formal; didasarkan pada seperangkat definisi; menggunakan kata-kata kuatantitatif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FEC2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</a:rPr>
                        <a:t>Informal; </a:t>
                      </a:r>
                      <a:r>
                        <a:rPr lang="en-ID" sz="1600" u="none" strike="noStrike" dirty="0" err="1">
                          <a:effectLst/>
                        </a:rPr>
                        <a:t>berkembang</a:t>
                      </a:r>
                      <a:r>
                        <a:rPr lang="en-ID" sz="1600" u="none" strike="noStrike" dirty="0">
                          <a:effectLst/>
                        </a:rPr>
                        <a:t>; </a:t>
                      </a:r>
                      <a:r>
                        <a:rPr lang="en-ID" sz="1600" u="none" strike="noStrike" dirty="0" err="1">
                          <a:effectLst/>
                        </a:rPr>
                        <a:t>keputusan-keputusan</a:t>
                      </a:r>
                      <a:r>
                        <a:rPr lang="en-ID" sz="1600" u="none" strike="noStrike" dirty="0">
                          <a:effectLst/>
                        </a:rPr>
                        <a:t>; personal; </a:t>
                      </a:r>
                      <a:r>
                        <a:rPr lang="en-ID" sz="1600" u="none" strike="noStrike" dirty="0" err="1">
                          <a:effectLst/>
                        </a:rPr>
                        <a:t>menggunakan</a:t>
                      </a:r>
                      <a:r>
                        <a:rPr lang="en-ID" sz="1600" u="none" strike="noStrike" dirty="0">
                          <a:effectLst/>
                        </a:rPr>
                        <a:t> kata-kata </a:t>
                      </a:r>
                      <a:r>
                        <a:rPr lang="en-ID" sz="1600" u="none" strike="noStrike" dirty="0" err="1">
                          <a:effectLst/>
                        </a:rPr>
                        <a:t>kualitatif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FEC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67951"/>
                  </a:ext>
                </a:extLst>
              </a:tr>
              <a:tr h="2435184"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Asumsi metodologis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8FF3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 err="1">
                          <a:effectLst/>
                        </a:rPr>
                        <a:t>bagaimana</a:t>
                      </a:r>
                      <a:r>
                        <a:rPr lang="en-ID" sz="1600" u="none" strike="noStrike" dirty="0">
                          <a:effectLst/>
                        </a:rPr>
                        <a:t> proses </a:t>
                      </a:r>
                      <a:r>
                        <a:rPr lang="en-ID" sz="1600" u="none" strike="noStrike" dirty="0" err="1">
                          <a:effectLst/>
                        </a:rPr>
                        <a:t>penelitian</a:t>
                      </a:r>
                      <a:r>
                        <a:rPr lang="en-ID" sz="1600" u="none" strike="noStrike" dirty="0">
                          <a:effectLst/>
                        </a:rPr>
                        <a:t>?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8FF3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>
                          <a:effectLst/>
                        </a:rPr>
                        <a:t>proses deductif; sebab dan akibat; rancangan statis sebelum penelitian dimulai, bebas kontek, dapat menggeneralkan, penjelasan, pemahaman; akurat dan konsistensi melalui pengujian validitas dan reliabilitas</a:t>
                      </a:r>
                      <a:endParaRPr lang="en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8FF3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600" u="none" strike="noStrike" dirty="0">
                          <a:effectLst/>
                        </a:rPr>
                        <a:t>proses </a:t>
                      </a:r>
                      <a:r>
                        <a:rPr lang="en-ID" sz="1600" u="none" strike="noStrike" dirty="0" err="1">
                          <a:effectLst/>
                        </a:rPr>
                        <a:t>Induktif</a:t>
                      </a:r>
                      <a:r>
                        <a:rPr lang="en-ID" sz="1600" u="none" strike="noStrike" dirty="0">
                          <a:effectLst/>
                        </a:rPr>
                        <a:t>; </a:t>
                      </a:r>
                      <a:r>
                        <a:rPr lang="en-ID" sz="1600" u="none" strike="noStrike" dirty="0" err="1">
                          <a:effectLst/>
                        </a:rPr>
                        <a:t>membentuk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faktor-faktor</a:t>
                      </a:r>
                      <a:r>
                        <a:rPr lang="en-ID" sz="1600" u="none" strike="noStrike" dirty="0">
                          <a:effectLst/>
                        </a:rPr>
                        <a:t> yang </a:t>
                      </a:r>
                      <a:r>
                        <a:rPr lang="en-ID" sz="1600" u="none" strike="noStrike" dirty="0" err="1">
                          <a:effectLst/>
                        </a:rPr>
                        <a:t>simultan</a:t>
                      </a:r>
                      <a:r>
                        <a:rPr lang="en-ID" sz="1600" u="none" strike="noStrike" dirty="0">
                          <a:effectLst/>
                        </a:rPr>
                        <a:t>; </a:t>
                      </a:r>
                      <a:r>
                        <a:rPr lang="en-ID" sz="1600" u="none" strike="noStrike" dirty="0" err="1">
                          <a:effectLst/>
                        </a:rPr>
                        <a:t>tidak</a:t>
                      </a:r>
                      <a:r>
                        <a:rPr lang="en-ID" sz="1600" u="none" strike="noStrike" dirty="0">
                          <a:effectLst/>
                        </a:rPr>
                        <a:t> statis dan </a:t>
                      </a:r>
                      <a:r>
                        <a:rPr lang="en-ID" sz="1600" u="none" strike="noStrike" dirty="0" err="1">
                          <a:effectLst/>
                        </a:rPr>
                        <a:t>dapat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berkembang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saat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penelitian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berlangsung</a:t>
                      </a:r>
                      <a:r>
                        <a:rPr lang="en-ID" sz="1600" u="none" strike="noStrike" dirty="0">
                          <a:effectLst/>
                        </a:rPr>
                        <a:t>, </a:t>
                      </a:r>
                      <a:r>
                        <a:rPr lang="en-ID" sz="1600" u="none" strike="noStrike" dirty="0" err="1">
                          <a:effectLst/>
                        </a:rPr>
                        <a:t>terikat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dengan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kontek</a:t>
                      </a:r>
                      <a:r>
                        <a:rPr lang="en-ID" sz="1600" u="none" strike="noStrike" dirty="0">
                          <a:effectLst/>
                        </a:rPr>
                        <a:t>, </a:t>
                      </a:r>
                      <a:r>
                        <a:rPr lang="en-ID" sz="1600" u="none" strike="noStrike" dirty="0" err="1">
                          <a:effectLst/>
                        </a:rPr>
                        <a:t>berpola</a:t>
                      </a:r>
                      <a:r>
                        <a:rPr lang="en-ID" sz="1600" u="none" strike="noStrike" dirty="0">
                          <a:effectLst/>
                        </a:rPr>
                        <a:t>, </a:t>
                      </a:r>
                      <a:r>
                        <a:rPr lang="en-ID" sz="1600" u="none" strike="noStrike" dirty="0" err="1">
                          <a:effectLst/>
                        </a:rPr>
                        <a:t>teori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dibangun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untuk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memahami</a:t>
                      </a:r>
                      <a:r>
                        <a:rPr lang="en-ID" sz="1600" u="none" strike="noStrike" dirty="0">
                          <a:effectLst/>
                        </a:rPr>
                        <a:t>, </a:t>
                      </a:r>
                      <a:r>
                        <a:rPr lang="en-ID" sz="1600" u="none" strike="noStrike" dirty="0" err="1">
                          <a:effectLst/>
                        </a:rPr>
                        <a:t>akurat</a:t>
                      </a:r>
                      <a:r>
                        <a:rPr lang="en-ID" sz="1600" u="none" strike="noStrike" dirty="0">
                          <a:effectLst/>
                        </a:rPr>
                        <a:t> dan </a:t>
                      </a:r>
                      <a:r>
                        <a:rPr lang="en-ID" sz="1600" u="none" strike="noStrike" dirty="0" err="1">
                          <a:effectLst/>
                        </a:rPr>
                        <a:t>konsistensi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dibangun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melalui</a:t>
                      </a:r>
                      <a:r>
                        <a:rPr lang="en-ID" sz="1600" u="none" strike="noStrike" dirty="0">
                          <a:effectLst/>
                        </a:rPr>
                        <a:t> </a:t>
                      </a:r>
                      <a:r>
                        <a:rPr lang="en-ID" sz="1600" u="none" strike="noStrike" dirty="0" err="1">
                          <a:effectLst/>
                        </a:rPr>
                        <a:t>verifikasi</a:t>
                      </a:r>
                      <a:r>
                        <a:rPr lang="en-ID" sz="1600" u="none" strike="noStrike" dirty="0">
                          <a:effectLst/>
                        </a:rPr>
                        <a:t>.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35" marR="7226" marT="7226" marB="0" anchor="ctr">
                    <a:solidFill>
                      <a:srgbClr val="8FF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9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63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5170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 PENELITIAN KUALITATIF</a:t>
            </a:r>
          </a:p>
          <a:p>
            <a:pPr marL="457200" indent="-457200" algn="ctr">
              <a:defRPr/>
            </a:pP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Newman (1997):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context is critical,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value of the case study,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Researcher integrity –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bersandar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Grounded theory,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induktif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 and sequence,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mencermati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peristiwanya</a:t>
            </a: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Interpretation,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interpretasinya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The first order interpretation</a:t>
            </a:r>
          </a:p>
          <a:p>
            <a:pPr marL="457200" indent="-457200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ii.  The second order interpretation</a:t>
            </a:r>
          </a:p>
          <a:p>
            <a:pPr marL="457200" indent="-457200"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iii. The third order interpretation,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menghubungkan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AutoNum type="arabicPeriod"/>
              <a:defRPr/>
            </a:pP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en-US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848600" cy="53244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Lincoln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Guba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(1985): 14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Alamian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(natural setting)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(Human Instruments)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(utilization of tacit knowledge)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Kualitatif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Purposive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induktif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(Grounded Theory)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Rancangannya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fleksibel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(Emergent design)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kompromi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(Negotiated outcomes)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(Case study reporting mode)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(Idiographic interpretation)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(Tentative application)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pd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(Focus determined boundaries)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Kriterinya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(Special criteria for trustworthiness).</a:t>
            </a:r>
          </a:p>
        </p:txBody>
      </p:sp>
    </p:spTree>
  </p:cSld>
  <p:clrMapOvr>
    <a:masterClrMapping/>
  </p:clrMapOvr>
  <p:transition spd="slow"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3962400" cy="397033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Interpretative research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Hermeneutics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Ethnomethodology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Ethnography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Cognitive research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Field research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Idealist research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Subjectivist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267200" y="1066800"/>
            <a:ext cx="4724400" cy="42465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Phenomenological Research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Symbolic interactionism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Constructivism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Grounded research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Studi Kasus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Perspektif ke dalam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Ekologis</a:t>
            </a:r>
          </a:p>
          <a:p>
            <a:pPr eaLnBrk="1" hangingPunct="1">
              <a:buFont typeface="Garamond" panose="02020404030301010803" pitchFamily="18" charset="0"/>
              <a:buAutoNum type="arabicPeriod" startAt="10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Deskriptif.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04800"/>
            <a:ext cx="5257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JENIS PENELITIAN KUALITATIF</a:t>
            </a:r>
          </a:p>
          <a:p>
            <a:pPr algn="ctr"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Bogdan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Biklen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(1982)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493713"/>
            <a:ext cx="7848600" cy="5238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PENELITIAN KUANTITATIF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KUALITATIF</a:t>
            </a: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/>
        </p:nvGraphicFramePr>
        <p:xfrm>
          <a:off x="228600" y="1295400"/>
          <a:ext cx="8439150" cy="4819650"/>
        </p:xfrm>
        <a:graphic>
          <a:graphicData uri="http://schemas.openxmlformats.org/drawingml/2006/table">
            <a:tbl>
              <a:tblPr/>
              <a:tblGrid>
                <a:gridCol w="3977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Penelitian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Kuantitatif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A9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Penelitian Kualitatif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A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Fakus ringkas dan sempit/deduktif</a:t>
                      </a:r>
                      <a:r>
                        <a:rPr lang="fi-FI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l-NL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1. Fokus kompleks dan luas/induktif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Reduksionistik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2.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Holistik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Obyektif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3. Subyektif atau perspektif etnik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Penalaran logis dan deduktif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4.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Penalaran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/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berorientasi</a:t>
                      </a:r>
                      <a:r>
                        <a:rPr lang="en-US" sz="2000" b="1" i="0" u="none" strike="noStrike" baseline="0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baseline="0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proses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 Basis pengetahuan: Hubungan </a:t>
                      </a:r>
                      <a:b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sebab-akibat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l-NL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5. Basis pengetahuan: Makna dan       </a:t>
                      </a:r>
                      <a:br>
                        <a:rPr lang="nl-NL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</a:br>
                      <a:r>
                        <a:rPr lang="nl-NL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    temuan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 Menguji teori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6. Mengembangkan/membangun teori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 Kontrol atas variabel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7.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Relatif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kurang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kontrol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variabel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  Instrumen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8. Komunikasi dan observasi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 Elemen dasar analisis: angka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9. Elemen dasar analisis: kata-kata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 Analisis statistik atas data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10. Interpretasi individual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 Generalisasi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11. 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Penjelasan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/</a:t>
                      </a:r>
                      <a:r>
                        <a:rPr lang="en-US" sz="2000" b="1" i="0" u="none" strike="noStrike" dirty="0" err="1">
                          <a:solidFill>
                            <a:srgbClr val="0070C0"/>
                          </a:solidFill>
                          <a:latin typeface="Times New Roman"/>
                        </a:rPr>
                        <a:t>uraian</a:t>
                      </a:r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010400" cy="712788"/>
          </a:xfrm>
        </p:spPr>
        <p:txBody>
          <a:bodyPr/>
          <a:lstStyle/>
          <a:p>
            <a:pPr eaLnBrk="1" hangingPunct="1"/>
            <a:r>
              <a:rPr lang="id-ID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Logika atau teori deduktif dan induktif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r>
              <a:rPr lang="id-ID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mencerminkan pandangan paling umum tentang hubungan antara teori dan penelitian.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d-ID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id-ID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menekankan pentingnya menempatkan teori sebagai hasil dari proses penelitian.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A9B487-233D-4B20-B230-6ABC2AF8AD3B}"/>
              </a:ext>
            </a:extLst>
          </p:cNvPr>
          <p:cNvSpPr txBox="1"/>
          <p:nvPr/>
        </p:nvSpPr>
        <p:spPr>
          <a:xfrm>
            <a:off x="457200" y="4114800"/>
            <a:ext cx="8229600" cy="1941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2046"/>
            <a:ext cx="8229600" cy="798154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Apa itu paradigma?</a:t>
            </a:r>
            <a:br>
              <a:rPr lang="id-ID" b="1" dirty="0">
                <a:solidFill>
                  <a:schemeClr val="bg1"/>
                </a:solidFill>
              </a:rPr>
            </a:b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D" dirty="0"/>
              <a:t>C</a:t>
            </a:r>
            <a:r>
              <a:rPr lang="id-ID" dirty="0"/>
              <a:t>ara ber</a:t>
            </a:r>
            <a:r>
              <a:rPr lang="en-ID" dirty="0"/>
              <a:t>p</a:t>
            </a:r>
            <a:r>
              <a:rPr lang="id-ID" dirty="0"/>
              <a:t>ikir</a:t>
            </a:r>
            <a:r>
              <a:rPr lang="en-ID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ID" dirty="0"/>
              <a:t>K</a:t>
            </a:r>
            <a:r>
              <a:rPr lang="id-ID" dirty="0"/>
              <a:t>erangka ber</a:t>
            </a:r>
            <a:r>
              <a:rPr lang="en-ID" dirty="0"/>
              <a:t>p</a:t>
            </a:r>
            <a:r>
              <a:rPr lang="id-ID" dirty="0"/>
              <a:t>ikir</a:t>
            </a:r>
            <a:r>
              <a:rPr lang="en-ID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ID" dirty="0"/>
              <a:t>C</a:t>
            </a:r>
            <a:r>
              <a:rPr lang="id-ID" dirty="0"/>
              <a:t>ara pandang seseorang dalam memikirkan dan memahami sesuatu</a:t>
            </a:r>
            <a:r>
              <a:rPr lang="en-ID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pPr marL="0" indent="0" eaLnBrk="1" hangingPunct="1">
              <a:buNone/>
              <a:defRPr/>
            </a:pPr>
            <a:r>
              <a:rPr lang="en-GB" sz="2800" dirty="0" err="1"/>
              <a:t>Kerangka</a:t>
            </a:r>
            <a:r>
              <a:rPr lang="en-GB" sz="2800" dirty="0"/>
              <a:t> </a:t>
            </a:r>
            <a:r>
              <a:rPr lang="en-GB" sz="2800" dirty="0" err="1"/>
              <a:t>berpikir</a:t>
            </a:r>
            <a:r>
              <a:rPr lang="en-GB" sz="2800" dirty="0"/>
              <a:t> yang </a:t>
            </a:r>
            <a:r>
              <a:rPr lang="en-GB" sz="2800" dirty="0" err="1"/>
              <a:t>menjelaskan</a:t>
            </a:r>
            <a:r>
              <a:rPr lang="en-GB" sz="2800" dirty="0"/>
              <a:t> </a:t>
            </a:r>
            <a:r>
              <a:rPr lang="en-GB" sz="2800" dirty="0" err="1"/>
              <a:t>bagaimana</a:t>
            </a:r>
            <a:r>
              <a:rPr lang="en-GB" sz="2800" dirty="0"/>
              <a:t> </a:t>
            </a:r>
            <a:r>
              <a:rPr lang="en-GB" sz="2800" dirty="0" err="1"/>
              <a:t>cara</a:t>
            </a:r>
            <a:r>
              <a:rPr lang="en-GB" sz="2800" dirty="0"/>
              <a:t> </a:t>
            </a:r>
            <a:r>
              <a:rPr lang="en-GB" sz="2800" dirty="0" err="1"/>
              <a:t>pandang</a:t>
            </a:r>
            <a:r>
              <a:rPr lang="en-GB" sz="2800" dirty="0"/>
              <a:t> </a:t>
            </a:r>
            <a:r>
              <a:rPr lang="en-GB" sz="2800" dirty="0" err="1"/>
              <a:t>peneliti</a:t>
            </a:r>
            <a:r>
              <a:rPr lang="en-GB" sz="2800" dirty="0"/>
              <a:t> </a:t>
            </a:r>
            <a:r>
              <a:rPr lang="en-GB" sz="2800" dirty="0" err="1"/>
              <a:t>terhadap</a:t>
            </a:r>
            <a:r>
              <a:rPr lang="en-GB" sz="2800" dirty="0"/>
              <a:t> </a:t>
            </a:r>
            <a:r>
              <a:rPr lang="en-GB" sz="2800" dirty="0" err="1"/>
              <a:t>fakta</a:t>
            </a:r>
            <a:r>
              <a:rPr lang="en-GB" sz="2800" dirty="0"/>
              <a:t> </a:t>
            </a:r>
            <a:r>
              <a:rPr lang="en-GB" sz="2800" dirty="0" err="1"/>
              <a:t>kehidupan</a:t>
            </a:r>
            <a:r>
              <a:rPr lang="en-GB" sz="2800" dirty="0"/>
              <a:t> </a:t>
            </a:r>
            <a:r>
              <a:rPr lang="en-GB" sz="2800" dirty="0" err="1"/>
              <a:t>sosial</a:t>
            </a:r>
            <a:r>
              <a:rPr lang="en-GB" sz="2800" dirty="0"/>
              <a:t> dan </a:t>
            </a:r>
            <a:r>
              <a:rPr lang="en-GB" sz="2800" dirty="0" err="1"/>
              <a:t>perlakukan</a:t>
            </a:r>
            <a:r>
              <a:rPr lang="en-GB" sz="2800" dirty="0"/>
              <a:t> </a:t>
            </a:r>
            <a:r>
              <a:rPr lang="en-GB" sz="2800" dirty="0" err="1"/>
              <a:t>peneliti</a:t>
            </a:r>
            <a:r>
              <a:rPr lang="en-GB" sz="2800" dirty="0"/>
              <a:t> </a:t>
            </a:r>
            <a:r>
              <a:rPr lang="en-GB" sz="2800" dirty="0" err="1"/>
              <a:t>terhadap</a:t>
            </a:r>
            <a:r>
              <a:rPr lang="en-GB" sz="2800" dirty="0"/>
              <a:t> </a:t>
            </a:r>
            <a:r>
              <a:rPr lang="en-GB" sz="2800" dirty="0" err="1"/>
              <a:t>ilmu</a:t>
            </a:r>
            <a:r>
              <a:rPr lang="en-GB" sz="2800" dirty="0"/>
              <a:t> dan </a:t>
            </a:r>
            <a:r>
              <a:rPr lang="en-GB" sz="2800" dirty="0" err="1"/>
              <a:t>teori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715000" cy="685800"/>
          </a:xfrm>
        </p:spPr>
        <p:txBody>
          <a:bodyPr/>
          <a:lstStyle/>
          <a:p>
            <a:pPr marL="838200" indent="-838200" eaLnBrk="1" hangingPunct="1"/>
            <a:r>
              <a:rPr lang="id-ID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Objektif dan Subjektif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14450"/>
            <a:ext cx="8077200" cy="4019550"/>
          </a:xfrm>
        </p:spPr>
        <p:txBody>
          <a:bodyPr/>
          <a:lstStyle/>
          <a:p>
            <a:pPr eaLnBrk="1" hangingPunct="1"/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bjektif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hasil penelitian menceriminkan keadaan sesungguhnya tanpa pandangan pribadi peneliti, harus “bebas nilai”. Peneliti adalah analis netral, tidak memihak, tak berkepentingan memberi pendapat pribadi.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id-ID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ubjektif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peneliti memiliki penilaian, perasaan, terhadap yang diteliti karena berinteraksi hingga memiliki interpretasi tentang yang diteliti. Peneliti bertindak sebagai peneliti dan yang diteliti.</a:t>
            </a:r>
          </a:p>
          <a:p>
            <a:pPr eaLnBrk="1" hangingPunct="1"/>
            <a:endParaRPr lang="id-ID" altLang="en-US" sz="280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95600" y="304800"/>
            <a:ext cx="3581400" cy="638175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700">
                <a:solidFill>
                  <a:srgbClr val="0000CC"/>
                </a:solidFill>
                <a:latin typeface="Antique Olive Compact" pitchFamily="34" charset="0"/>
              </a:rPr>
              <a:t>Identifikasi, Pemilihan, Perumusan Masalah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flipH="1" flipV="1">
            <a:off x="762000" y="533400"/>
            <a:ext cx="19812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2362200" cy="854075"/>
          </a:xfrm>
          <a:prstGeom prst="rect">
            <a:avLst/>
          </a:prstGeom>
          <a:solidFill>
            <a:srgbClr val="A6F8C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Landasan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Teori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Kajian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Teori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dan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Penelitian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yang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Relevan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)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124200" y="1524000"/>
            <a:ext cx="2743200" cy="304800"/>
          </a:xfrm>
          <a:prstGeom prst="right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19800" y="1295400"/>
            <a:ext cx="2362200" cy="523875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Penyusunan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Kerangka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Berpikir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Antique Olive Compact" pitchFamily="34" charset="0"/>
              <a:cs typeface="Arial" charset="0"/>
            </a:endParaRPr>
          </a:p>
        </p:txBody>
      </p:sp>
      <p:sp>
        <p:nvSpPr>
          <p:cNvPr id="16392" name="AutoShape 9"/>
          <p:cNvSpPr>
            <a:spLocks noChangeArrowheads="1"/>
          </p:cNvSpPr>
          <p:nvPr/>
        </p:nvSpPr>
        <p:spPr bwMode="auto">
          <a:xfrm flipH="1" flipV="1">
            <a:off x="4267200" y="1905000"/>
            <a:ext cx="20574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352800" y="2590800"/>
            <a:ext cx="2743200" cy="307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Perumusan Hipotesis</a:t>
            </a:r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4572000" y="29718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81400" y="3429000"/>
            <a:ext cx="2514600" cy="758825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Pengujian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Hipotesis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d-ID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Pengumpulan,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Data)</a:t>
            </a: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4572000" y="42672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7" name="AutoShape 14"/>
          <p:cNvSpPr>
            <a:spLocks noChangeArrowheads="1"/>
          </p:cNvSpPr>
          <p:nvPr/>
        </p:nvSpPr>
        <p:spPr bwMode="auto">
          <a:xfrm>
            <a:off x="3657600" y="4648200"/>
            <a:ext cx="2362200" cy="1143000"/>
          </a:xfrm>
          <a:prstGeom prst="flowChartDecision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4267200" y="4968875"/>
            <a:ext cx="10668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Hipotesis Diterima?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2286000" y="4419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ntique Olive Compact" pitchFamily="34" charset="0"/>
              </a:rPr>
              <a:t>ya</a:t>
            </a:r>
          </a:p>
        </p:txBody>
      </p:sp>
      <p:sp>
        <p:nvSpPr>
          <p:cNvPr id="16400" name="AutoShape 17"/>
          <p:cNvSpPr>
            <a:spLocks noChangeArrowheads="1"/>
          </p:cNvSpPr>
          <p:nvPr/>
        </p:nvSpPr>
        <p:spPr bwMode="auto">
          <a:xfrm flipH="1">
            <a:off x="1295400" y="2362200"/>
            <a:ext cx="2286000" cy="3048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929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370" y="0"/>
                </a:moveTo>
                <a:lnTo>
                  <a:pt x="13139" y="7200"/>
                </a:lnTo>
                <a:lnTo>
                  <a:pt x="16225" y="7200"/>
                </a:lnTo>
                <a:lnTo>
                  <a:pt x="16225" y="18929"/>
                </a:lnTo>
                <a:lnTo>
                  <a:pt x="0" y="1892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5943600" y="44196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ntique Olive Compact" pitchFamily="34" charset="0"/>
              </a:rPr>
              <a:t>tidak</a:t>
            </a:r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6248400" y="2133600"/>
            <a:ext cx="1981200" cy="3276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740 h 21600"/>
              <a:gd name="T20" fmla="*/ 1652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2" y="0"/>
                </a:moveTo>
                <a:lnTo>
                  <a:pt x="9264" y="7014"/>
                </a:lnTo>
                <a:lnTo>
                  <a:pt x="14338" y="7014"/>
                </a:lnTo>
                <a:lnTo>
                  <a:pt x="14338" y="18740"/>
                </a:lnTo>
                <a:lnTo>
                  <a:pt x="0" y="18740"/>
                </a:lnTo>
                <a:lnTo>
                  <a:pt x="0" y="21600"/>
                </a:lnTo>
                <a:lnTo>
                  <a:pt x="16526" y="21600"/>
                </a:lnTo>
                <a:lnTo>
                  <a:pt x="16526" y="7014"/>
                </a:lnTo>
                <a:lnTo>
                  <a:pt x="21600" y="70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2362200" y="56388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  <a:latin typeface="Albertus Extra Bold" pitchFamily="34" charset="0"/>
              </a:rPr>
              <a:t>SIKLUS PENELITIAN KUANTITATIF</a:t>
            </a: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3429000" y="11430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DEDUKSI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4953000" y="3048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INDUKSI</a:t>
            </a:r>
          </a:p>
        </p:txBody>
      </p:sp>
    </p:spTree>
  </p:cSld>
  <p:clrMapOvr>
    <a:masterClrMapping/>
  </p:clrMapOvr>
  <p:transition spd="slow">
    <p:push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9800" y="304800"/>
            <a:ext cx="3581400" cy="354013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700">
                <a:solidFill>
                  <a:srgbClr val="0000CC"/>
                </a:solidFill>
                <a:latin typeface="Antique Olive Compact" pitchFamily="34" charset="0"/>
              </a:rPr>
              <a:t>Identifikasi Masalah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724400" y="990600"/>
            <a:ext cx="2362200" cy="584200"/>
          </a:xfrm>
          <a:prstGeom prst="rect">
            <a:avLst/>
          </a:prstGeom>
          <a:solidFill>
            <a:srgbClr val="A6F8C5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0000CC"/>
                </a:solidFill>
                <a:latin typeface="Antique Olive Compact" pitchFamily="34" charset="0"/>
              </a:rPr>
              <a:t>Mengkaji Literature yg relevan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953000" y="1828800"/>
            <a:ext cx="2362200" cy="307975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Merumuskan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ntique Olive Compact" pitchFamily="34" charset="0"/>
                <a:cs typeface="Arial" charset="0"/>
              </a:rPr>
              <a:t>Masalah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Antique Olive Compact" pitchFamily="34" charset="0"/>
              <a:cs typeface="Arial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943600" y="2743200"/>
            <a:ext cx="2743200" cy="307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Perumusan Hipotesis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81400" y="3200400"/>
            <a:ext cx="2514600" cy="830263"/>
          </a:xfrm>
          <a:prstGeom prst="rect">
            <a:avLst/>
          </a:prstGeom>
          <a:solidFill>
            <a:srgbClr val="FDFDA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design,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AutoShape 13"/>
          <p:cNvSpPr>
            <a:spLocks noChangeArrowheads="1"/>
          </p:cNvSpPr>
          <p:nvPr/>
        </p:nvSpPr>
        <p:spPr bwMode="auto">
          <a:xfrm>
            <a:off x="4572000" y="4114800"/>
            <a:ext cx="457200" cy="533400"/>
          </a:xfrm>
          <a:prstGeom prst="downArrow">
            <a:avLst>
              <a:gd name="adj1" fmla="val 50000"/>
              <a:gd name="adj2" fmla="val 2500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417" name="AutoShape 14"/>
          <p:cNvSpPr>
            <a:spLocks noChangeArrowheads="1"/>
          </p:cNvSpPr>
          <p:nvPr/>
        </p:nvSpPr>
        <p:spPr bwMode="auto">
          <a:xfrm>
            <a:off x="3657600" y="4724400"/>
            <a:ext cx="2590800" cy="1143000"/>
          </a:xfrm>
          <a:prstGeom prst="flowChartDecision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Mengumpulkan Data</a:t>
            </a:r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2362200" y="56388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  <a:latin typeface="Albertus Extra Bold" pitchFamily="34" charset="0"/>
              </a:rPr>
              <a:t>SIKLUS PENELITIAN KUALITATIF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086600" y="22098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3" name="Bent Arrow 22"/>
          <p:cNvSpPr/>
          <p:nvPr/>
        </p:nvSpPr>
        <p:spPr>
          <a:xfrm rot="10800000">
            <a:off x="6324600" y="3200400"/>
            <a:ext cx="1143000" cy="627063"/>
          </a:xfrm>
          <a:prstGeom prst="bentArrow">
            <a:avLst>
              <a:gd name="adj1" fmla="val 25000"/>
              <a:gd name="adj2" fmla="val 19419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0" y="4038600"/>
            <a:ext cx="1371600" cy="838200"/>
          </a:xfrm>
          <a:prstGeom prst="rect">
            <a:avLst/>
          </a:prstGeom>
          <a:blipFill dpi="0" rotWithShape="1">
            <a:blip r:embed="rId3" cstate="print">
              <a:alphaModFix amt="82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6B600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b="1" dirty="0">
                <a:solidFill>
                  <a:srgbClr val="F6B600"/>
                </a:solidFill>
                <a:latin typeface="Times New Roman" pitchFamily="18" charset="0"/>
                <a:cs typeface="Times New Roman" pitchFamily="18" charset="0"/>
              </a:rPr>
              <a:t> Data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43000" y="2667000"/>
            <a:ext cx="1371600" cy="838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6B600"/>
                </a:solidFill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n-US" b="1" dirty="0">
                <a:solidFill>
                  <a:srgbClr val="F6B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6B600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endParaRPr lang="en-US" b="1" dirty="0">
              <a:solidFill>
                <a:srgbClr val="F6B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eft-Up Arrow 26"/>
          <p:cNvSpPr/>
          <p:nvPr/>
        </p:nvSpPr>
        <p:spPr>
          <a:xfrm rot="17668966">
            <a:off x="5874544" y="350044"/>
            <a:ext cx="503238" cy="628650"/>
          </a:xfrm>
          <a:prstGeom prst="lef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U-Turn Arrow 27"/>
          <p:cNvSpPr/>
          <p:nvPr/>
        </p:nvSpPr>
        <p:spPr>
          <a:xfrm rot="5400000">
            <a:off x="7091363" y="1290637"/>
            <a:ext cx="990600" cy="847725"/>
          </a:xfrm>
          <a:prstGeom prst="utur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066800" y="1143000"/>
            <a:ext cx="1524000" cy="91440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Laporan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Up Arrow 30"/>
          <p:cNvSpPr/>
          <p:nvPr/>
        </p:nvSpPr>
        <p:spPr>
          <a:xfrm>
            <a:off x="1905000" y="3581400"/>
            <a:ext cx="304800" cy="381000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Up Arrow 31"/>
          <p:cNvSpPr/>
          <p:nvPr/>
        </p:nvSpPr>
        <p:spPr>
          <a:xfrm>
            <a:off x="1676400" y="2133600"/>
            <a:ext cx="304800" cy="457200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Up Arrow 32"/>
          <p:cNvSpPr/>
          <p:nvPr/>
        </p:nvSpPr>
        <p:spPr>
          <a:xfrm rot="3768323">
            <a:off x="2161382" y="591343"/>
            <a:ext cx="304800" cy="614363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 rot="12259641">
            <a:off x="2105025" y="5137150"/>
            <a:ext cx="1547813" cy="430213"/>
          </a:xfrm>
          <a:custGeom>
            <a:avLst/>
            <a:gdLst>
              <a:gd name="connsiteX0" fmla="*/ 0 w 1494282"/>
              <a:gd name="connsiteY0" fmla="*/ 430779 h 430779"/>
              <a:gd name="connsiteX1" fmla="*/ 0 w 1494282"/>
              <a:gd name="connsiteY1" fmla="*/ 218271 h 430779"/>
              <a:gd name="connsiteX2" fmla="*/ 55201 w 1494282"/>
              <a:gd name="connsiteY2" fmla="*/ 85005 h 430779"/>
              <a:gd name="connsiteX3" fmla="*/ 188467 w 1494282"/>
              <a:gd name="connsiteY3" fmla="*/ 29805 h 430779"/>
              <a:gd name="connsiteX4" fmla="*/ 1386587 w 1494282"/>
              <a:gd name="connsiteY4" fmla="*/ 29806 h 430779"/>
              <a:gd name="connsiteX5" fmla="*/ 1386587 w 1494282"/>
              <a:gd name="connsiteY5" fmla="*/ 0 h 430779"/>
              <a:gd name="connsiteX6" fmla="*/ 1494282 w 1494282"/>
              <a:gd name="connsiteY6" fmla="*/ 83653 h 430779"/>
              <a:gd name="connsiteX7" fmla="*/ 1386587 w 1494282"/>
              <a:gd name="connsiteY7" fmla="*/ 167306 h 430779"/>
              <a:gd name="connsiteX8" fmla="*/ 1386587 w 1494282"/>
              <a:gd name="connsiteY8" fmla="*/ 137500 h 430779"/>
              <a:gd name="connsiteX9" fmla="*/ 188466 w 1494282"/>
              <a:gd name="connsiteY9" fmla="*/ 137500 h 430779"/>
              <a:gd name="connsiteX10" fmla="*/ 107695 w 1494282"/>
              <a:gd name="connsiteY10" fmla="*/ 218271 h 430779"/>
              <a:gd name="connsiteX11" fmla="*/ 107695 w 1494282"/>
              <a:gd name="connsiteY11" fmla="*/ 430779 h 430779"/>
              <a:gd name="connsiteX12" fmla="*/ 0 w 1494282"/>
              <a:gd name="connsiteY12" fmla="*/ 430779 h 430779"/>
              <a:gd name="connsiteX0" fmla="*/ 0 w 1516561"/>
              <a:gd name="connsiteY0" fmla="*/ 430779 h 430779"/>
              <a:gd name="connsiteX1" fmla="*/ 0 w 1516561"/>
              <a:gd name="connsiteY1" fmla="*/ 218271 h 430779"/>
              <a:gd name="connsiteX2" fmla="*/ 55201 w 1516561"/>
              <a:gd name="connsiteY2" fmla="*/ 85005 h 430779"/>
              <a:gd name="connsiteX3" fmla="*/ 188467 w 1516561"/>
              <a:gd name="connsiteY3" fmla="*/ 29805 h 430779"/>
              <a:gd name="connsiteX4" fmla="*/ 1386587 w 1516561"/>
              <a:gd name="connsiteY4" fmla="*/ 29806 h 430779"/>
              <a:gd name="connsiteX5" fmla="*/ 1386587 w 1516561"/>
              <a:gd name="connsiteY5" fmla="*/ 0 h 430779"/>
              <a:gd name="connsiteX6" fmla="*/ 1516561 w 1516561"/>
              <a:gd name="connsiteY6" fmla="*/ 234253 h 430779"/>
              <a:gd name="connsiteX7" fmla="*/ 1386587 w 1516561"/>
              <a:gd name="connsiteY7" fmla="*/ 167306 h 430779"/>
              <a:gd name="connsiteX8" fmla="*/ 1386587 w 1516561"/>
              <a:gd name="connsiteY8" fmla="*/ 137500 h 430779"/>
              <a:gd name="connsiteX9" fmla="*/ 188466 w 1516561"/>
              <a:gd name="connsiteY9" fmla="*/ 137500 h 430779"/>
              <a:gd name="connsiteX10" fmla="*/ 107695 w 1516561"/>
              <a:gd name="connsiteY10" fmla="*/ 218271 h 430779"/>
              <a:gd name="connsiteX11" fmla="*/ 107695 w 1516561"/>
              <a:gd name="connsiteY11" fmla="*/ 430779 h 430779"/>
              <a:gd name="connsiteX12" fmla="*/ 0 w 1516561"/>
              <a:gd name="connsiteY12" fmla="*/ 430779 h 430779"/>
              <a:gd name="connsiteX0" fmla="*/ 0 w 1547951"/>
              <a:gd name="connsiteY0" fmla="*/ 430779 h 430779"/>
              <a:gd name="connsiteX1" fmla="*/ 0 w 1547951"/>
              <a:gd name="connsiteY1" fmla="*/ 218271 h 430779"/>
              <a:gd name="connsiteX2" fmla="*/ 55201 w 1547951"/>
              <a:gd name="connsiteY2" fmla="*/ 85005 h 430779"/>
              <a:gd name="connsiteX3" fmla="*/ 188467 w 1547951"/>
              <a:gd name="connsiteY3" fmla="*/ 29805 h 430779"/>
              <a:gd name="connsiteX4" fmla="*/ 1386587 w 1547951"/>
              <a:gd name="connsiteY4" fmla="*/ 29806 h 430779"/>
              <a:gd name="connsiteX5" fmla="*/ 1386587 w 1547951"/>
              <a:gd name="connsiteY5" fmla="*/ 0 h 430779"/>
              <a:gd name="connsiteX6" fmla="*/ 1547951 w 1547951"/>
              <a:gd name="connsiteY6" fmla="*/ 303687 h 430779"/>
              <a:gd name="connsiteX7" fmla="*/ 1386587 w 1547951"/>
              <a:gd name="connsiteY7" fmla="*/ 167306 h 430779"/>
              <a:gd name="connsiteX8" fmla="*/ 1386587 w 1547951"/>
              <a:gd name="connsiteY8" fmla="*/ 137500 h 430779"/>
              <a:gd name="connsiteX9" fmla="*/ 188466 w 1547951"/>
              <a:gd name="connsiteY9" fmla="*/ 137500 h 430779"/>
              <a:gd name="connsiteX10" fmla="*/ 107695 w 1547951"/>
              <a:gd name="connsiteY10" fmla="*/ 218271 h 430779"/>
              <a:gd name="connsiteX11" fmla="*/ 107695 w 1547951"/>
              <a:gd name="connsiteY11" fmla="*/ 430779 h 430779"/>
              <a:gd name="connsiteX12" fmla="*/ 0 w 1547951"/>
              <a:gd name="connsiteY12" fmla="*/ 430779 h 43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951" h="430779">
                <a:moveTo>
                  <a:pt x="0" y="430779"/>
                </a:moveTo>
                <a:lnTo>
                  <a:pt x="0" y="218271"/>
                </a:lnTo>
                <a:cubicBezTo>
                  <a:pt x="0" y="168287"/>
                  <a:pt x="19856" y="120350"/>
                  <a:pt x="55201" y="85005"/>
                </a:cubicBezTo>
                <a:cubicBezTo>
                  <a:pt x="90545" y="49661"/>
                  <a:pt x="138482" y="29805"/>
                  <a:pt x="188467" y="29805"/>
                </a:cubicBezTo>
                <a:lnTo>
                  <a:pt x="1386587" y="29806"/>
                </a:lnTo>
                <a:lnTo>
                  <a:pt x="1386587" y="0"/>
                </a:lnTo>
                <a:lnTo>
                  <a:pt x="1547951" y="303687"/>
                </a:lnTo>
                <a:lnTo>
                  <a:pt x="1386587" y="167306"/>
                </a:lnTo>
                <a:lnTo>
                  <a:pt x="1386587" y="137500"/>
                </a:lnTo>
                <a:lnTo>
                  <a:pt x="188466" y="137500"/>
                </a:lnTo>
                <a:cubicBezTo>
                  <a:pt x="143857" y="137500"/>
                  <a:pt x="107695" y="173662"/>
                  <a:pt x="107695" y="218271"/>
                </a:cubicBezTo>
                <a:lnTo>
                  <a:pt x="107695" y="430779"/>
                </a:lnTo>
                <a:lnTo>
                  <a:pt x="0" y="4307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AB3997A-EBF6-47B5-8AF6-74DF7B2E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09600"/>
            <a:ext cx="6172200" cy="712787"/>
          </a:xfrm>
        </p:spPr>
        <p:txBody>
          <a:bodyPr/>
          <a:lstStyle/>
          <a:p>
            <a:r>
              <a:rPr lang="en-US" altLang="en-US" sz="3600" dirty="0" err="1"/>
              <a:t>Defenisi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Paradigma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Menurut</a:t>
            </a:r>
            <a:r>
              <a:rPr lang="en-US" altLang="en-US" sz="3600" dirty="0"/>
              <a:t> Ahli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71840DD-3139-47D3-881F-38EE8BC2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30725"/>
          </a:xfrm>
        </p:spPr>
        <p:txBody>
          <a:bodyPr/>
          <a:lstStyle/>
          <a:p>
            <a:pPr marL="514350" indent="-514350">
              <a:buClrTx/>
              <a:buSzPct val="105000"/>
              <a:buFont typeface="+mj-lt"/>
              <a:buAutoNum type="arabicPeriod"/>
            </a:pPr>
            <a:r>
              <a:rPr lang="en-US" altLang="en-US" b="1" dirty="0"/>
              <a:t>Kuhn (1962), </a:t>
            </a:r>
            <a:r>
              <a:rPr lang="en-US" altLang="en-US" dirty="0" err="1"/>
              <a:t>yaitu</a:t>
            </a:r>
            <a:r>
              <a:rPr lang="en-US" altLang="en-US" dirty="0"/>
              <a:t> c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ara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pandang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keyakinan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kesepakatan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peneliti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mengenai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fokus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permasalahan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dipahami</a:t>
            </a:r>
            <a:r>
              <a:rPr lang="en-ID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dikaji</a:t>
            </a:r>
            <a:r>
              <a:rPr lang="en-ID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marL="514350" indent="-514350">
              <a:buClrTx/>
              <a:buSzPct val="105000"/>
              <a:buFont typeface="+mj-lt"/>
              <a:buAutoNum type="arabicPeriod"/>
            </a:pPr>
            <a:endParaRPr lang="en-ID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ClrTx/>
              <a:buSzPct val="105000"/>
              <a:buFont typeface="+mj-lt"/>
              <a:buAutoNum type="arabicPeriod"/>
            </a:pPr>
            <a:r>
              <a:rPr lang="en-US" altLang="en-US" b="1" dirty="0"/>
              <a:t>Harmon (1970), 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mendasar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mempersepsikan</a:t>
            </a:r>
            <a:r>
              <a:rPr lang="en-US" altLang="en-US" dirty="0"/>
              <a:t>, </a:t>
            </a:r>
            <a:r>
              <a:rPr lang="en-US" altLang="en-US" dirty="0" err="1"/>
              <a:t>berpikir</a:t>
            </a:r>
            <a:r>
              <a:rPr lang="en-US" altLang="en-US" dirty="0"/>
              <a:t>, </a:t>
            </a:r>
            <a:r>
              <a:rPr lang="en-US" altLang="en-US" dirty="0" err="1"/>
              <a:t>menilai</a:t>
            </a:r>
            <a:r>
              <a:rPr lang="en-US" altLang="en-US" dirty="0"/>
              <a:t> dan </a:t>
            </a:r>
            <a:r>
              <a:rPr lang="en-US" altLang="en-US" dirty="0" err="1"/>
              <a:t>melakukan</a:t>
            </a:r>
            <a:r>
              <a:rPr lang="en-US" altLang="en-US" dirty="0"/>
              <a:t> yang </a:t>
            </a:r>
            <a:r>
              <a:rPr lang="en-US" altLang="en-US" dirty="0" err="1"/>
              <a:t>terkait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sesuatu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khusus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AB3997A-EBF6-47B5-8AF6-74DF7B2E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09600"/>
            <a:ext cx="6172200" cy="712787"/>
          </a:xfrm>
        </p:spPr>
        <p:txBody>
          <a:bodyPr/>
          <a:lstStyle/>
          <a:p>
            <a:r>
              <a:rPr lang="en-US" altLang="en-US" sz="3600" dirty="0" err="1"/>
              <a:t>Defenisi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Paradigma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Menurut</a:t>
            </a:r>
            <a:r>
              <a:rPr lang="en-US" altLang="en-US" sz="3600" dirty="0"/>
              <a:t> Ahli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71840DD-3139-47D3-881F-38EE8BC2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307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SzPct val="106000"/>
              <a:buFont typeface="+mj-lt"/>
              <a:buAutoNum type="arabicPeriod" startAt="3"/>
            </a:pPr>
            <a:r>
              <a:rPr lang="en-US" sz="2600" b="1" dirty="0"/>
              <a:t>Baker (1992),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seperangkat</a:t>
            </a:r>
            <a:r>
              <a:rPr lang="en-US" sz="2600" dirty="0"/>
              <a:t> </a:t>
            </a:r>
            <a:r>
              <a:rPr lang="en-US" sz="2600" dirty="0" err="1"/>
              <a:t>aturan</a:t>
            </a:r>
            <a:r>
              <a:rPr lang="en-US" sz="2600" dirty="0"/>
              <a:t> (</a:t>
            </a:r>
            <a:r>
              <a:rPr lang="en-US" sz="2600" dirty="0" err="1"/>
              <a:t>tertulis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tertulis</a:t>
            </a:r>
            <a:r>
              <a:rPr lang="en-US" sz="2600" dirty="0"/>
              <a:t>) yang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(1) </a:t>
            </a:r>
            <a:r>
              <a:rPr lang="en-US" sz="2600" dirty="0" err="1"/>
              <a:t>hal</a:t>
            </a:r>
            <a:r>
              <a:rPr lang="en-US" sz="2600" dirty="0"/>
              <a:t> yang </a:t>
            </a:r>
            <a:r>
              <a:rPr lang="en-US" sz="2600" dirty="0" err="1"/>
              <a:t>membangun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mendefenisikan</a:t>
            </a:r>
            <a:r>
              <a:rPr lang="en-US" sz="2600" dirty="0"/>
              <a:t> </a:t>
            </a:r>
            <a:r>
              <a:rPr lang="en-US" sz="2600" dirty="0" err="1"/>
              <a:t>batas-batas</a:t>
            </a:r>
            <a:r>
              <a:rPr lang="en-US" sz="2600" dirty="0"/>
              <a:t>; (2) </a:t>
            </a:r>
            <a:r>
              <a:rPr lang="en-US" sz="2600" dirty="0" err="1"/>
              <a:t>hal</a:t>
            </a:r>
            <a:r>
              <a:rPr lang="en-US" sz="2600" dirty="0"/>
              <a:t> yang </a:t>
            </a:r>
            <a:r>
              <a:rPr lang="en-US" sz="2600" dirty="0" err="1"/>
              <a:t>menceritakan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anda</a:t>
            </a:r>
            <a:r>
              <a:rPr lang="en-US" sz="2600" dirty="0"/>
              <a:t> </a:t>
            </a:r>
            <a:r>
              <a:rPr lang="en-US" sz="2600" dirty="0" err="1"/>
              <a:t>bagaimana</a:t>
            </a:r>
            <a:r>
              <a:rPr lang="en-US" sz="2600" dirty="0"/>
              <a:t> </a:t>
            </a:r>
            <a:r>
              <a:rPr lang="en-US" sz="2600" dirty="0" err="1"/>
              <a:t>seharusnyamelakukan</a:t>
            </a:r>
            <a:r>
              <a:rPr lang="en-US" sz="2600" dirty="0"/>
              <a:t> </a:t>
            </a:r>
            <a:r>
              <a:rPr lang="en-US" sz="2600" dirty="0" err="1"/>
              <a:t>sesuatu</a:t>
            </a:r>
            <a:r>
              <a:rPr lang="en-US" sz="2600" dirty="0"/>
              <a:t> di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batas-batas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agar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berhasil</a:t>
            </a:r>
            <a:r>
              <a:rPr lang="en-US" sz="2600" dirty="0"/>
              <a:t>.</a:t>
            </a:r>
          </a:p>
          <a:p>
            <a:pPr marL="514350" indent="-514350">
              <a:buClr>
                <a:schemeClr val="tx1"/>
              </a:buClr>
              <a:buSzPct val="106000"/>
              <a:buFont typeface="+mj-lt"/>
              <a:buAutoNum type="arabicPeriod" startAt="3"/>
            </a:pPr>
            <a:r>
              <a:rPr lang="en-US" sz="2600" b="1" dirty="0"/>
              <a:t>Capra (1996),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konstelasi</a:t>
            </a:r>
            <a:r>
              <a:rPr lang="en-US" sz="2600" dirty="0"/>
              <a:t> </a:t>
            </a:r>
            <a:r>
              <a:rPr lang="en-US" sz="2600" dirty="0" err="1"/>
              <a:t>konsep</a:t>
            </a:r>
            <a:r>
              <a:rPr lang="en-US" sz="2600" dirty="0"/>
              <a:t>,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/>
              <a:t>persepsi</a:t>
            </a:r>
            <a:r>
              <a:rPr lang="en-US" sz="2600" dirty="0"/>
              <a:t> dan </a:t>
            </a:r>
            <a:r>
              <a:rPr lang="en-US" sz="2600" dirty="0" err="1"/>
              <a:t>praktek</a:t>
            </a:r>
            <a:r>
              <a:rPr lang="en-US" sz="2600" dirty="0"/>
              <a:t> yang </a:t>
            </a:r>
            <a:r>
              <a:rPr lang="en-US" sz="2600" dirty="0" err="1"/>
              <a:t>dialami</a:t>
            </a:r>
            <a:r>
              <a:rPr lang="en-US" sz="2600" dirty="0"/>
              <a:t> </a:t>
            </a:r>
            <a:r>
              <a:rPr lang="en-US" sz="2600" dirty="0" err="1"/>
              <a:t>bersama</a:t>
            </a:r>
            <a:r>
              <a:rPr lang="en-US" sz="2600" dirty="0"/>
              <a:t> oleh </a:t>
            </a:r>
            <a:r>
              <a:rPr lang="en-US" sz="2600" dirty="0" err="1"/>
              <a:t>masyarakat</a:t>
            </a:r>
            <a:r>
              <a:rPr lang="en-US" sz="2600" dirty="0"/>
              <a:t>, yang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visi</a:t>
            </a:r>
            <a:r>
              <a:rPr lang="en-US" sz="2600" dirty="0"/>
              <a:t> </a:t>
            </a:r>
            <a:r>
              <a:rPr lang="en-US" sz="2600" dirty="0" err="1"/>
              <a:t>khusus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realitas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mengorganisasikan</a:t>
            </a:r>
            <a:r>
              <a:rPr lang="en-US" sz="2600" dirty="0"/>
              <a:t> </a:t>
            </a:r>
            <a:r>
              <a:rPr lang="en-US" sz="2600" dirty="0" err="1"/>
              <a:t>dirinya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650711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A7C1982-2490-42A2-A211-F7E062C9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Paradigma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07AD-8F11-4812-A4CE-9F0D3C7D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40325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tabLst>
                <a:tab pos="530225" algn="l"/>
              </a:tabLst>
              <a:defRPr/>
            </a:pPr>
            <a:r>
              <a:rPr lang="en-US" b="1" dirty="0"/>
              <a:t>1. 	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Keilmuan</a:t>
            </a:r>
            <a:r>
              <a:rPr lang="en-US" b="1" dirty="0"/>
              <a:t> (</a:t>
            </a:r>
            <a:r>
              <a:rPr lang="en-US" b="1" i="1" dirty="0"/>
              <a:t>Scientific Paradigm)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tabLst>
                <a:tab pos="530225" algn="l"/>
              </a:tabLst>
              <a:defRPr/>
            </a:pPr>
            <a:r>
              <a:rPr lang="en-US" dirty="0" err="1"/>
              <a:t>Paradigma</a:t>
            </a:r>
            <a:r>
              <a:rPr lang="en-US" dirty="0"/>
              <a:t> 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i="1" dirty="0" err="1"/>
              <a:t>Positivisme</a:t>
            </a:r>
            <a:r>
              <a:rPr lang="en-US" i="1" dirty="0"/>
              <a:t>. </a:t>
            </a:r>
            <a:r>
              <a:rPr lang="en-US" i="1" dirty="0" err="1"/>
              <a:t>Positivisme</a:t>
            </a:r>
            <a:r>
              <a:rPr lang="en-US" i="1" dirty="0"/>
              <a:t>, </a:t>
            </a:r>
            <a:r>
              <a:rPr lang="en-US" dirty="0" err="1"/>
              <a:t>berakar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Auguste Comte dan Emile Durkheim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19 dan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ke-20. Durkheim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fenomenari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memaksakan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tabLst>
                <a:tab pos="530225" algn="l"/>
              </a:tabLst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tabLst>
                <a:tab pos="530225" algn="l"/>
              </a:tabLst>
              <a:defRPr/>
            </a:pPr>
            <a:r>
              <a:rPr lang="en-US" b="1" dirty="0"/>
              <a:t>2.	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Alamiah</a:t>
            </a:r>
            <a:r>
              <a:rPr lang="en-US" b="1" dirty="0"/>
              <a:t> (</a:t>
            </a:r>
            <a:r>
              <a:rPr lang="en-US" b="1" i="1" dirty="0"/>
              <a:t>Naturalistic Paradigm</a:t>
            </a:r>
            <a:r>
              <a:rPr lang="en-US" b="1" dirty="0"/>
              <a:t>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2"/>
              <a:tabLst>
                <a:tab pos="530225" algn="l"/>
              </a:tabLst>
              <a:defRPr/>
            </a:pP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  </a:t>
            </a:r>
            <a:r>
              <a:rPr lang="en-US" dirty="0" err="1"/>
              <a:t>fenomenologis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Max Weber yang </a:t>
            </a:r>
            <a:r>
              <a:rPr lang="en-US" dirty="0" err="1"/>
              <a:t>diteruskan</a:t>
            </a:r>
            <a:r>
              <a:rPr lang="en-US" dirty="0"/>
              <a:t> oleh Irwin </a:t>
            </a:r>
            <a:r>
              <a:rPr lang="en-US" dirty="0" err="1"/>
              <a:t>Deutcher</a:t>
            </a:r>
            <a:r>
              <a:rPr lang="en-US" dirty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2"/>
              <a:tabLst>
                <a:tab pos="530225" algn="l"/>
              </a:tabLst>
              <a:defRPr/>
            </a:pP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orang-orang </a:t>
            </a:r>
            <a:r>
              <a:rPr lang="en-US" dirty="0" err="1"/>
              <a:t>tersebut</a:t>
            </a:r>
            <a:r>
              <a:rPr lang="en-US" dirty="0"/>
              <a:t>, yang </a:t>
            </a:r>
            <a:r>
              <a:rPr lang="en-US" dirty="0" err="1"/>
              <a:t>dibayangkan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dipikirkan</a:t>
            </a:r>
            <a:r>
              <a:rPr lang="en-US" dirty="0"/>
              <a:t> oleh orang-orang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tabLst>
                <a:tab pos="530225" algn="l"/>
              </a:tabLst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i="1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28800"/>
            <a:ext cx="8229600" cy="4419600"/>
          </a:xfrm>
        </p:spPr>
        <p:txBody>
          <a:bodyPr/>
          <a:lstStyle/>
          <a:p>
            <a:pPr marL="339725" indent="-339725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kualitattif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generalisasi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39725" indent="-339725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(in-depth analysis),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mengkaji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perkasus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metodelogi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yakin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39725" indent="-339725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metodelogi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generalisasi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39725" indent="-339725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substantif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219200" y="1143000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Paradigma Penelitian Kualitatif</a:t>
            </a:r>
          </a:p>
        </p:txBody>
      </p:sp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620000" cy="712788"/>
          </a:xfrm>
        </p:spPr>
        <p:txBody>
          <a:bodyPr/>
          <a:lstStyle/>
          <a:p>
            <a:r>
              <a:rPr lang="en-US" altLang="en-US" sz="3000" b="1">
                <a:solidFill>
                  <a:srgbClr val="008000"/>
                </a:solidFill>
              </a:rPr>
              <a:t>Paradigma Penelitian Kualitatif -continued</a:t>
            </a:r>
            <a:endParaRPr lang="en-US" altLang="en-US" sz="3000" b="1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8229600" cy="4530725"/>
          </a:xfrm>
        </p:spPr>
        <p:txBody>
          <a:bodyPr/>
          <a:lstStyle/>
          <a:p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 kualitatif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adalah 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riset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yang bersifat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deskriptif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dan cenderung menggunakan analisis dengan pendekatan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induktif.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Proses dan makna (perspektif subyek) lebih ditonjolkan. </a:t>
            </a:r>
          </a:p>
          <a:p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Landasan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dimanfaatkan sebagai pemandu agar fokus penelitian sesuai dengan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di lapangan. Selain itu landasan teori juga bermanfaat untuk memberikan gambaran umum tentang latar penelitian dan sebagai bahan pembahasan hasil penelitian. </a:t>
            </a:r>
          </a:p>
          <a:p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Terdapat perbedaan mendasar antara peran landasan teori dalam penelitian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kuantitatif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dengan penelitian kualitatif. Dalam penelitian kuantitatif, penelitian berangkat dari teori menuju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dan berakhir pada penerimaan atau penolakan terhadap teori yang digunakan; sedangkan dalam penelitian kualitatif peneliti bertolak dari data, memanfaatkan teori yang ada sebagai bahan penjelas, dan berakhir dengan suatu “teori”.</a:t>
            </a:r>
          </a:p>
          <a:p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153400" cy="515461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33363" indent="-233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Strauss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Corbin (1997):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temuan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statistik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kuantifikasi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3363" indent="-233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Bogdan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Taylor (1975):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deskriptif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perilakunya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3363" indent="-233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Kirk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Miller (1986):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fundamental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pengamatan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kawasannya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peristilahannya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33363" indent="-233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setting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alamiah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induktif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447800" y="4572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slow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3733-DBF6-4885-98E9-E6FEA873E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1219200"/>
            <a:ext cx="3962400" cy="631824"/>
          </a:xfrm>
          <a:solidFill>
            <a:srgbClr val="FEC2F7"/>
          </a:solidFill>
        </p:spPr>
        <p:txBody>
          <a:bodyPr/>
          <a:lstStyle/>
          <a:p>
            <a:pPr algn="ctr"/>
            <a:r>
              <a:rPr lang="en-ID" dirty="0" err="1"/>
              <a:t>Ringkas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0028-0913-4AFB-87CF-2883D249F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25676"/>
            <a:ext cx="8229600" cy="3733800"/>
          </a:xfrm>
          <a:solidFill>
            <a:srgbClr val="E0FDFE"/>
          </a:solidFill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Kualitatif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endParaRPr lang="en-ID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</a:pP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Pendekatan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Konstruktifis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Naturalistis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Interpretatif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tau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Perspektif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Postmodern.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</a:pP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Menekankan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Pemahaman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Masalah-Masalah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alam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Sosial </a:t>
            </a:r>
            <a:r>
              <a:rPr lang="en-ID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erdasarkan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Realitas</a:t>
            </a:r>
            <a:r>
              <a:rPr lang="en-ID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2004830287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 cstate="print">
            <a:alphaModFix amt="65000"/>
          </a:blip>
          <a:srcRect/>
          <a:tile tx="0" ty="0" sx="100000" sy="100000" flip="none" algn="tl"/>
        </a:blipFill>
        <a:ln>
          <a:noFill/>
        </a:ln>
      </a:spPr>
      <a:bodyPr rtlCol="0" anchor="ctr"/>
      <a:lstStyle>
        <a:defPPr algn="ctr">
          <a:defRPr sz="1200" dirty="0" smtClean="0">
            <a:solidFill>
              <a:schemeClr val="accent2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3026</TotalTime>
  <Words>1812</Words>
  <Application>Microsoft Office PowerPoint</Application>
  <PresentationFormat>On-screen Show (4:3)</PresentationFormat>
  <Paragraphs>221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Albertus Extra Bold</vt:lpstr>
      <vt:lpstr>Antique Olive Compact</vt:lpstr>
      <vt:lpstr>Arial</vt:lpstr>
      <vt:lpstr>Arial</vt:lpstr>
      <vt:lpstr>Calibri</vt:lpstr>
      <vt:lpstr>Garamond</vt:lpstr>
      <vt:lpstr>Monotype Sorts</vt:lpstr>
      <vt:lpstr>NonBreakingSpaceOverride</vt:lpstr>
      <vt:lpstr>Times New Roman</vt:lpstr>
      <vt:lpstr>Wingdings</vt:lpstr>
      <vt:lpstr>Wingdings 2</vt:lpstr>
      <vt:lpstr>Edge</vt:lpstr>
      <vt:lpstr>PowerPoint Presentation</vt:lpstr>
      <vt:lpstr>Apa itu paradigma? </vt:lpstr>
      <vt:lpstr>Defenisi Paradigma Menurut Ahli</vt:lpstr>
      <vt:lpstr>Defenisi Paradigma Menurut Ahli</vt:lpstr>
      <vt:lpstr>Jenis Paradigma</vt:lpstr>
      <vt:lpstr>PowerPoint Presentation</vt:lpstr>
      <vt:lpstr>Paradigma Penelitian Kualitatif -continued</vt:lpstr>
      <vt:lpstr>PowerPoint Presentation</vt:lpstr>
      <vt:lpstr>Ringkas</vt:lpstr>
      <vt:lpstr>Pengertian Kuantitatif</vt:lpstr>
      <vt:lpstr>Paradigma Penelitian Kuantitatif</vt:lpstr>
      <vt:lpstr>Ringkas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Logika atau teori deduktif dan induktif</vt:lpstr>
      <vt:lpstr>Objektif dan Subjektif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melakukan Kajian Kepustakaan  (How To Do A Literature Review?)</dc:title>
  <dc:creator>Khatib</dc:creator>
  <cp:lastModifiedBy>Khatib A Latief</cp:lastModifiedBy>
  <cp:revision>247</cp:revision>
  <dcterms:created xsi:type="dcterms:W3CDTF">2008-04-19T23:20:13Z</dcterms:created>
  <dcterms:modified xsi:type="dcterms:W3CDTF">2020-10-26T02:56:30Z</dcterms:modified>
</cp:coreProperties>
</file>